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8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9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0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1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2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3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4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5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6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7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8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9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20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21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22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23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24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25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26.xml" ContentType="application/vnd.openxmlformats-officedocument.theme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7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28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29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30.xml" ContentType="application/vnd.openxmlformats-officedocument.theme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31.xml" ContentType="application/vnd.openxmlformats-officedocument.theme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32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33.xml" ContentType="application/vnd.openxmlformats-officedocument.theme+xml"/>
  <Override PartName="/ppt/theme/theme3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72" r:id="rId2"/>
    <p:sldMasterId id="2147483680" r:id="rId3"/>
    <p:sldMasterId id="2147483690" r:id="rId4"/>
    <p:sldMasterId id="2147483700" r:id="rId5"/>
    <p:sldMasterId id="2147483710" r:id="rId6"/>
    <p:sldMasterId id="2147483720" r:id="rId7"/>
    <p:sldMasterId id="2147483730" r:id="rId8"/>
    <p:sldMasterId id="2147483740" r:id="rId9"/>
    <p:sldMasterId id="2147483750" r:id="rId10"/>
    <p:sldMasterId id="2147483760" r:id="rId11"/>
    <p:sldMasterId id="2147483770" r:id="rId12"/>
    <p:sldMasterId id="2147483780" r:id="rId13"/>
    <p:sldMasterId id="2147483790" r:id="rId14"/>
    <p:sldMasterId id="2147483800" r:id="rId15"/>
    <p:sldMasterId id="2147483810" r:id="rId16"/>
    <p:sldMasterId id="2147483820" r:id="rId17"/>
    <p:sldMasterId id="2147483830" r:id="rId18"/>
    <p:sldMasterId id="2147483840" r:id="rId19"/>
    <p:sldMasterId id="2147483849" r:id="rId20"/>
    <p:sldMasterId id="2147483856" r:id="rId21"/>
    <p:sldMasterId id="2147483862" r:id="rId22"/>
    <p:sldMasterId id="2147483876" r:id="rId23"/>
    <p:sldMasterId id="2147483882" r:id="rId24"/>
    <p:sldMasterId id="2147483888" r:id="rId25"/>
    <p:sldMasterId id="2147483894" r:id="rId26"/>
    <p:sldMasterId id="2147483900" r:id="rId27"/>
    <p:sldMasterId id="2147483906" r:id="rId28"/>
    <p:sldMasterId id="2147483912" r:id="rId29"/>
    <p:sldMasterId id="2147483918" r:id="rId30"/>
    <p:sldMasterId id="2147483927" r:id="rId31"/>
    <p:sldMasterId id="2147483935" r:id="rId32"/>
    <p:sldMasterId id="2147483943" r:id="rId33"/>
  </p:sldMasterIdLst>
  <p:notesMasterIdLst>
    <p:notesMasterId r:id="rId47"/>
  </p:notesMasterIdLst>
  <p:sldIdLst>
    <p:sldId id="264" r:id="rId34"/>
    <p:sldId id="263" r:id="rId35"/>
    <p:sldId id="258" r:id="rId36"/>
    <p:sldId id="262" r:id="rId37"/>
    <p:sldId id="265" r:id="rId38"/>
    <p:sldId id="269" r:id="rId39"/>
    <p:sldId id="268" r:id="rId40"/>
    <p:sldId id="266" r:id="rId41"/>
    <p:sldId id="272" r:id="rId42"/>
    <p:sldId id="271" r:id="rId43"/>
    <p:sldId id="270" r:id="rId44"/>
    <p:sldId id="267" r:id="rId45"/>
    <p:sldId id="273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6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67" autoAdjust="0"/>
    <p:restoredTop sz="80672" autoAdjust="0"/>
  </p:normalViewPr>
  <p:slideViewPr>
    <p:cSldViewPr snapToGrid="0" snapToObjects="1">
      <p:cViewPr>
        <p:scale>
          <a:sx n="80" d="100"/>
          <a:sy n="80" d="100"/>
        </p:scale>
        <p:origin x="-95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.xml"/><Relationship Id="rId42" Type="http://schemas.openxmlformats.org/officeDocument/2006/relationships/slide" Target="slides/slide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5.xml"/><Relationship Id="rId46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4.xml"/><Relationship Id="rId40" Type="http://schemas.openxmlformats.org/officeDocument/2006/relationships/slide" Target="slides/slide7.xml"/><Relationship Id="rId45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3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2.xml"/><Relationship Id="rId43" Type="http://schemas.openxmlformats.org/officeDocument/2006/relationships/slide" Target="slides/slide10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1F4D9-B0BC-2A4A-99BC-A0CBB6F7CEF4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4691-DE69-1C45-BB3A-8E6A24CE7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6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691-DE69-1C45-BB3A-8E6A24CE74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29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="0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830115-823A-49C6-9157-1F0463268376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11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8E51BA-6B19-42DC-9C11-5B803134879B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3B02B5-32E5-4E66-BAE8-163E0D8E9ADB}" type="slidenum">
              <a:rPr lang="en-US" altLang="en-US">
                <a:solidFill>
                  <a:srgbClr val="000000"/>
                </a:solidFill>
              </a:rPr>
              <a:pPr eaLnBrk="1" hangingPunct="1"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87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87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="0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A5F49E-EA1E-455A-9348-CB365A5E6B83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="0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A5F49E-EA1E-455A-9348-CB365A5E6B83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="0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A5F49E-EA1E-455A-9348-CB365A5E6B83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="0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830115-823A-49C6-9157-1F0463268376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="0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830115-823A-49C6-9157-1F0463268376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="0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830115-823A-49C6-9157-1F0463268376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3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3.pn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3.pn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5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3.png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6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3.png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7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3.png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8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9.xml"/><Relationship Id="rId4" Type="http://schemas.openxmlformats.org/officeDocument/2006/relationships/image" Target="../media/image3.png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9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3.png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1.xml"/><Relationship Id="rId4" Type="http://schemas.openxmlformats.org/officeDocument/2006/relationships/image" Target="../media/image3.png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3.xml"/><Relationship Id="rId4" Type="http://schemas.openxmlformats.org/officeDocument/2006/relationships/image" Target="../media/image3.png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4.xml"/><Relationship Id="rId4" Type="http://schemas.openxmlformats.org/officeDocument/2006/relationships/image" Target="../media/image3.png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5.xml"/><Relationship Id="rId4" Type="http://schemas.openxmlformats.org/officeDocument/2006/relationships/image" Target="../media/image3.png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6.xml"/><Relationship Id="rId4" Type="http://schemas.openxmlformats.org/officeDocument/2006/relationships/image" Target="../media/image3.png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7.xml"/><Relationship Id="rId4" Type="http://schemas.openxmlformats.org/officeDocument/2006/relationships/image" Target="../media/image3.png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8.xml"/><Relationship Id="rId4" Type="http://schemas.openxmlformats.org/officeDocument/2006/relationships/image" Target="../media/image3.png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9.xml"/><Relationship Id="rId4" Type="http://schemas.openxmlformats.org/officeDocument/2006/relationships/image" Target="../media/image3.png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0.xml"/><Relationship Id="rId4" Type="http://schemas.openxmlformats.org/officeDocument/2006/relationships/image" Target="../media/image3.png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0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2.xml"/><Relationship Id="rId4" Type="http://schemas.openxmlformats.org/officeDocument/2006/relationships/image" Target="../media/image3.png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2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3.xml"/><Relationship Id="rId4" Type="http://schemas.openxmlformats.org/officeDocument/2006/relationships/image" Target="../media/image3.png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3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3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15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2342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6971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8414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9580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06274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62645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8906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3122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8577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2130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4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719544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832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700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38723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967625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821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6219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72527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97630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86211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57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3141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5444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575660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069931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9106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4462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1475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78712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17870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6148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77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669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48805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688858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5448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44390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05362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0375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77492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7407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8374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3410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076592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801740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3749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27612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0665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37198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49719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432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3655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875762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9497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257266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2541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1248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81332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69498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31761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0028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7484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489811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972549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6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1822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97687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04957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5622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75882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8565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9708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718259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24163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1739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5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3595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55495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5360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5718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7781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555298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665157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305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1903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7658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62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5666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50836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3540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0466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76706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5154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2726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0450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08402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15279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850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C88B-C18D-8E49-8F97-23C2586A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0305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4835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81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74856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2940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59339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2649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4341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1651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822351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3524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1" name="Picture 10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68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1488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9129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3089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7773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928176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37167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0194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5036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5442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342748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0262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4897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7769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5970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8508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589461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807105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1190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4313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0149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622459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893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656712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7072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3869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8875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496667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508046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9507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1364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5504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626942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59312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761690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7254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4219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7765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522262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606776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7469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30707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84821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09945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65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1791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1317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376437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211021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57094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97880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59149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3608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6357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887974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7492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93069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8115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9935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29065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3003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8439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70357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71048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174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3676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9475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8515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669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549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69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6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34604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454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711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38588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934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841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0858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806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8760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151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8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9296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66854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2511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548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731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9836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803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6428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17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250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0144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C88B-C18D-8E49-8F97-23C2586AF4D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304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37893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446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500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1608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3396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593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160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381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01505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727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C88B-C18D-8E49-8F97-23C2586A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030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198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385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37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315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5239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600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765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77484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81947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9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C88B-C18D-8E49-8F97-23C2586A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063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8858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7383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455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9581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577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946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31497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27203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608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0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C88B-C18D-8E49-8F97-23C2586A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656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2548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4421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336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016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247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34476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17364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451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0956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294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233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2241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749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50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95807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001301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495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61429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261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58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87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96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05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14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23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32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41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50.xml"/><Relationship Id="rId10" Type="http://schemas.openxmlformats.org/officeDocument/2006/relationships/theme" Target="../theme/theme17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59.xml"/><Relationship Id="rId10" Type="http://schemas.openxmlformats.org/officeDocument/2006/relationships/theme" Target="../theme/theme18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8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67.xml"/><Relationship Id="rId9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74.xml"/><Relationship Id="rId7" Type="http://schemas.openxmlformats.org/officeDocument/2006/relationships/theme" Target="../theme/theme20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5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0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theme" Target="../theme/theme21.xml"/><Relationship Id="rId5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8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4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theme" Target="../theme/theme23.xml"/><Relationship Id="rId5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9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theme" Target="../theme/theme24.xml"/><Relationship Id="rId5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204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theme" Target="../theme/theme25.xml"/><Relationship Id="rId5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9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theme" Target="../theme/theme26.xml"/><Relationship Id="rId5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14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216.xml"/><Relationship Id="rId6" Type="http://schemas.openxmlformats.org/officeDocument/2006/relationships/theme" Target="../theme/theme27.xml"/><Relationship Id="rId5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9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theme" Target="../theme/theme28.xml"/><Relationship Id="rId5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24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27.xml"/><Relationship Id="rId1" Type="http://schemas.openxmlformats.org/officeDocument/2006/relationships/slideLayout" Target="../slideLayouts/slideLayout226.xml"/><Relationship Id="rId6" Type="http://schemas.openxmlformats.org/officeDocument/2006/relationships/theme" Target="../theme/theme29.xml"/><Relationship Id="rId5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8.xml"/><Relationship Id="rId3" Type="http://schemas.openxmlformats.org/officeDocument/2006/relationships/slideLayout" Target="../slideLayouts/slideLayout233.xml"/><Relationship Id="rId7" Type="http://schemas.openxmlformats.org/officeDocument/2006/relationships/slideLayout" Target="../slideLayouts/slideLayout237.xml"/><Relationship Id="rId2" Type="http://schemas.openxmlformats.org/officeDocument/2006/relationships/slideLayout" Target="../slideLayouts/slideLayout232.xml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34.xml"/><Relationship Id="rId9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theme" Target="../theme/theme31.xml"/><Relationship Id="rId3" Type="http://schemas.openxmlformats.org/officeDocument/2006/relationships/slideLayout" Target="../slideLayouts/slideLayout241.xml"/><Relationship Id="rId7" Type="http://schemas.openxmlformats.org/officeDocument/2006/relationships/slideLayout" Target="../slideLayouts/slideLayout245.xml"/><Relationship Id="rId2" Type="http://schemas.openxmlformats.org/officeDocument/2006/relationships/slideLayout" Target="../slideLayouts/slideLayout240.xml"/><Relationship Id="rId1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42.xml"/><Relationship Id="rId9" Type="http://schemas.openxmlformats.org/officeDocument/2006/relationships/image" Target="../media/image1.jpe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theme" Target="../theme/theme32.xml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9.xml"/><Relationship Id="rId9" Type="http://schemas.openxmlformats.org/officeDocument/2006/relationships/image" Target="../media/image1.jpe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7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56.xml"/><Relationship Id="rId9" Type="http://schemas.openxmlformats.org/officeDocument/2006/relationships/theme" Target="../theme/theme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4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1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60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69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78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780BC88B-C18D-8E49-8F97-23C2586A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9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60" r:id="rId10"/>
    <p:sldLayoutId id="214748366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1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25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4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36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0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97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4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92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2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952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4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8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69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83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49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07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0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69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4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2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4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82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8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7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7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2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8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54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23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wXCynbvf4Lc" TargetMode="External"/><Relationship Id="rId13" Type="http://schemas.openxmlformats.org/officeDocument/2006/relationships/image" Target="../media/image29.png"/><Relationship Id="rId3" Type="http://schemas.openxmlformats.org/officeDocument/2006/relationships/image" Target="../media/image25.jpg"/><Relationship Id="rId7" Type="http://schemas.openxmlformats.org/officeDocument/2006/relationships/hyperlink" Target="http://www.dontmovefirewood.org/gallery-of-pests/emerald-ash-borer.html" TargetMode="External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hungrypests.com/the-threat/emerald-ash-borer.php" TargetMode="External"/><Relationship Id="rId11" Type="http://schemas.openxmlformats.org/officeDocument/2006/relationships/image" Target="../media/image27.png"/><Relationship Id="rId5" Type="http://schemas.openxmlformats.org/officeDocument/2006/relationships/hyperlink" Target="http://www.emeraldashborer.info/" TargetMode="External"/><Relationship Id="rId10" Type="http://schemas.openxmlformats.org/officeDocument/2006/relationships/image" Target="../media/image26.png"/><Relationship Id="rId4" Type="http://schemas.openxmlformats.org/officeDocument/2006/relationships/hyperlink" Target="http://southernforesthealth.net/" TargetMode="External"/><Relationship Id="rId9" Type="http://schemas.openxmlformats.org/officeDocument/2006/relationships/hyperlink" Target="http://www.eddmaps.org/" TargetMode="External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ctrTitle"/>
          </p:nvPr>
        </p:nvSpPr>
        <p:spPr>
          <a:xfrm>
            <a:off x="0" y="896938"/>
            <a:ext cx="9144000" cy="1176337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latin typeface="Helvetica" charset="0"/>
                <a:cs typeface="Helvetica" charset="0"/>
              </a:rPr>
              <a:t>Emerald Ash Borer</a:t>
            </a:r>
          </a:p>
        </p:txBody>
      </p:sp>
      <p:sp>
        <p:nvSpPr>
          <p:cNvPr id="3379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363" y="2465388"/>
            <a:ext cx="7781925" cy="3408362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Helvetica" charset="0"/>
                <a:cs typeface="Helvetica" charset="0"/>
              </a:rPr>
              <a:t>Commonly abbreviated EAB</a:t>
            </a:r>
          </a:p>
        </p:txBody>
      </p:sp>
      <p:pic>
        <p:nvPicPr>
          <p:cNvPr id="33796" name="Content Placeholder 8" descr="EAB1.png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4" b="11926"/>
          <a:stretch/>
        </p:blipFill>
        <p:spPr>
          <a:xfrm>
            <a:off x="163513" y="2280062"/>
            <a:ext cx="4040187" cy="2386941"/>
          </a:xfrm>
          <a:ln>
            <a:solidFill>
              <a:schemeClr val="tx1"/>
            </a:solidFill>
          </a:ln>
        </p:spPr>
      </p:pic>
      <p:sp>
        <p:nvSpPr>
          <p:cNvPr id="33797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676000" y="2954213"/>
            <a:ext cx="4041775" cy="3951287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charset="0"/>
                <a:cs typeface="Helvetica" charset="0"/>
              </a:rPr>
              <a:t>Small ½” long beetle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charset="0"/>
                <a:cs typeface="Helvetica" charset="0"/>
              </a:rPr>
              <a:t>Bright metallic green color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charset="0"/>
                <a:cs typeface="Helvetica" charset="0"/>
              </a:rPr>
              <a:t>Coppery-red underside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charset="0"/>
                <a:cs typeface="Helvetica" charset="0"/>
              </a:rPr>
              <a:t>Adults usually emerge during late spring and summer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charset="0"/>
                <a:cs typeface="Helvetica" charset="0"/>
              </a:rPr>
              <a:t>Larvae are flat, white, and around one inch long</a:t>
            </a:r>
          </a:p>
        </p:txBody>
      </p:sp>
      <p:pic>
        <p:nvPicPr>
          <p:cNvPr id="3379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4773883"/>
            <a:ext cx="2332037" cy="15158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918700" y="2509838"/>
            <a:ext cx="4940300" cy="4413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ctr">
              <a:defRPr/>
            </a:pPr>
            <a:r>
              <a:rPr lang="en-US" sz="2200" dirty="0" smtClean="0">
                <a:solidFill>
                  <a:srgbClr val="73625A"/>
                </a:solidFill>
              </a:rPr>
              <a:t>Identifying Characteristics</a:t>
            </a:r>
            <a:endParaRPr lang="en-US" sz="2200" dirty="0">
              <a:solidFill>
                <a:srgbClr val="73625A"/>
              </a:solidFill>
            </a:endParaRPr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0" t="50000" r="29602" b="69"/>
          <a:stretch/>
        </p:blipFill>
        <p:spPr bwMode="auto">
          <a:xfrm>
            <a:off x="163512" y="4785758"/>
            <a:ext cx="1594035" cy="151582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" y="201744"/>
            <a:ext cx="2339439" cy="43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6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6" descr="C:\Documents and Settings\Mortonarb\My Documents\My Pictures\ash fissure3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08088"/>
            <a:ext cx="1955800" cy="26114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8700"/>
            <a:ext cx="4498975" cy="4556125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S-shaped galleries under outer bark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S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plits or cracks in the bark above and below S-shaped galleries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latin typeface="Helvetica" pitchFamily="34" charset="0"/>
                <a:cs typeface="Helvetica" pitchFamily="34" charset="0"/>
              </a:rPr>
              <a:t>Evidence of woodpecker feeding (small chips of outer bark flicked off)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Characteristic D shaped exit holes (difficult to find)</a:t>
            </a:r>
          </a:p>
        </p:txBody>
      </p:sp>
      <p:pic>
        <p:nvPicPr>
          <p:cNvPr id="39940" name="Picture 12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4021138"/>
            <a:ext cx="1939925" cy="2286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0E4329-766C-42D4-9C91-553CB881471D}" type="slidenum">
              <a:rPr lang="en-US" altLang="en-US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eaLnBrk="1" hangingPunct="1"/>
              <a:t>10</a:t>
            </a:fld>
            <a:endParaRPr lang="en-US" altLang="en-US" smtClean="0">
              <a:solidFill>
                <a:srgbClr val="FFFFFF"/>
              </a:solidFill>
              <a:latin typeface="Helvetica" charset="0"/>
              <a:cs typeface="Helvetica" charset="0"/>
            </a:endParaRPr>
          </a:p>
        </p:txBody>
      </p:sp>
      <p:pic>
        <p:nvPicPr>
          <p:cNvPr id="3994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21138"/>
            <a:ext cx="1955800" cy="2286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4" name="Picture 6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28725"/>
            <a:ext cx="1955800" cy="2590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 smtClean="0">
                <a:latin typeface="Helvetica" pitchFamily="34" charset="0"/>
                <a:cs typeface="Helvetica" pitchFamily="34" charset="0"/>
              </a:rPr>
              <a:t>Emerald Ash Borer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i="1" dirty="0" smtClean="0"/>
              <a:t>What to Look For (cont.)</a:t>
            </a:r>
            <a:endParaRPr lang="en-US" sz="3100" i="1" dirty="0"/>
          </a:p>
          <a:p>
            <a:endParaRPr lang="en-US" sz="3100" i="1" dirty="0"/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155575" y="3449638"/>
            <a:ext cx="582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2362200" y="3449638"/>
            <a:ext cx="582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155575" y="5946775"/>
            <a:ext cx="582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2410263" y="5937250"/>
            <a:ext cx="582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FFFF"/>
                </a:solidFill>
                <a:latin typeface="Calibr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1630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6" descr="C:\Documents and Settings\Mortonarb\My Documents\My Pictures\ash fissure3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08088"/>
            <a:ext cx="1955800" cy="26114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8700"/>
            <a:ext cx="4498975" cy="4556125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S-shaped galleries under outer bark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S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plits or cracks in the bark above and below S-shaped galleries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Evidence of woodpecker feeding (small chips of outer bark flicked off)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Characteristic D shaped exit holes (difficult to find)</a:t>
            </a:r>
          </a:p>
        </p:txBody>
      </p:sp>
      <p:pic>
        <p:nvPicPr>
          <p:cNvPr id="39940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4021138"/>
            <a:ext cx="1939925" cy="2286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0E4329-766C-42D4-9C91-553CB881471D}" type="slidenum">
              <a:rPr lang="en-US" altLang="en-US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eaLnBrk="1" hangingPunct="1"/>
              <a:t>11</a:t>
            </a:fld>
            <a:endParaRPr lang="en-US" altLang="en-US" smtClean="0">
              <a:solidFill>
                <a:srgbClr val="FFFFFF"/>
              </a:solidFill>
              <a:latin typeface="Helvetica" charset="0"/>
              <a:cs typeface="Helvetica" charset="0"/>
            </a:endParaRPr>
          </a:p>
        </p:txBody>
      </p:sp>
      <p:pic>
        <p:nvPicPr>
          <p:cNvPr id="39943" name="Picture 3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21138"/>
            <a:ext cx="1955800" cy="2286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4" name="Picture 6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28725"/>
            <a:ext cx="1955800" cy="2590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 smtClean="0">
                <a:latin typeface="Helvetica" pitchFamily="34" charset="0"/>
                <a:cs typeface="Helvetica" pitchFamily="34" charset="0"/>
              </a:rPr>
              <a:t>Emerald Ash Borer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i="1" dirty="0" smtClean="0"/>
              <a:t>What to Look For (cont.)</a:t>
            </a:r>
            <a:endParaRPr lang="en-US" sz="3100" i="1" dirty="0"/>
          </a:p>
          <a:p>
            <a:endParaRPr lang="en-US" sz="3100" i="1" dirty="0"/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155575" y="3449638"/>
            <a:ext cx="582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2362200" y="3449638"/>
            <a:ext cx="582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155575" y="5946775"/>
            <a:ext cx="582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2410263" y="5937250"/>
            <a:ext cx="582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FFFF"/>
                </a:solidFill>
                <a:latin typeface="Calibr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6835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1263" y="1254125"/>
            <a:ext cx="4173537" cy="4167188"/>
          </a:xfrm>
        </p:spPr>
      </p:pic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428ABE-E32A-479D-B486-6E420089758E}" type="slidenum">
              <a:rPr lang="en-US" altLang="en-US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eaLnBrk="1" hangingPunct="1"/>
              <a:t>12</a:t>
            </a:fld>
            <a:endParaRPr lang="en-US" altLang="en-US" smtClean="0">
              <a:solidFill>
                <a:srgbClr val="FFFFFF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3951288"/>
            <a:ext cx="2370138" cy="10779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LATE SPRING/EARLY SUMMER:</a:t>
            </a:r>
          </a:p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Female beetles are actively feeding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02338" y="2895600"/>
            <a:ext cx="2447925" cy="10763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WINTER/FALL:</a:t>
            </a:r>
          </a:p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Split bark; woodpecker damage most obvious on defoliated trees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1665288"/>
            <a:ext cx="2384425" cy="10779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SUMMER:</a:t>
            </a:r>
          </a:p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Crown dieback and </a:t>
            </a:r>
            <a:r>
              <a:rPr lang="en-US" sz="1600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epicormic</a:t>
            </a:r>
            <a:r>
              <a:rPr lang="en-US" sz="16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sprouting most noticeable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6788" y="5746750"/>
            <a:ext cx="7232650" cy="7080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YEAR-ROUND: Cracks in bark; D-shaped holes; Wilting, yellowing leaves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 smtClean="0">
                <a:latin typeface="Helvetica" pitchFamily="34" charset="0"/>
                <a:cs typeface="Helvetica" pitchFamily="34" charset="0"/>
              </a:rPr>
              <a:t>Emerald Ash Borer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i="1" dirty="0" smtClean="0"/>
              <a:t>What to Look For (cont.)</a:t>
            </a:r>
            <a:endParaRPr lang="en-US" sz="3100" i="1" dirty="0"/>
          </a:p>
          <a:p>
            <a:endParaRPr lang="en-US" sz="3100" i="1" dirty="0"/>
          </a:p>
        </p:txBody>
      </p:sp>
    </p:spTree>
    <p:extLst>
      <p:ext uri="{BB962C8B-B14F-4D97-AF65-F5344CB8AC3E}">
        <p14:creationId xmlns:p14="http://schemas.microsoft.com/office/powerpoint/2010/main" val="7785795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" t="6752" r="4411" b="6293"/>
          <a:stretch/>
        </p:blipFill>
        <p:spPr>
          <a:xfrm rot="2700000">
            <a:off x="417711" y="3371175"/>
            <a:ext cx="997264" cy="970756"/>
          </a:xfrm>
          <a:prstGeom prst="rect">
            <a:avLst/>
          </a:prstGeom>
        </p:spPr>
      </p:pic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908DF7-6D85-4500-98E8-EB4B696E6206}" type="slidenum">
              <a:rPr lang="en-US" altLang="en-US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eaLnBrk="1" hangingPunct="1"/>
              <a:t>13</a:t>
            </a:fld>
            <a:endParaRPr lang="en-US" altLang="en-US" smtClean="0">
              <a:solidFill>
                <a:srgbClr val="FFFFFF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 smtClean="0">
                <a:latin typeface="Helvetica" pitchFamily="34" charset="0"/>
                <a:cs typeface="Helvetica" pitchFamily="34" charset="0"/>
              </a:rPr>
              <a:t>Emerald Ash Borer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i="1" dirty="0" smtClean="0"/>
              <a:t>Additional Resources</a:t>
            </a:r>
            <a:endParaRPr lang="en-US" sz="31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599243" y="1001038"/>
            <a:ext cx="730332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Southern Regional Extension Forestry</a:t>
            </a: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http://southernforesthealth.net/</a:t>
            </a:r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algn="just"/>
            <a:endParaRPr lang="en-US" dirty="0" smtClean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US" dirty="0" smtClean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USDA</a:t>
            </a:r>
            <a:endParaRPr lang="en-US" dirty="0" smtClean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http://www.emeraldashborer.info</a:t>
            </a:r>
            <a:r>
              <a:rPr lang="en-US" dirty="0" smtClean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/</a:t>
            </a:r>
            <a:endParaRPr lang="en-US" dirty="0" smtClean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 smtClean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Hungry </a:t>
            </a:r>
            <a:r>
              <a:rPr lang="en-US" dirty="0" smtClean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Pests</a:t>
            </a: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6"/>
              </a:rPr>
              <a:t>http://</a:t>
            </a:r>
            <a:r>
              <a:rPr lang="en-US" dirty="0" smtClean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6"/>
              </a:rPr>
              <a:t>www.hungrypests.com/the-threat/emerald-ash-borer.php</a:t>
            </a:r>
            <a:endParaRPr lang="en-US" dirty="0" smtClean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 smtClean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US" dirty="0" smtClean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Don’t </a:t>
            </a:r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Move </a:t>
            </a:r>
            <a:r>
              <a:rPr lang="en-US" dirty="0" smtClean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Firewood</a:t>
            </a: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7"/>
              </a:rPr>
              <a:t>http://</a:t>
            </a:r>
            <a:r>
              <a:rPr lang="en-US" dirty="0" smtClean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7"/>
              </a:rPr>
              <a:t>www.dontmovefirewood.org/gallery-of-pests/emerald-ash-borer.html</a:t>
            </a:r>
            <a:endParaRPr lang="en-US" dirty="0" smtClean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Outsmart </a:t>
            </a:r>
            <a:r>
              <a:rPr lang="en-US" dirty="0" err="1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Invasives</a:t>
            </a:r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Video Clip</a:t>
            </a: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8"/>
              </a:rPr>
              <a:t>https://</a:t>
            </a:r>
            <a:r>
              <a:rPr lang="en-US" dirty="0" smtClean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8"/>
              </a:rPr>
              <a:t>www.youtube.com/watch?v=wXCynbvf4Lc</a:t>
            </a:r>
            <a:endParaRPr lang="en-US" dirty="0" smtClean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 smtClean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US" dirty="0" err="1" smtClean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EDDMaps</a:t>
            </a:r>
            <a:r>
              <a:rPr lang="en-US" dirty="0" smtClean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Reporting </a:t>
            </a:r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App for Smartphones</a:t>
            </a: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9"/>
              </a:rPr>
              <a:t>http://www.eddmaps.org</a:t>
            </a:r>
            <a:r>
              <a:rPr lang="en-US" dirty="0" smtClean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9"/>
              </a:rPr>
              <a:t>/</a:t>
            </a:r>
            <a:endParaRPr lang="en-US" dirty="0" smtClean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 smtClean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 smtClean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54" y="4429254"/>
            <a:ext cx="660981" cy="657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14"/>
          <a:stretch/>
        </p:blipFill>
        <p:spPr>
          <a:xfrm>
            <a:off x="356827" y="5344028"/>
            <a:ext cx="1160635" cy="761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17" y="2553174"/>
            <a:ext cx="1195353" cy="7449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948" b="86879"/>
          <a:stretch/>
        </p:blipFill>
        <p:spPr>
          <a:xfrm>
            <a:off x="665000" y="1842124"/>
            <a:ext cx="486888" cy="495931"/>
          </a:xfrm>
          <a:prstGeom prst="rect">
            <a:avLst/>
          </a:prstGeom>
          <a:ln w="19050">
            <a:solidFill>
              <a:srgbClr val="73625A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52"/>
          <a:stretch/>
        </p:blipFill>
        <p:spPr>
          <a:xfrm>
            <a:off x="499697" y="988549"/>
            <a:ext cx="825325" cy="70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21" name="Group 8"/>
          <p:cNvGrpSpPr>
            <a:grpSpLocks/>
          </p:cNvGrpSpPr>
          <p:nvPr/>
        </p:nvGrpSpPr>
        <p:grpSpPr bwMode="auto">
          <a:xfrm>
            <a:off x="468313" y="919550"/>
            <a:ext cx="8212137" cy="5413375"/>
            <a:chOff x="662972" y="2457450"/>
            <a:chExt cx="6442678" cy="4473871"/>
          </a:xfrm>
        </p:grpSpPr>
        <p:pic>
          <p:nvPicPr>
            <p:cNvPr id="34823" name="Picture 2" descr="lifecycle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9638" y="2457450"/>
              <a:ext cx="1573212" cy="106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4" name="Picture 4" descr="lifecycle_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575" y="2459038"/>
              <a:ext cx="1562100" cy="1068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5" name="Picture 5" descr="lifecycle_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2459038"/>
              <a:ext cx="1581150" cy="106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6" name="Picture 5" descr="lifecycle_6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75" y="2457450"/>
              <a:ext cx="1412875" cy="1060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558ED5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4827" name="AutoShape 7"/>
            <p:cNvSpPr>
              <a:spLocks noChangeArrowheads="1"/>
            </p:cNvSpPr>
            <p:nvPr/>
          </p:nvSpPr>
          <p:spPr bwMode="auto">
            <a:xfrm>
              <a:off x="3600450" y="2525713"/>
              <a:ext cx="433388" cy="260350"/>
            </a:xfrm>
            <a:prstGeom prst="notchedRightArrow">
              <a:avLst>
                <a:gd name="adj1" fmla="val 50000"/>
                <a:gd name="adj2" fmla="val 41616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4828" name="AutoShape 8"/>
            <p:cNvSpPr>
              <a:spLocks noChangeArrowheads="1"/>
            </p:cNvSpPr>
            <p:nvPr/>
          </p:nvSpPr>
          <p:spPr bwMode="auto">
            <a:xfrm>
              <a:off x="5222875" y="2525713"/>
              <a:ext cx="434975" cy="260350"/>
            </a:xfrm>
            <a:prstGeom prst="notchedRightArrow">
              <a:avLst>
                <a:gd name="adj1" fmla="val 50000"/>
                <a:gd name="adj2" fmla="val 41768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pic>
          <p:nvPicPr>
            <p:cNvPr id="34829" name="Picture 9" descr="lifecycle_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603625"/>
              <a:ext cx="1581150" cy="140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0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72" y="3603625"/>
              <a:ext cx="4737703" cy="3327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1" name="AutoShape 11"/>
            <p:cNvSpPr>
              <a:spLocks noChangeArrowheads="1"/>
            </p:cNvSpPr>
            <p:nvPr/>
          </p:nvSpPr>
          <p:spPr bwMode="auto">
            <a:xfrm rot="5400000">
              <a:off x="6519863" y="3397250"/>
              <a:ext cx="433388" cy="261937"/>
            </a:xfrm>
            <a:prstGeom prst="notchedRightArrow">
              <a:avLst>
                <a:gd name="adj1" fmla="val 50000"/>
                <a:gd name="adj2" fmla="val 41364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4832" name="AutoShape 3"/>
            <p:cNvSpPr>
              <a:spLocks noChangeArrowheads="1"/>
            </p:cNvSpPr>
            <p:nvPr/>
          </p:nvSpPr>
          <p:spPr bwMode="auto">
            <a:xfrm>
              <a:off x="1905000" y="2525713"/>
              <a:ext cx="433388" cy="260350"/>
            </a:xfrm>
            <a:prstGeom prst="notchedRightArrow">
              <a:avLst>
                <a:gd name="adj1" fmla="val 50000"/>
                <a:gd name="adj2" fmla="val 41616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 smtClean="0">
                <a:latin typeface="Helvetica" pitchFamily="34" charset="0"/>
                <a:cs typeface="Helvetica" pitchFamily="34" charset="0"/>
              </a:rPr>
              <a:t>Emerald Ash Borer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i="1" dirty="0" smtClean="0"/>
              <a:t>Lifecycle</a:t>
            </a:r>
            <a:endParaRPr lang="en-US" sz="3100" i="1" dirty="0"/>
          </a:p>
        </p:txBody>
      </p:sp>
      <p:sp>
        <p:nvSpPr>
          <p:cNvPr id="3" name="Right Arrow 2"/>
          <p:cNvSpPr/>
          <p:nvPr/>
        </p:nvSpPr>
        <p:spPr>
          <a:xfrm>
            <a:off x="2023839" y="986397"/>
            <a:ext cx="607658" cy="34652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200684" y="970646"/>
            <a:ext cx="607658" cy="34652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6268702" y="985407"/>
            <a:ext cx="607658" cy="34652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5400000">
            <a:off x="7899834" y="2035911"/>
            <a:ext cx="607658" cy="34652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9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 smtClean="0">
                <a:latin typeface="Helvetica" pitchFamily="34" charset="0"/>
                <a:cs typeface="Helvetica" pitchFamily="34" charset="0"/>
              </a:rPr>
              <a:t>Emerald Ash Borer</a:t>
            </a:r>
            <a:r>
              <a:rPr lang="en-US" smtClean="0"/>
              <a:t/>
            </a:r>
            <a:br>
              <a:rPr lang="en-US" smtClean="0"/>
            </a:br>
            <a:r>
              <a:rPr lang="en-US" sz="3100" i="1" smtClean="0"/>
              <a:t>Common Host </a:t>
            </a:r>
            <a:r>
              <a:rPr lang="en-US" sz="3100" i="1" dirty="0" smtClean="0"/>
              <a:t>Trees</a:t>
            </a:r>
            <a:endParaRPr lang="en-US" sz="3100" i="1" dirty="0"/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546270" y="1509142"/>
            <a:ext cx="6270166" cy="2243454"/>
          </a:xfrm>
          <a:prstGeom prst="rect">
            <a:avLst/>
          </a:prstGeom>
          <a:solidFill>
            <a:schemeClr val="accent3">
              <a:lumMod val="60000"/>
              <a:lumOff val="40000"/>
              <a:alpha val="55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All Species of North American Ash Tree* including:</a:t>
            </a:r>
          </a:p>
          <a:p>
            <a:pPr>
              <a:buFontTx/>
              <a:buChar char="-"/>
              <a:defRPr/>
            </a:pP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Green Ash </a:t>
            </a:r>
            <a:endParaRPr lang="en-US" sz="2000" dirty="0">
              <a:latin typeface="Helvetica" pitchFamily="34" charset="0"/>
              <a:cs typeface="Helvetica" pitchFamily="34" charset="0"/>
            </a:endParaRPr>
          </a:p>
          <a:p>
            <a:pPr>
              <a:buFontTx/>
              <a:buChar char="-"/>
              <a:defRPr/>
            </a:pP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White Ash </a:t>
            </a:r>
          </a:p>
          <a:p>
            <a:pPr>
              <a:buFontTx/>
              <a:buChar char="-"/>
              <a:defRPr/>
            </a:pP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Black Ash </a:t>
            </a:r>
          </a:p>
          <a:p>
            <a:pPr marL="0" indent="0">
              <a:buFont typeface="Arial"/>
              <a:buNone/>
              <a:defRPr/>
            </a:pPr>
            <a:r>
              <a:rPr lang="en-US" sz="1600" i="1" dirty="0" smtClean="0">
                <a:latin typeface="Helvetica" pitchFamily="34" charset="0"/>
                <a:cs typeface="Helvetica" pitchFamily="34" charset="0"/>
              </a:rPr>
              <a:t>*Please note Mountain Ash (</a:t>
            </a:r>
            <a:r>
              <a:rPr lang="en-US" sz="1600" dirty="0" err="1" smtClean="0">
                <a:latin typeface="Helvetica" pitchFamily="34" charset="0"/>
                <a:cs typeface="Helvetica" pitchFamily="34" charset="0"/>
              </a:rPr>
              <a:t>Sorbus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1600" dirty="0" err="1" smtClean="0">
                <a:latin typeface="Helvetica" pitchFamily="34" charset="0"/>
                <a:cs typeface="Helvetica" pitchFamily="34" charset="0"/>
              </a:rPr>
              <a:t>americana</a:t>
            </a:r>
            <a:r>
              <a:rPr lang="en-US" sz="1600" i="1" dirty="0" smtClean="0">
                <a:latin typeface="Helvetica" pitchFamily="34" charset="0"/>
                <a:cs typeface="Helvetica" pitchFamily="34" charset="0"/>
              </a:rPr>
              <a:t>) </a:t>
            </a:r>
          </a:p>
          <a:p>
            <a:pPr marL="0" indent="0">
              <a:buFont typeface="Arial"/>
              <a:buNone/>
              <a:defRPr/>
            </a:pPr>
            <a:r>
              <a:rPr lang="en-US" sz="1600" i="1" dirty="0" smtClean="0">
                <a:latin typeface="Helvetica" pitchFamily="34" charset="0"/>
                <a:cs typeface="Helvetica" pitchFamily="34" charset="0"/>
              </a:rPr>
              <a:t>is not a true ash, thus cannot be infested with EAB</a:t>
            </a:r>
          </a:p>
          <a:p>
            <a:pPr marL="0" indent="0">
              <a:buFont typeface="Arial"/>
              <a:buNone/>
              <a:defRPr/>
            </a:pPr>
            <a:endParaRPr lang="en-US" sz="1600" i="1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642" y="2381983"/>
            <a:ext cx="2889344" cy="350223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376" y="3917434"/>
            <a:ext cx="1464294" cy="195490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5478642" y="2381983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White Ash</a:t>
            </a:r>
            <a:endParaRPr lang="en-US" sz="16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3875376" y="3917322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Green Ash</a:t>
            </a:r>
            <a:endParaRPr lang="en-US" sz="16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995017">
            <a:off x="6759811" y="576427"/>
            <a:ext cx="2168124" cy="130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5"/>
          <p:cNvSpPr txBox="1">
            <a:spLocks/>
          </p:cNvSpPr>
          <p:nvPr/>
        </p:nvSpPr>
        <p:spPr>
          <a:xfrm>
            <a:off x="546270" y="4310031"/>
            <a:ext cx="3100443" cy="1169714"/>
          </a:xfrm>
          <a:prstGeom prst="rect">
            <a:avLst/>
          </a:prstGeom>
          <a:solidFill>
            <a:schemeClr val="accent3">
              <a:lumMod val="60000"/>
              <a:lumOff val="40000"/>
              <a:alpha val="55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US" sz="1600" i="1" dirty="0" smtClean="0">
                <a:latin typeface="Helvetica" pitchFamily="34" charset="0"/>
                <a:cs typeface="Helvetica" pitchFamily="34" charset="0"/>
              </a:rPr>
              <a:t>*In 2014, the Emerald Ash Borer was found to be completing their lifecycle in a White </a:t>
            </a:r>
            <a:r>
              <a:rPr lang="en-US" sz="1600" i="1" dirty="0" err="1" smtClean="0">
                <a:latin typeface="Helvetica" pitchFamily="34" charset="0"/>
                <a:cs typeface="Helvetica" pitchFamily="34" charset="0"/>
              </a:rPr>
              <a:t>Fringetree</a:t>
            </a:r>
            <a:r>
              <a:rPr lang="en-US" sz="1600" i="1" dirty="0" smtClean="0">
                <a:latin typeface="Helvetica" pitchFamily="34" charset="0"/>
                <a:cs typeface="Helvetica" pitchFamily="34" charset="0"/>
              </a:rPr>
              <a:t> </a:t>
            </a:r>
          </a:p>
          <a:p>
            <a:pPr marL="0" indent="0">
              <a:buFont typeface="Arial"/>
              <a:buNone/>
              <a:defRPr/>
            </a:pPr>
            <a:endParaRPr lang="en-US" sz="1600" i="1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46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 smtClean="0">
                <a:latin typeface="Helvetica" pitchFamily="34" charset="0"/>
                <a:cs typeface="Helvetica" pitchFamily="34" charset="0"/>
              </a:rPr>
              <a:t>Emerald Ash Borer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i="1" dirty="0"/>
              <a:t>Map – Range </a:t>
            </a:r>
            <a:r>
              <a:rPr lang="en-US" sz="3100" i="1" dirty="0" smtClean="0"/>
              <a:t>of Emerald Ash Borer</a:t>
            </a:r>
            <a:endParaRPr lang="en-US" sz="3100" i="1" dirty="0"/>
          </a:p>
          <a:p>
            <a:endParaRPr lang="en-US" sz="3100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24400" y="870052"/>
            <a:ext cx="3982065" cy="2178718"/>
          </a:xfrm>
        </p:spPr>
        <p:txBody>
          <a:bodyPr>
            <a:noAutofit/>
          </a:bodyPr>
          <a:lstStyle/>
          <a:p>
            <a:pPr lvl="0" defTabSz="457200">
              <a:buFontTx/>
              <a:buChar char="-"/>
            </a:pPr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pPr lvl="0" defTabSz="457200">
              <a:buFontTx/>
              <a:buChar char="-"/>
            </a:pPr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pPr marL="0" lvl="0" indent="0" defTabSz="457200">
              <a:buNone/>
            </a:pPr>
            <a:endParaRPr lang="en-US" sz="20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3593029"/>
            <a:ext cx="1946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 smtClean="0">
                <a:solidFill>
                  <a:prstClr val="white"/>
                </a:solidFill>
                <a:latin typeface="Georgia" panose="02040502050405020303" pitchFamily="18" charset="0"/>
                <a:cs typeface="Helvetica" pitchFamily="34" charset="0"/>
              </a:rPr>
              <a:t>American Elm</a:t>
            </a:r>
            <a:endParaRPr lang="en-US" sz="1600" b="1" dirty="0">
              <a:solidFill>
                <a:prstClr val="white"/>
              </a:solidFill>
              <a:latin typeface="Georgia" panose="02040502050405020303" pitchFamily="18" charset="0"/>
              <a:cs typeface="Helvetic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t="2241" r="2161" b="2471"/>
          <a:stretch/>
        </p:blipFill>
        <p:spPr bwMode="auto">
          <a:xfrm>
            <a:off x="83126" y="818580"/>
            <a:ext cx="8965871" cy="540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08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Content Placeholder 7" descr="EAB3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" r="995"/>
          <a:stretch/>
        </p:blipFill>
        <p:spPr>
          <a:xfrm>
            <a:off x="605642" y="1149663"/>
            <a:ext cx="3194462" cy="4837112"/>
          </a:xfrm>
          <a:ln>
            <a:solidFill>
              <a:schemeClr val="tx1"/>
            </a:solidFill>
          </a:ln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6388" y="1906818"/>
            <a:ext cx="4554537" cy="3951288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Crown dieback (dead branches at top of tree)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Live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sprouts at base of tree are called “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epicormic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shoots,” causing trees to appear ‘bushy’ at the base of the tree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Wilting and yellowing leaves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891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B941E0-8E68-47DC-B281-894581F5CCFB}" type="slidenum">
              <a:rPr lang="en-US" altLang="en-US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eaLnBrk="1" hangingPunct="1"/>
              <a:t>5</a:t>
            </a:fld>
            <a:endParaRPr lang="en-US" altLang="en-US" smtClean="0">
              <a:solidFill>
                <a:srgbClr val="FFFFFF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 smtClean="0">
                <a:latin typeface="Helvetica" pitchFamily="34" charset="0"/>
                <a:cs typeface="Helvetica" pitchFamily="34" charset="0"/>
              </a:rPr>
              <a:t>Emerald Ash Borer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i="1" dirty="0" smtClean="0"/>
              <a:t>What to Look For</a:t>
            </a:r>
            <a:endParaRPr lang="en-US" sz="3100" i="1" dirty="0"/>
          </a:p>
          <a:p>
            <a:endParaRPr lang="en-US" sz="3100" i="1" dirty="0"/>
          </a:p>
        </p:txBody>
      </p:sp>
      <p:sp>
        <p:nvSpPr>
          <p:cNvPr id="2" name="Oval 1"/>
          <p:cNvSpPr/>
          <p:nvPr/>
        </p:nvSpPr>
        <p:spPr>
          <a:xfrm>
            <a:off x="724382" y="1365666"/>
            <a:ext cx="2989810" cy="2755072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3"/>
          <p:cNvSpPr txBox="1"/>
          <p:nvPr/>
        </p:nvSpPr>
        <p:spPr>
          <a:xfrm>
            <a:off x="1003510" y="1383336"/>
            <a:ext cx="42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endParaRPr lang="en-US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9552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Content Placeholder 7" descr="EAB3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" r="995"/>
          <a:stretch/>
        </p:blipFill>
        <p:spPr>
          <a:xfrm>
            <a:off x="605642" y="1149663"/>
            <a:ext cx="3194462" cy="4837112"/>
          </a:xfrm>
          <a:ln>
            <a:solidFill>
              <a:schemeClr val="tx1"/>
            </a:solidFill>
          </a:ln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6388" y="1918693"/>
            <a:ext cx="4554537" cy="3951288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Crown dieback (dead branches at top of tree)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Live 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sprouts at base of tree are called “</a:t>
            </a:r>
            <a:r>
              <a:rPr lang="en-US" sz="2000" dirty="0" err="1">
                <a:latin typeface="Helvetica" pitchFamily="34" charset="0"/>
                <a:cs typeface="Helvetica" pitchFamily="34" charset="0"/>
              </a:rPr>
              <a:t>epicormic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shoots,” causing trees to appear ‘bushy’ at the base of the tree</a:t>
            </a:r>
            <a:endParaRPr lang="en-US" sz="2000" dirty="0">
              <a:latin typeface="Helvetica" pitchFamily="34" charset="0"/>
              <a:cs typeface="Helvetica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Wilting and yellowing leaves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891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B941E0-8E68-47DC-B281-894581F5CCFB}" type="slidenum">
              <a:rPr lang="en-US" altLang="en-US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eaLnBrk="1" hangingPunct="1"/>
              <a:t>6</a:t>
            </a:fld>
            <a:endParaRPr lang="en-US" altLang="en-US" smtClean="0">
              <a:solidFill>
                <a:srgbClr val="FFFFFF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 smtClean="0">
                <a:latin typeface="Helvetica" pitchFamily="34" charset="0"/>
                <a:cs typeface="Helvetica" pitchFamily="34" charset="0"/>
              </a:rPr>
              <a:t>Emerald Ash Borer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i="1" dirty="0" smtClean="0"/>
              <a:t>What to Look For</a:t>
            </a:r>
            <a:endParaRPr lang="en-US" sz="3100" i="1" dirty="0"/>
          </a:p>
          <a:p>
            <a:endParaRPr lang="en-US" sz="3100" i="1" dirty="0"/>
          </a:p>
        </p:txBody>
      </p:sp>
      <p:sp>
        <p:nvSpPr>
          <p:cNvPr id="8" name="Oval 7"/>
          <p:cNvSpPr/>
          <p:nvPr/>
        </p:nvSpPr>
        <p:spPr>
          <a:xfrm>
            <a:off x="1235022" y="4002365"/>
            <a:ext cx="1971317" cy="1816544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3"/>
          <p:cNvSpPr txBox="1"/>
          <p:nvPr/>
        </p:nvSpPr>
        <p:spPr>
          <a:xfrm>
            <a:off x="1160179" y="5385700"/>
            <a:ext cx="42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US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4638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/>
          <a:stretch/>
        </p:blipFill>
        <p:spPr>
          <a:xfrm>
            <a:off x="605642" y="1149663"/>
            <a:ext cx="3194462" cy="483711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6388" y="1918693"/>
            <a:ext cx="4554537" cy="3951288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Crown dieback (dead branches at top of tree)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Live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sprouts at base of tree are called “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epicormic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shoots,” causing trees to appear ‘bushy’ at the base of the tree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Wilting and yellowing leaves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891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B941E0-8E68-47DC-B281-894581F5CCFB}" type="slidenum">
              <a:rPr lang="en-US" altLang="en-US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eaLnBrk="1" hangingPunct="1"/>
              <a:t>7</a:t>
            </a:fld>
            <a:endParaRPr lang="en-US" altLang="en-US" smtClean="0">
              <a:solidFill>
                <a:srgbClr val="FFFFFF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 smtClean="0">
                <a:latin typeface="Helvetica" pitchFamily="34" charset="0"/>
                <a:cs typeface="Helvetica" pitchFamily="34" charset="0"/>
              </a:rPr>
              <a:t>Emerald Ash Borer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i="1" dirty="0" smtClean="0"/>
              <a:t>What to Look For</a:t>
            </a:r>
            <a:endParaRPr lang="en-US" sz="3100" i="1" dirty="0"/>
          </a:p>
          <a:p>
            <a:endParaRPr lang="en-US" sz="3100" i="1" dirty="0"/>
          </a:p>
        </p:txBody>
      </p:sp>
      <p:sp>
        <p:nvSpPr>
          <p:cNvPr id="8" name="TextBox 3"/>
          <p:cNvSpPr txBox="1"/>
          <p:nvPr/>
        </p:nvSpPr>
        <p:spPr>
          <a:xfrm>
            <a:off x="1320495" y="2951175"/>
            <a:ext cx="42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endParaRPr lang="en-US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356120" y="2993341"/>
            <a:ext cx="1829146" cy="1685535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974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6" descr="C:\Documents and Settings\Mortonarb\My Documents\My Pictures\ash fissure3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08088"/>
            <a:ext cx="1955800" cy="26114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8700"/>
            <a:ext cx="4498975" cy="4556125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S-shaped galleries under outer bark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S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plits or cracks in the bark above and below S-shaped galleries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Evidence of woodpecker feeding (small chips of outer bark flicked off)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Characteristic D shaped exit holes (difficult to find)</a:t>
            </a:r>
          </a:p>
        </p:txBody>
      </p:sp>
      <p:pic>
        <p:nvPicPr>
          <p:cNvPr id="39940" name="Picture 12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4021138"/>
            <a:ext cx="1939925" cy="2286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0E4329-766C-42D4-9C91-553CB881471D}" type="slidenum">
              <a:rPr lang="en-US" altLang="en-US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eaLnBrk="1" hangingPunct="1"/>
              <a:t>8</a:t>
            </a:fld>
            <a:endParaRPr lang="en-US" altLang="en-US" smtClean="0">
              <a:solidFill>
                <a:srgbClr val="FFFFFF"/>
              </a:solidFill>
              <a:latin typeface="Helvetica" charset="0"/>
              <a:cs typeface="Helvetica" charset="0"/>
            </a:endParaRPr>
          </a:p>
        </p:txBody>
      </p:sp>
      <p:pic>
        <p:nvPicPr>
          <p:cNvPr id="39943" name="Picture 3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21138"/>
            <a:ext cx="1955800" cy="2286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4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28725"/>
            <a:ext cx="1955800" cy="2590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5" name="TextBox 7"/>
          <p:cNvSpPr txBox="1">
            <a:spLocks noChangeArrowheads="1"/>
          </p:cNvSpPr>
          <p:nvPr/>
        </p:nvSpPr>
        <p:spPr bwMode="auto">
          <a:xfrm>
            <a:off x="155575" y="3449638"/>
            <a:ext cx="582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9946" name="TextBox 13"/>
          <p:cNvSpPr txBox="1">
            <a:spLocks noChangeArrowheads="1"/>
          </p:cNvSpPr>
          <p:nvPr/>
        </p:nvSpPr>
        <p:spPr bwMode="auto">
          <a:xfrm>
            <a:off x="2362200" y="3449638"/>
            <a:ext cx="582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9947" name="TextBox 14"/>
          <p:cNvSpPr txBox="1">
            <a:spLocks noChangeArrowheads="1"/>
          </p:cNvSpPr>
          <p:nvPr/>
        </p:nvSpPr>
        <p:spPr bwMode="auto">
          <a:xfrm>
            <a:off x="155575" y="5946775"/>
            <a:ext cx="582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9948" name="TextBox 15"/>
          <p:cNvSpPr txBox="1">
            <a:spLocks noChangeArrowheads="1"/>
          </p:cNvSpPr>
          <p:nvPr/>
        </p:nvSpPr>
        <p:spPr bwMode="auto">
          <a:xfrm>
            <a:off x="2410263" y="5937250"/>
            <a:ext cx="582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FFFF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 smtClean="0">
                <a:latin typeface="Helvetica" pitchFamily="34" charset="0"/>
                <a:cs typeface="Helvetica" pitchFamily="34" charset="0"/>
              </a:rPr>
              <a:t>Emerald Ash Borer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i="1" dirty="0" smtClean="0"/>
              <a:t>What to Look For (cont.)</a:t>
            </a:r>
            <a:endParaRPr lang="en-US" sz="3100" i="1" dirty="0"/>
          </a:p>
          <a:p>
            <a:endParaRPr lang="en-US" sz="3100" i="1" dirty="0"/>
          </a:p>
        </p:txBody>
      </p:sp>
    </p:spTree>
    <p:extLst>
      <p:ext uri="{BB962C8B-B14F-4D97-AF65-F5344CB8AC3E}">
        <p14:creationId xmlns:p14="http://schemas.microsoft.com/office/powerpoint/2010/main" val="297074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6" descr="C:\Documents and Settings\Mortonarb\My Documents\My Pictures\ash fissur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08088"/>
            <a:ext cx="1955800" cy="26114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8700"/>
            <a:ext cx="4498975" cy="4556125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S-shaped galleries under outer bark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latin typeface="Helvetica" pitchFamily="34" charset="0"/>
                <a:cs typeface="Helvetica" pitchFamily="34" charset="0"/>
              </a:rPr>
              <a:t>S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plits or cracks in the bark above and below S-shaped galleries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Evidence of woodpecker feeding (small chips of outer bark flicked off)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Characteristic D shaped exit holes (difficult to find)</a:t>
            </a:r>
          </a:p>
        </p:txBody>
      </p:sp>
      <p:pic>
        <p:nvPicPr>
          <p:cNvPr id="39940" name="Picture 12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4021138"/>
            <a:ext cx="1939925" cy="2286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0E4329-766C-42D4-9C91-553CB881471D}" type="slidenum">
              <a:rPr lang="en-US" altLang="en-US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eaLnBrk="1" hangingPunct="1"/>
              <a:t>9</a:t>
            </a:fld>
            <a:endParaRPr lang="en-US" altLang="en-US" smtClean="0">
              <a:solidFill>
                <a:srgbClr val="FFFFFF"/>
              </a:solidFill>
              <a:latin typeface="Helvetica" charset="0"/>
              <a:cs typeface="Helvetica" charset="0"/>
            </a:endParaRPr>
          </a:p>
        </p:txBody>
      </p:sp>
      <p:pic>
        <p:nvPicPr>
          <p:cNvPr id="39943" name="Picture 3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21138"/>
            <a:ext cx="1955800" cy="2286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4" name="Picture 6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28725"/>
            <a:ext cx="1955800" cy="2590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 smtClean="0">
                <a:latin typeface="Helvetica" pitchFamily="34" charset="0"/>
                <a:cs typeface="Helvetica" pitchFamily="34" charset="0"/>
              </a:rPr>
              <a:t>Emerald Ash Borer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i="1" dirty="0" smtClean="0"/>
              <a:t>What to Look For (cont.)</a:t>
            </a:r>
            <a:endParaRPr lang="en-US" sz="3100" i="1" dirty="0"/>
          </a:p>
          <a:p>
            <a:endParaRPr lang="en-US" sz="3100" i="1" dirty="0"/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155575" y="3449638"/>
            <a:ext cx="582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2362200" y="3449638"/>
            <a:ext cx="582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155575" y="5946775"/>
            <a:ext cx="582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2410263" y="5937250"/>
            <a:ext cx="582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FFFF"/>
                </a:solidFill>
                <a:latin typeface="Calibr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092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THC treeline foo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2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0.xml><?xml version="1.0" encoding="utf-8"?>
<a:theme xmlns:a="http://schemas.openxmlformats.org/drawingml/2006/main" name="2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1.xml><?xml version="1.0" encoding="utf-8"?>
<a:theme xmlns:a="http://schemas.openxmlformats.org/drawingml/2006/main" name="3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2.xml><?xml version="1.0" encoding="utf-8"?>
<a:theme xmlns:a="http://schemas.openxmlformats.org/drawingml/2006/main" name="3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3.xml><?xml version="1.0" encoding="utf-8"?>
<a:theme xmlns:a="http://schemas.openxmlformats.org/drawingml/2006/main" name="3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HTHC treeline footer.thmx</Template>
  <TotalTime>544</TotalTime>
  <Words>535</Words>
  <Application>Microsoft Office PowerPoint</Application>
  <PresentationFormat>On-screen Show (4:3)</PresentationFormat>
  <Paragraphs>125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33</vt:i4>
      </vt:variant>
      <vt:variant>
        <vt:lpstr>Slide Titles</vt:lpstr>
      </vt:variant>
      <vt:variant>
        <vt:i4>13</vt:i4>
      </vt:variant>
    </vt:vector>
  </HeadingPairs>
  <TitlesOfParts>
    <vt:vector size="46" baseType="lpstr">
      <vt:lpstr>HTHC treeline footer</vt:lpstr>
      <vt:lpstr>Office Theme</vt:lpstr>
      <vt:lpstr>2_Office Theme</vt:lpstr>
      <vt:lpstr>4_Office Theme</vt:lpstr>
      <vt:lpstr>3_Office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14_Office Theme</vt:lpstr>
      <vt:lpstr>13_Office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28_Office Theme</vt:lpstr>
      <vt:lpstr>29_Office Theme</vt:lpstr>
      <vt:lpstr>35_Office Theme</vt:lpstr>
      <vt:lpstr>36_Office Theme</vt:lpstr>
      <vt:lpstr>37_Office Theme</vt:lpstr>
      <vt:lpstr>Emerald Ash Borer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 Moth</dc:title>
  <dc:creator>Ariel</dc:creator>
  <cp:lastModifiedBy>David Coyle</cp:lastModifiedBy>
  <cp:revision>58</cp:revision>
  <dcterms:created xsi:type="dcterms:W3CDTF">2014-07-26T20:00:34Z</dcterms:created>
  <dcterms:modified xsi:type="dcterms:W3CDTF">2016-04-04T08:48:19Z</dcterms:modified>
</cp:coreProperties>
</file>