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6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7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9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21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4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5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6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3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31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3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78" r:id="rId3"/>
    <p:sldMasterId id="2147483688" r:id="rId4"/>
    <p:sldMasterId id="2147483698" r:id="rId5"/>
    <p:sldMasterId id="2147483708" r:id="rId6"/>
    <p:sldMasterId id="2147483718" r:id="rId7"/>
    <p:sldMasterId id="2147483728" r:id="rId8"/>
    <p:sldMasterId id="2147483738" r:id="rId9"/>
    <p:sldMasterId id="2147483748" r:id="rId10"/>
    <p:sldMasterId id="2147483758" r:id="rId11"/>
    <p:sldMasterId id="2147483768" r:id="rId12"/>
    <p:sldMasterId id="2147483778" r:id="rId13"/>
    <p:sldMasterId id="2147483788" r:id="rId14"/>
    <p:sldMasterId id="2147483798" r:id="rId15"/>
    <p:sldMasterId id="2147483808" r:id="rId16"/>
    <p:sldMasterId id="2147483818" r:id="rId17"/>
    <p:sldMasterId id="2147483828" r:id="rId18"/>
    <p:sldMasterId id="2147483838" r:id="rId19"/>
    <p:sldMasterId id="2147483847" r:id="rId20"/>
    <p:sldMasterId id="2147483854" r:id="rId21"/>
    <p:sldMasterId id="2147483860" r:id="rId22"/>
    <p:sldMasterId id="2147483874" r:id="rId23"/>
    <p:sldMasterId id="2147483880" r:id="rId24"/>
    <p:sldMasterId id="2147483886" r:id="rId25"/>
    <p:sldMasterId id="2147483892" r:id="rId26"/>
    <p:sldMasterId id="2147483898" r:id="rId27"/>
    <p:sldMasterId id="2147483904" r:id="rId28"/>
    <p:sldMasterId id="2147483910" r:id="rId29"/>
    <p:sldMasterId id="2147483916" r:id="rId30"/>
    <p:sldMasterId id="2147483925" r:id="rId31"/>
    <p:sldMasterId id="2147483933" r:id="rId32"/>
    <p:sldMasterId id="2147483941" r:id="rId33"/>
  </p:sldMasterIdLst>
  <p:notesMasterIdLst>
    <p:notesMasterId r:id="rId45"/>
  </p:notesMasterIdLst>
  <p:sldIdLst>
    <p:sldId id="257" r:id="rId34"/>
    <p:sldId id="270" r:id="rId35"/>
    <p:sldId id="267" r:id="rId36"/>
    <p:sldId id="258" r:id="rId37"/>
    <p:sldId id="262" r:id="rId38"/>
    <p:sldId id="266" r:id="rId39"/>
    <p:sldId id="265" r:id="rId40"/>
    <p:sldId id="264" r:id="rId41"/>
    <p:sldId id="263" r:id="rId42"/>
    <p:sldId id="261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tlin Carpenter" initials="KC" lastIdx="1" clrIdx="0"/>
  <p:cmAuthor id="1" name="rholmes" initials="r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89916" autoAdjust="0"/>
  </p:normalViewPr>
  <p:slideViewPr>
    <p:cSldViewPr snapToGrid="0" snapToObjects="1">
      <p:cViewPr>
        <p:scale>
          <a:sx n="77" d="100"/>
          <a:sy n="77" d="100"/>
        </p:scale>
        <p:origin x="-93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03E3-9029-6446-949E-52ADD87CEEC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452C-A74A-DF4A-AABF-3263A182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Targets</a:t>
            </a:r>
            <a:r>
              <a:rPr lang="en-US" baseline="0" smtClean="0"/>
              <a:t> only one plant family (Pine)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3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3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3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3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2.xml"/><Relationship Id="rId4" Type="http://schemas.openxmlformats.org/officeDocument/2006/relationships/image" Target="../media/image3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3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627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264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90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12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5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30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6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3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0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87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6762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2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21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52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6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62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7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44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756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69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10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44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4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871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8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1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74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88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88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43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536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7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49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40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37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105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0174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74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7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6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19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71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65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7576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497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54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49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7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02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48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898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254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7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768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95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58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34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65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2235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5248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29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08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817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16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19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0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442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4274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620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76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97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894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7105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19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31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1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245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89390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07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869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9666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0804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50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136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50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694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312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5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219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226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0677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469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70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82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994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53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31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7643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11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70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9788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91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60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35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8797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4925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115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3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0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0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43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035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1048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4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67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475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6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9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71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8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8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5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7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685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51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3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42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14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89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4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39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9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6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8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150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70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8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1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3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0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76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748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194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2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8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8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7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4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149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720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0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54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421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1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47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7364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5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5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4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241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580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13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9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4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26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9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69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4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1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0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8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7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6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1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6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2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1.xml"/><Relationship Id="rId9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9.xml"/><Relationship Id="rId9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9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3.xml"/><Relationship Id="rId9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g"/><Relationship Id="rId7" Type="http://schemas.openxmlformats.org/officeDocument/2006/relationships/hyperlink" Target="http://www.eddmap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ontmovefirewood.org/gallery-of-pests/woodwasp.html" TargetMode="External"/><Relationship Id="rId5" Type="http://schemas.openxmlformats.org/officeDocument/2006/relationships/hyperlink" Target="http://www.na.fs.fed.us/spfo/pubs/pest_al/sirex_woodwasp/sirex_woodwasp.htm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southernforesthealth.net/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77642" y="2459782"/>
            <a:ext cx="3737758" cy="410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Identifying Characteristics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1 – 1 ½” long</a:t>
            </a:r>
          </a:p>
          <a:p>
            <a:r>
              <a:rPr lang="en-US" dirty="0" smtClean="0"/>
              <a:t>Do</a:t>
            </a:r>
            <a:r>
              <a:rPr lang="en-US" b="1" dirty="0" smtClean="0"/>
              <a:t> not </a:t>
            </a:r>
            <a:r>
              <a:rPr lang="en-US" dirty="0" smtClean="0"/>
              <a:t>have narrow waists like many wasps</a:t>
            </a:r>
          </a:p>
          <a:p>
            <a:r>
              <a:rPr lang="en-US" dirty="0" smtClean="0"/>
              <a:t>Metallic blue-black color</a:t>
            </a:r>
          </a:p>
          <a:p>
            <a:r>
              <a:rPr lang="en-US" dirty="0" smtClean="0"/>
              <a:t>Females have orange legs</a:t>
            </a:r>
          </a:p>
          <a:p>
            <a:r>
              <a:rPr lang="en-US" dirty="0" smtClean="0"/>
              <a:t>Males have orange in abdomen and black hind legs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87074" name="Picture 2" descr="http://www.forestryimages.org/images/768x512/5430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62200"/>
            <a:ext cx="4884365" cy="36632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201744"/>
            <a:ext cx="2339439" cy="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95253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5684" y="5769114"/>
            <a:ext cx="686291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Heavy needle fall or wilting; Small, round exit holes.</a:t>
            </a:r>
            <a:endParaRPr lang="en-US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947" y="2743200"/>
            <a:ext cx="265506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FALL/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EARLY WINTER: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Attacked trees have pale green, yellow or red needles at the top.</a:t>
            </a: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373" y="2881699"/>
            <a:ext cx="2396791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SUMMER/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EARLY FALL: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Flight time for adults begins.</a:t>
            </a:r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For 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72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399319" y="2724943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 smtClean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Additional Resources</a:t>
            </a:r>
            <a:endParaRPr lang="en-US" sz="3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93752" y="1025763"/>
            <a:ext cx="7303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Southern Regional Extension Forestry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http://southernforesthealth.net/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www.na.fs.fed.us/spfo/pubs/pest_al/sirex_woodwasp/sirex_woodwasp.htm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 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www.dontmovefirewood.org/gallery-of-pests/woodwasp.html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http://www.eddmaps.org</a:t>
            </a:r>
            <a:r>
              <a:rPr lang="en-US" dirty="0" smtClean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/</a:t>
            </a:r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 smtClean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2043" y="3673822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822320"/>
            <a:ext cx="657676" cy="85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52"/>
          <a:stretch/>
        </p:blipFill>
        <p:spPr>
          <a:xfrm>
            <a:off x="495907" y="967958"/>
            <a:ext cx="825325" cy="7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Relationship between Fungus and Wasp</a:t>
            </a:r>
            <a:endParaRPr lang="en-US" sz="3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1391" r="6530" b="7771"/>
          <a:stretch/>
        </p:blipFill>
        <p:spPr>
          <a:xfrm>
            <a:off x="5621291" y="932635"/>
            <a:ext cx="1323205" cy="1877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11" y="1349131"/>
            <a:ext cx="2068052" cy="1469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96" y="3989386"/>
            <a:ext cx="2265701" cy="16970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Content Placeholder 5"/>
          <p:cNvSpPr txBox="1">
            <a:spLocks/>
          </p:cNvSpPr>
          <p:nvPr/>
        </p:nvSpPr>
        <p:spPr bwMode="auto">
          <a:xfrm>
            <a:off x="659811" y="2894503"/>
            <a:ext cx="2382296" cy="9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73625A"/>
                </a:solidFill>
                <a:latin typeface="Helvetica" charset="0"/>
                <a:cs typeface="Helvetica" charset="0"/>
              </a:rPr>
              <a:t>Wasp injects toxic mucus + fungus into tree while depositing eggs</a:t>
            </a:r>
          </a:p>
        </p:txBody>
      </p:sp>
      <p:sp>
        <p:nvSpPr>
          <p:cNvPr id="39" name="Content Placeholder 5"/>
          <p:cNvSpPr txBox="1">
            <a:spLocks/>
          </p:cNvSpPr>
          <p:nvPr/>
        </p:nvSpPr>
        <p:spPr bwMode="auto">
          <a:xfrm>
            <a:off x="3270368" y="1662434"/>
            <a:ext cx="2277813" cy="8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73625A"/>
                </a:solidFill>
                <a:latin typeface="Helvetica" charset="0"/>
                <a:cs typeface="Helvetica" charset="0"/>
              </a:rPr>
              <a:t>Mucus kills tree cells and fungus eats dead cells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 bwMode="auto">
          <a:xfrm>
            <a:off x="6109122" y="3108842"/>
            <a:ext cx="2466975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73625A"/>
                </a:solidFill>
                <a:latin typeface="Helvetica" charset="0"/>
                <a:cs typeface="Helvetica" charset="0"/>
              </a:rPr>
              <a:t>Wasp eggs hatch and larvae feed on fungus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3175687" y="4397908"/>
            <a:ext cx="3019939" cy="8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73625A"/>
                </a:solidFill>
                <a:latin typeface="Helvetica" charset="0"/>
                <a:cs typeface="Helvetica" charset="0"/>
              </a:rPr>
              <a:t>Mature wasp exits tree and carries mucus and fungus to another tree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1391" r="6530" b="7771"/>
          <a:stretch/>
        </p:blipFill>
        <p:spPr>
          <a:xfrm>
            <a:off x="1693837" y="4126098"/>
            <a:ext cx="1399244" cy="19857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urved Right Arrow 16"/>
          <p:cNvSpPr/>
          <p:nvPr/>
        </p:nvSpPr>
        <p:spPr>
          <a:xfrm flipV="1">
            <a:off x="3311619" y="2610091"/>
            <a:ext cx="1223319" cy="155575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flipH="1">
            <a:off x="4611514" y="2764976"/>
            <a:ext cx="1223319" cy="155575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 smtClean="0">
                <a:latin typeface="Helvetica" pitchFamily="34" charset="0"/>
                <a:cs typeface="Helvetica" pitchFamily="34" charset="0"/>
              </a:rPr>
              <a:t>Woodwasp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i="1" smtClean="0"/>
              <a:t>Common </a:t>
            </a:r>
            <a:r>
              <a:rPr lang="en-US" sz="3100" i="1" dirty="0" smtClean="0"/>
              <a:t>Host Trees</a:t>
            </a:r>
            <a:endParaRPr lang="en-US" sz="3100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9" y="2046763"/>
            <a:ext cx="4181070" cy="42798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67518" y="5973851"/>
            <a:ext cx="2051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White Pine</a:t>
            </a:r>
            <a:endParaRPr lang="en-US" sz="1600" b="1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7" y="1000898"/>
            <a:ext cx="3834577" cy="52986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8859" y="5961031"/>
            <a:ext cx="174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Scots Pine</a:t>
            </a:r>
            <a:endParaRPr lang="en-US" sz="1600" b="1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67519" y="1184193"/>
            <a:ext cx="2842628" cy="397473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North American Pines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r="25541" b="8291"/>
          <a:stretch/>
        </p:blipFill>
        <p:spPr>
          <a:xfrm>
            <a:off x="821129" y="845823"/>
            <a:ext cx="7489430" cy="55864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Map – Range of </a:t>
            </a:r>
            <a:r>
              <a:rPr lang="en-US" sz="2400" i="1" dirty="0" err="1" smtClean="0"/>
              <a:t>Sirex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Woodwasp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Small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 smtClean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 smtClean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Progressive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 smtClean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Resin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 smtClean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Sirex</a:t>
            </a:r>
            <a:r>
              <a:rPr lang="en-US" dirty="0" smtClean="0"/>
              <a:t> </a:t>
            </a:r>
            <a:r>
              <a:rPr lang="en-US" dirty="0" err="1" smtClean="0"/>
              <a:t>Woodwasp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What to Look </a:t>
            </a:r>
            <a:r>
              <a:rPr lang="en-US" sz="2400" i="1" dirty="0"/>
              <a:t>F</a:t>
            </a:r>
            <a:r>
              <a:rPr lang="en-US" sz="2400" i="1" dirty="0" smtClean="0"/>
              <a:t>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 smtClean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902</TotalTime>
  <Words>383</Words>
  <Application>Microsoft Office PowerPoint</Application>
  <PresentationFormat>On-screen Show (4:3)</PresentationFormat>
  <Paragraphs>111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11</vt:i4>
      </vt:variant>
    </vt:vector>
  </HeadingPairs>
  <TitlesOfParts>
    <vt:vector size="44" baseType="lpstr">
      <vt:lpstr>HTHC treeline footer</vt:lpstr>
      <vt:lpstr>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14_Office Theme</vt:lpstr>
      <vt:lpstr>13_Office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35_Office Theme</vt:lpstr>
      <vt:lpstr>36_Office Theme</vt:lpstr>
      <vt:lpstr>37_Office Theme</vt:lpstr>
      <vt:lpstr>Sirex Woodwasp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Sirex Woodwasp</dc:title>
  <dc:creator>Ariel</dc:creator>
  <cp:lastModifiedBy>David Coyle</cp:lastModifiedBy>
  <cp:revision>61</cp:revision>
  <dcterms:created xsi:type="dcterms:W3CDTF">2014-07-29T19:19:54Z</dcterms:created>
  <dcterms:modified xsi:type="dcterms:W3CDTF">2016-03-22T16:52:01Z</dcterms:modified>
</cp:coreProperties>
</file>