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notesMasterIdLst>
    <p:notesMasterId r:id="rId16"/>
  </p:notesMasterIdLst>
  <p:handoutMasterIdLst>
    <p:handoutMasterId r:id="rId17"/>
  </p:handoutMasterIdLst>
  <p:sldIdLst>
    <p:sldId id="256" r:id="rId2"/>
    <p:sldId id="269" r:id="rId3"/>
    <p:sldId id="270" r:id="rId4"/>
    <p:sldId id="271" r:id="rId5"/>
    <p:sldId id="272" r:id="rId6"/>
    <p:sldId id="279" r:id="rId7"/>
    <p:sldId id="282" r:id="rId8"/>
    <p:sldId id="284" r:id="rId9"/>
    <p:sldId id="281" r:id="rId10"/>
    <p:sldId id="283" r:id="rId11"/>
    <p:sldId id="277" r:id="rId12"/>
    <p:sldId id="285" r:id="rId13"/>
    <p:sldId id="286" r:id="rId14"/>
    <p:sldId id="26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78138" autoAdjust="0"/>
  </p:normalViewPr>
  <p:slideViewPr>
    <p:cSldViewPr>
      <p:cViewPr varScale="1">
        <p:scale>
          <a:sx n="83" d="100"/>
          <a:sy n="83" d="100"/>
        </p:scale>
        <p:origin x="414" y="84"/>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108"/>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3/29/2022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3/29/2022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a:t>
            </a:fld>
            <a:endParaRPr lang="en-US"/>
          </a:p>
        </p:txBody>
      </p:sp>
    </p:spTree>
    <p:extLst>
      <p:ext uri="{BB962C8B-B14F-4D97-AF65-F5344CB8AC3E}">
        <p14:creationId xmlns:p14="http://schemas.microsoft.com/office/powerpoint/2010/main" val="37513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D66"/>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11</a:t>
            </a:fld>
            <a:endParaRPr lang="en-US"/>
          </a:p>
        </p:txBody>
      </p:sp>
    </p:spTree>
    <p:extLst>
      <p:ext uri="{BB962C8B-B14F-4D97-AF65-F5344CB8AC3E}">
        <p14:creationId xmlns:p14="http://schemas.microsoft.com/office/powerpoint/2010/main" val="84604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D66"/>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12</a:t>
            </a:fld>
            <a:endParaRPr lang="en-US"/>
          </a:p>
        </p:txBody>
      </p:sp>
    </p:spTree>
    <p:extLst>
      <p:ext uri="{BB962C8B-B14F-4D97-AF65-F5344CB8AC3E}">
        <p14:creationId xmlns:p14="http://schemas.microsoft.com/office/powerpoint/2010/main" val="19776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D66"/>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13</a:t>
            </a:fld>
            <a:endParaRPr lang="en-US"/>
          </a:p>
        </p:txBody>
      </p:sp>
    </p:spTree>
    <p:extLst>
      <p:ext uri="{BB962C8B-B14F-4D97-AF65-F5344CB8AC3E}">
        <p14:creationId xmlns:p14="http://schemas.microsoft.com/office/powerpoint/2010/main" val="106948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p>
        </p:txBody>
      </p:sp>
      <p:sp>
        <p:nvSpPr>
          <p:cNvPr id="5018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3B02B5-32E5-4E66-BAE8-163E0D8E9ADB}" type="slidenum">
              <a:rPr lang="en-US" altLang="en-US">
                <a:solidFill>
                  <a:srgbClr val="000000"/>
                </a:solidFill>
              </a:rPr>
              <a:pPr eaLnBrk="1" hangingPunct="1"/>
              <a:t>14</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a:t>
            </a:fld>
            <a:endParaRPr lang="en-US"/>
          </a:p>
        </p:txBody>
      </p:sp>
    </p:spTree>
    <p:extLst>
      <p:ext uri="{BB962C8B-B14F-4D97-AF65-F5344CB8AC3E}">
        <p14:creationId xmlns:p14="http://schemas.microsoft.com/office/powerpoint/2010/main" val="116361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otham A"/>
              </a:rPr>
              <a:t>The spotted lanternfly uses its piercing-sucking mouthparts to feed on sap from over 100 different plant species. It has a strong preference for economically important plants including grapevines, maple trees, black walnut, birch, willow, and other trees. The feeding damage significantly stresses the plants which can lead to decreased health and potentially death.</a:t>
            </a: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a:t>
            </a:fld>
            <a:endParaRPr lang="en-US"/>
          </a:p>
        </p:txBody>
      </p:sp>
    </p:spTree>
    <p:extLst>
      <p:ext uri="{BB962C8B-B14F-4D97-AF65-F5344CB8AC3E}">
        <p14:creationId xmlns:p14="http://schemas.microsoft.com/office/powerpoint/2010/main" val="69096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recent map can be found at https://nysipm.cornell.edu/environment/invasive-species-exotic-pests/spotted-lanternfly/ </a:t>
            </a:r>
          </a:p>
        </p:txBody>
      </p:sp>
      <p:sp>
        <p:nvSpPr>
          <p:cNvPr id="4" name="Slide Number Placeholder 3"/>
          <p:cNvSpPr>
            <a:spLocks noGrp="1"/>
          </p:cNvSpPr>
          <p:nvPr>
            <p:ph type="sldNum" sz="quarter" idx="5"/>
          </p:nvPr>
        </p:nvSpPr>
        <p:spPr/>
        <p:txBody>
          <a:bodyPr/>
          <a:lstStyle/>
          <a:p>
            <a:fld id="{BF105DB2-FD3E-441D-8B7E-7AE83ECE27B3}" type="slidenum">
              <a:rPr lang="en-US" smtClean="0"/>
              <a:t>5</a:t>
            </a:fld>
            <a:endParaRPr lang="en-US"/>
          </a:p>
        </p:txBody>
      </p:sp>
    </p:spTree>
    <p:extLst>
      <p:ext uri="{BB962C8B-B14F-4D97-AF65-F5344CB8AC3E}">
        <p14:creationId xmlns:p14="http://schemas.microsoft.com/office/powerpoint/2010/main" val="387658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6</a:t>
            </a:fld>
            <a:endParaRPr lang="en-US"/>
          </a:p>
        </p:txBody>
      </p:sp>
    </p:spTree>
    <p:extLst>
      <p:ext uri="{BB962C8B-B14F-4D97-AF65-F5344CB8AC3E}">
        <p14:creationId xmlns:p14="http://schemas.microsoft.com/office/powerpoint/2010/main" val="143454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7</a:t>
            </a:fld>
            <a:endParaRPr lang="en-US"/>
          </a:p>
        </p:txBody>
      </p:sp>
    </p:spTree>
    <p:extLst>
      <p:ext uri="{BB962C8B-B14F-4D97-AF65-F5344CB8AC3E}">
        <p14:creationId xmlns:p14="http://schemas.microsoft.com/office/powerpoint/2010/main" val="47833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otham A"/>
              </a:rPr>
              <a:t>As SLF feeds, the insect excretes honeydew (a sugary substance) which can attract bees, wasps, and other insects. The honeydew also builds up and promotes the growth for sooty mold (fungi), which can cover the plant, forest understories, patio furniture, cars, and anything else found below SLF feeding.</a:t>
            </a: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8</a:t>
            </a:fld>
            <a:endParaRPr lang="en-US"/>
          </a:p>
        </p:txBody>
      </p:sp>
    </p:spTree>
    <p:extLst>
      <p:ext uri="{BB962C8B-B14F-4D97-AF65-F5344CB8AC3E}">
        <p14:creationId xmlns:p14="http://schemas.microsoft.com/office/powerpoint/2010/main" val="353763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9</a:t>
            </a:fld>
            <a:endParaRPr lang="en-US"/>
          </a:p>
        </p:txBody>
      </p:sp>
    </p:spTree>
    <p:extLst>
      <p:ext uri="{BB962C8B-B14F-4D97-AF65-F5344CB8AC3E}">
        <p14:creationId xmlns:p14="http://schemas.microsoft.com/office/powerpoint/2010/main" val="409928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10</a:t>
            </a:fld>
            <a:endParaRPr lang="en-US"/>
          </a:p>
        </p:txBody>
      </p:sp>
    </p:spTree>
    <p:extLst>
      <p:ext uri="{BB962C8B-B14F-4D97-AF65-F5344CB8AC3E}">
        <p14:creationId xmlns:p14="http://schemas.microsoft.com/office/powerpoint/2010/main" val="43233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white">
          <a:xfrm>
            <a:off x="1141413" y="1600200"/>
            <a:ext cx="990295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top graphic" descr="Top border design"/>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3" name="bottom graphic" descr="Bottom border design"/>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bwMode="black">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8E36636D-D922-432D-A958-524484B5923D}" type="datetimeFigureOut">
              <a:rPr lang="en-US"/>
              <a:pPr/>
              <a:t>3/29/2022</a:t>
            </a:fld>
            <a:endParaRPr/>
          </a:p>
        </p:txBody>
      </p:sp>
      <p:sp>
        <p:nvSpPr>
          <p:cNvPr id="22" name="Slide Number Placeholder 21"/>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3/29/2022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3/29/2022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3/29/2022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bwMode="black"/>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bwMode="black"/>
        <p:txBody>
          <a:bodyPr/>
          <a:lstStyle>
            <a:lvl1pPr>
              <a:defRPr>
                <a:solidFill>
                  <a:schemeClr val="tx1"/>
                </a:solidFill>
              </a:defRPr>
            </a:lvl1pPr>
          </a:lstStyle>
          <a:p>
            <a:fld id="{8E36636D-D922-432D-A958-524484B5923D}" type="datetimeFigureOut">
              <a:rPr lang="en-US"/>
              <a:pPr/>
              <a:t>3/29/2022</a:t>
            </a:fld>
            <a:endParaRPr/>
          </a:p>
        </p:txBody>
      </p:sp>
      <p:sp>
        <p:nvSpPr>
          <p:cNvPr id="6" name="Slide Number Placeholder 5"/>
          <p:cNvSpPr>
            <a:spLocks noGrp="1"/>
          </p:cNvSpPr>
          <p:nvPr>
            <p:ph type="sldNum" sz="quarter" idx="12"/>
          </p:nvPr>
        </p:nvSpPr>
        <p:spPr bwMode="black"/>
        <p:txBody>
          <a:bodyPr/>
          <a:lstStyle>
            <a:lvl1pPr>
              <a:defRPr>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3/29/2022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E36636D-D922-432D-A958-524484B5923D}" type="datetimeFigureOut">
              <a:rPr lang="en-US"/>
              <a:pPr/>
              <a:t>3/29/2022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E36636D-D922-432D-A958-524484B5923D}" type="datetimeFigureOut">
              <a:rPr lang="en-US"/>
              <a:pPr/>
              <a:t>3/29/2022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E36636D-D922-432D-A958-524484B5923D}" type="datetimeFigureOut">
              <a:rPr lang="en-US"/>
              <a:pPr/>
              <a:t>3/29/2022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3/29/2022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descr="Border design"/>
          <p:cNvSpPr/>
          <p:nvPr/>
        </p:nvSpPr>
        <p:spPr>
          <a:xfrm>
            <a:off x="1217610" y="1019175"/>
            <a:ext cx="6126480"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3/29/2022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descr="Bottom border design"/>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0" name="top graphic" descr="Top border design"/>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white">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white">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8E36636D-D922-432D-A958-524484B5923D}" type="datetimeFigureOut">
              <a:rPr lang="en-US" smtClean="0"/>
              <a:pPr/>
              <a:t>3/29/2022</a:t>
            </a:fld>
            <a:endParaRPr lang="en-US"/>
          </a:p>
        </p:txBody>
      </p:sp>
      <p:sp>
        <p:nvSpPr>
          <p:cNvPr id="6" name="Slide Number Placeholder 5"/>
          <p:cNvSpPr>
            <a:spLocks noGrp="1"/>
          </p:cNvSpPr>
          <p:nvPr>
            <p:ph type="sldNum" sz="quarter" idx="4"/>
          </p:nvPr>
        </p:nvSpPr>
        <p:spPr bwMode="white">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hyperlink" Target="https://extension.psu.edu/spotted-lanternfly-management-gu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outhernforesthealth.net/" TargetMode="External"/><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www.eddmaps.org/" TargetMode="External"/><Relationship Id="rId5" Type="http://schemas.openxmlformats.org/officeDocument/2006/relationships/hyperlink" Target="https://www.entsoc.org/spotted-lanternfly-research-accelerates-effort-contain-invasive-pest" TargetMode="External"/><Relationship Id="rId10" Type="http://schemas.openxmlformats.org/officeDocument/2006/relationships/image" Target="../media/image35.png"/><Relationship Id="rId4" Type="http://schemas.openxmlformats.org/officeDocument/2006/relationships/hyperlink" Target="https://extension.psu.edu/spotted-lanternfly-management-resources" TargetMode="Externa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4" y="1905000"/>
            <a:ext cx="9143998" cy="914400"/>
          </a:xfrm>
        </p:spPr>
        <p:txBody>
          <a:bodyPr/>
          <a:lstStyle/>
          <a:p>
            <a:pPr algn="ctr"/>
            <a:r>
              <a:rPr lang="en-US" dirty="0"/>
              <a:t>Spotted lanternfly</a:t>
            </a:r>
          </a:p>
        </p:txBody>
      </p:sp>
      <p:sp>
        <p:nvSpPr>
          <p:cNvPr id="3" name="Subtitle 2"/>
          <p:cNvSpPr>
            <a:spLocks noGrp="1"/>
          </p:cNvSpPr>
          <p:nvPr>
            <p:ph type="subTitle" idx="1"/>
          </p:nvPr>
        </p:nvSpPr>
        <p:spPr>
          <a:xfrm>
            <a:off x="1973479" y="5148990"/>
            <a:ext cx="8229598" cy="838200"/>
          </a:xfrm>
        </p:spPr>
        <p:txBody>
          <a:bodyPr>
            <a:normAutofit/>
          </a:bodyPr>
          <a:lstStyle/>
          <a:p>
            <a:pPr algn="ctr"/>
            <a:r>
              <a:rPr lang="en-US" sz="3600" i="1" dirty="0" err="1"/>
              <a:t>Lycorma</a:t>
            </a:r>
            <a:r>
              <a:rPr lang="en-US" sz="3600" i="1" dirty="0"/>
              <a:t> </a:t>
            </a:r>
            <a:r>
              <a:rPr lang="en-US" sz="3600" i="1" dirty="0" err="1"/>
              <a:t>delicatula</a:t>
            </a:r>
            <a:endParaRPr lang="en-US" sz="3600" i="1" dirty="0"/>
          </a:p>
        </p:txBody>
      </p:sp>
      <p:pic>
        <p:nvPicPr>
          <p:cNvPr id="1030" name="Picture 6" descr="Spotted lanternfly adult with wings spread">
            <a:extLst>
              <a:ext uri="{FF2B5EF4-FFF2-40B4-BE49-F238E27FC236}">
                <a16:creationId xmlns:a16="http://schemas.microsoft.com/office/drawing/2014/main" id="{CB827A2A-55E7-4289-A346-93E6C618BB20}"/>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357745" y="1828800"/>
            <a:ext cx="9461067" cy="2823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for Southern Regional Extension Forestry Forest Health program.">
            <a:extLst>
              <a:ext uri="{FF2B5EF4-FFF2-40B4-BE49-F238E27FC236}">
                <a16:creationId xmlns:a16="http://schemas.microsoft.com/office/drawing/2014/main" id="{88B9F942-4ACD-4AD5-B6DB-DAC2EA1EB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2817" y="601296"/>
            <a:ext cx="4490922" cy="843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What to look for</a:t>
            </a:r>
          </a:p>
        </p:txBody>
      </p:sp>
      <p:sp>
        <p:nvSpPr>
          <p:cNvPr id="10" name="Content Placeholder 13">
            <a:extLst>
              <a:ext uri="{FF2B5EF4-FFF2-40B4-BE49-F238E27FC236}">
                <a16:creationId xmlns:a16="http://schemas.microsoft.com/office/drawing/2014/main" id="{6604B46C-2ED9-4200-8C65-4146E3EA4A4A}"/>
              </a:ext>
            </a:extLst>
          </p:cNvPr>
          <p:cNvSpPr>
            <a:spLocks noGrp="1"/>
          </p:cNvSpPr>
          <p:nvPr>
            <p:ph idx="1"/>
          </p:nvPr>
        </p:nvSpPr>
        <p:spPr>
          <a:xfrm>
            <a:off x="436040" y="1295400"/>
            <a:ext cx="11752784" cy="562774"/>
          </a:xfrm>
        </p:spPr>
        <p:txBody>
          <a:bodyPr>
            <a:noAutofit/>
          </a:bodyPr>
          <a:lstStyle/>
          <a:p>
            <a:pPr marL="0" indent="0" algn="ctr">
              <a:buNone/>
            </a:pPr>
            <a:r>
              <a:rPr lang="en-US" sz="3200" b="1" u="sng" dirty="0">
                <a:latin typeface="Helvetica" panose="020B0604020202020204" pitchFamily="34" charset="0"/>
                <a:cs typeface="Helvetica" panose="020B0604020202020204" pitchFamily="34" charset="0"/>
              </a:rPr>
              <a:t>Honeydew can …</a:t>
            </a:r>
            <a:endParaRPr lang="en-US" sz="3200" b="1" dirty="0">
              <a:latin typeface="Helvetica" panose="020B0604020202020204" pitchFamily="34" charset="0"/>
              <a:cs typeface="Helvetica" panose="020B0604020202020204" pitchFamily="34" charset="0"/>
            </a:endParaRPr>
          </a:p>
        </p:txBody>
      </p:sp>
      <p:pic>
        <p:nvPicPr>
          <p:cNvPr id="1034" name="Picture 10" descr="About Spotted Lanternfly | Spotted Lanternfly Control &amp;amp; Treatments">
            <a:extLst>
              <a:ext uri="{FF2B5EF4-FFF2-40B4-BE49-F238E27FC236}">
                <a16:creationId xmlns:a16="http://schemas.microsoft.com/office/drawing/2014/main" id="{EFB2CBBB-76B8-4B9B-A7EE-FA459191AD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9012" y="2099627"/>
            <a:ext cx="5875396" cy="33050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969430-419E-4FB9-9975-582B3C078ECC}"/>
              </a:ext>
            </a:extLst>
          </p:cNvPr>
          <p:cNvSpPr txBox="1"/>
          <p:nvPr/>
        </p:nvSpPr>
        <p:spPr>
          <a:xfrm>
            <a:off x="590249" y="5596667"/>
            <a:ext cx="6672921" cy="646331"/>
          </a:xfrm>
          <a:prstGeom prst="rect">
            <a:avLst/>
          </a:prstGeom>
          <a:noFill/>
        </p:spPr>
        <p:txBody>
          <a:bodyPr wrap="square" rtlCol="0">
            <a:spAutoFit/>
          </a:bodyPr>
          <a:lstStyle/>
          <a:p>
            <a:pPr algn="ctr">
              <a:lnSpc>
                <a:spcPct val="90000"/>
              </a:lnSpc>
            </a:pPr>
            <a:r>
              <a:rPr lang="en-US" sz="2000" dirty="0">
                <a:latin typeface="Helvetica" panose="020B0604020202020204" pitchFamily="34" charset="0"/>
                <a:cs typeface="Helvetica" panose="020B0604020202020204" pitchFamily="34" charset="0"/>
              </a:rPr>
              <a:t>… cause sooty mold, which can cover the plant, forest understories, and anything else below the feeding site.</a:t>
            </a:r>
          </a:p>
        </p:txBody>
      </p:sp>
      <p:pic>
        <p:nvPicPr>
          <p:cNvPr id="1032" name="Picture 8" descr="European hornet  feeding on honeydew from a spotted lanternfly feeding on a tree of heaven.">
            <a:extLst>
              <a:ext uri="{FF2B5EF4-FFF2-40B4-BE49-F238E27FC236}">
                <a16:creationId xmlns:a16="http://schemas.microsoft.com/office/drawing/2014/main" id="{56A04075-638B-450B-8C8A-FF604863D94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09840" y="2118918"/>
            <a:ext cx="3723281" cy="33250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503176-410F-4446-BC66-0135BAE63B83}"/>
              </a:ext>
            </a:extLst>
          </p:cNvPr>
          <p:cNvSpPr txBox="1"/>
          <p:nvPr/>
        </p:nvSpPr>
        <p:spPr>
          <a:xfrm>
            <a:off x="7489290" y="5596667"/>
            <a:ext cx="3564380" cy="646331"/>
          </a:xfrm>
          <a:prstGeom prst="rect">
            <a:avLst/>
          </a:prstGeom>
          <a:noFill/>
        </p:spPr>
        <p:txBody>
          <a:bodyPr wrap="square" rtlCol="0">
            <a:spAutoFit/>
          </a:bodyPr>
          <a:lstStyle/>
          <a:p>
            <a:pPr algn="ctr">
              <a:lnSpc>
                <a:spcPct val="90000"/>
              </a:lnSpc>
            </a:pPr>
            <a:r>
              <a:rPr lang="en-US" sz="2000" dirty="0">
                <a:latin typeface="Helvetica" panose="020B0604020202020204" pitchFamily="34" charset="0"/>
                <a:cs typeface="Helvetica" panose="020B0604020202020204" pitchFamily="34" charset="0"/>
              </a:rPr>
              <a:t> … attract bees, wasps, and other insects.</a:t>
            </a:r>
          </a:p>
        </p:txBody>
      </p:sp>
    </p:spTree>
    <p:extLst>
      <p:ext uri="{BB962C8B-B14F-4D97-AF65-F5344CB8AC3E}">
        <p14:creationId xmlns:p14="http://schemas.microsoft.com/office/powerpoint/2010/main" val="221700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Management</a:t>
            </a:r>
          </a:p>
        </p:txBody>
      </p:sp>
      <p:sp>
        <p:nvSpPr>
          <p:cNvPr id="11" name="TextBox 10">
            <a:extLst>
              <a:ext uri="{FF2B5EF4-FFF2-40B4-BE49-F238E27FC236}">
                <a16:creationId xmlns:a16="http://schemas.microsoft.com/office/drawing/2014/main" id="{C66027F7-FBC2-4721-82F8-084954F61F29}"/>
              </a:ext>
            </a:extLst>
          </p:cNvPr>
          <p:cNvSpPr txBox="1"/>
          <p:nvPr/>
        </p:nvSpPr>
        <p:spPr>
          <a:xfrm>
            <a:off x="379411" y="5791199"/>
            <a:ext cx="11430000" cy="535531"/>
          </a:xfrm>
          <a:prstGeom prst="rect">
            <a:avLst/>
          </a:prstGeom>
          <a:noFill/>
        </p:spPr>
        <p:txBody>
          <a:bodyPr wrap="square" rtlCol="0">
            <a:spAutoFit/>
          </a:bodyPr>
          <a:lstStyle/>
          <a:p>
            <a:pPr algn="ctr">
              <a:lnSpc>
                <a:spcPct val="90000"/>
              </a:lnSpc>
            </a:pPr>
            <a:r>
              <a:rPr lang="en-US" sz="1600" b="0" i="0" dirty="0">
                <a:solidFill>
                  <a:srgbClr val="757575"/>
                </a:solidFill>
                <a:effectLst/>
                <a:latin typeface="Gotham A"/>
              </a:rPr>
              <a:t>Use options in the lower steps before resorting to the careful use of chemical insecticides only when necessary. Photo and caption:</a:t>
            </a:r>
          </a:p>
          <a:p>
            <a:pPr algn="ctr">
              <a:lnSpc>
                <a:spcPct val="90000"/>
              </a:lnSpc>
            </a:pPr>
            <a:r>
              <a:rPr lang="en-US" sz="1600" dirty="0">
                <a:solidFill>
                  <a:srgbClr val="757575"/>
                </a:solidFill>
                <a:latin typeface="Gotham A"/>
              </a:rPr>
              <a:t>Penn State Extension (</a:t>
            </a:r>
            <a:r>
              <a:rPr lang="en-US" sz="1600" dirty="0">
                <a:solidFill>
                  <a:srgbClr val="757575"/>
                </a:solidFill>
                <a:latin typeface="Gotham A"/>
                <a:hlinkClick r:id="rId3"/>
              </a:rPr>
              <a:t>https://extension.psu.edu/spotted-lanternfly-management-guide</a:t>
            </a:r>
            <a:r>
              <a:rPr lang="en-US" sz="1600" dirty="0">
                <a:solidFill>
                  <a:srgbClr val="757575"/>
                </a:solidFill>
                <a:latin typeface="Gotham A"/>
              </a:rPr>
              <a:t>)</a:t>
            </a:r>
            <a:endParaRPr lang="en-US" sz="1600" dirty="0"/>
          </a:p>
        </p:txBody>
      </p:sp>
      <p:grpSp>
        <p:nvGrpSpPr>
          <p:cNvPr id="8" name="Group 7" descr="A graph showing 5 different types of control, listed from highest environmental impact to lowest: Chemical control, Reduced-toxicity chemical control, biological control, physical/mechanical control. and cultural control.">
            <a:extLst>
              <a:ext uri="{FF2B5EF4-FFF2-40B4-BE49-F238E27FC236}">
                <a16:creationId xmlns:a16="http://schemas.microsoft.com/office/drawing/2014/main" id="{4D92B54B-CE8D-4EEC-9365-BA0BDD95729D}"/>
              </a:ext>
            </a:extLst>
          </p:cNvPr>
          <p:cNvGrpSpPr/>
          <p:nvPr/>
        </p:nvGrpSpPr>
        <p:grpSpPr>
          <a:xfrm>
            <a:off x="1274760" y="1380749"/>
            <a:ext cx="9639302" cy="4248902"/>
            <a:chOff x="1274760" y="1380749"/>
            <a:chExt cx="9639302" cy="4248902"/>
          </a:xfrm>
        </p:grpSpPr>
        <p:pic>
          <p:nvPicPr>
            <p:cNvPr id="3" name="Picture 2">
              <a:extLst>
                <a:ext uri="{FF2B5EF4-FFF2-40B4-BE49-F238E27FC236}">
                  <a16:creationId xmlns:a16="http://schemas.microsoft.com/office/drawing/2014/main" id="{D2FB3A65-1279-4B89-ABCE-211F324CCA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4760" y="1380749"/>
              <a:ext cx="9639302" cy="4248902"/>
            </a:xfrm>
            <a:prstGeom prst="rect">
              <a:avLst/>
            </a:prstGeom>
          </p:spPr>
        </p:pic>
        <p:sp>
          <p:nvSpPr>
            <p:cNvPr id="7" name="TextBox 6" descr="Chemical Control&#10;Use EPA- registered chemicals as contact or systemic applications, including dinotefuran, bifenthrin, zeta-cypermethrin and carbaryl. &#10;">
              <a:extLst>
                <a:ext uri="{FF2B5EF4-FFF2-40B4-BE49-F238E27FC236}">
                  <a16:creationId xmlns:a16="http://schemas.microsoft.com/office/drawing/2014/main" id="{87A83EFD-ED99-4E9E-B10F-5B0DC1D2E5B6}"/>
                </a:ext>
              </a:extLst>
            </p:cNvPr>
            <p:cNvSpPr txBox="1"/>
            <p:nvPr/>
          </p:nvSpPr>
          <p:spPr>
            <a:xfrm>
              <a:off x="1903412" y="1479367"/>
              <a:ext cx="6553200" cy="757130"/>
            </a:xfrm>
            <a:prstGeom prst="rect">
              <a:avLst/>
            </a:prstGeom>
            <a:solidFill>
              <a:schemeClr val="bg1"/>
            </a:solidFill>
          </p:spPr>
          <p:txBody>
            <a:bodyPr wrap="square" rtlCol="0">
              <a:spAutoFit/>
            </a:bodyPr>
            <a:lstStyle/>
            <a:p>
              <a:pPr>
                <a:lnSpc>
                  <a:spcPct val="90000"/>
                </a:lnSpc>
              </a:pPr>
              <a:r>
                <a:rPr lang="en-US" sz="1600" b="1" dirty="0">
                  <a:latin typeface="Helvetica" panose="020B0604020202020204" pitchFamily="34" charset="0"/>
                  <a:cs typeface="Helvetica" panose="020B0604020202020204" pitchFamily="34" charset="0"/>
                </a:rPr>
                <a:t>Chemical Control</a:t>
              </a:r>
            </a:p>
            <a:p>
              <a:pPr>
                <a:lnSpc>
                  <a:spcPct val="90000"/>
                </a:lnSpc>
              </a:pPr>
              <a:r>
                <a:rPr lang="en-US" sz="1600" dirty="0">
                  <a:latin typeface="Helvetica" panose="020B0604020202020204" pitchFamily="34" charset="0"/>
                  <a:cs typeface="Helvetica" panose="020B0604020202020204" pitchFamily="34" charset="0"/>
                </a:rPr>
                <a:t>Use EPA- registered chemicals as contact or systemic applications, including dinotefuran, bifenthrin, zeta-cypermethrin and carbaryl. </a:t>
              </a:r>
            </a:p>
          </p:txBody>
        </p:sp>
        <p:sp>
          <p:nvSpPr>
            <p:cNvPr id="14" name="TextBox 13" descr="Reduced-Toxicity Chemical Control:&#10;Start with the least-toxic options first, including insecticidal soaps, neem, and botanical oils, pyrethrum. These have little residual activity.  &#10;">
              <a:extLst>
                <a:ext uri="{FF2B5EF4-FFF2-40B4-BE49-F238E27FC236}">
                  <a16:creationId xmlns:a16="http://schemas.microsoft.com/office/drawing/2014/main" id="{67AA22DD-0E59-44CD-916B-B44FAFC3F28F}"/>
                </a:ext>
              </a:extLst>
            </p:cNvPr>
            <p:cNvSpPr txBox="1"/>
            <p:nvPr/>
          </p:nvSpPr>
          <p:spPr>
            <a:xfrm>
              <a:off x="1827212" y="2355223"/>
              <a:ext cx="6553200" cy="757130"/>
            </a:xfrm>
            <a:prstGeom prst="rect">
              <a:avLst/>
            </a:prstGeom>
            <a:solidFill>
              <a:schemeClr val="bg1"/>
            </a:solidFill>
          </p:spPr>
          <p:txBody>
            <a:bodyPr wrap="square" rtlCol="0">
              <a:spAutoFit/>
            </a:bodyPr>
            <a:lstStyle/>
            <a:p>
              <a:pPr>
                <a:lnSpc>
                  <a:spcPct val="90000"/>
                </a:lnSpc>
              </a:pPr>
              <a:r>
                <a:rPr lang="en-US" sz="1600" b="1" dirty="0">
                  <a:latin typeface="Helvetica" panose="020B0604020202020204" pitchFamily="34" charset="0"/>
                  <a:cs typeface="Helvetica" panose="020B0604020202020204" pitchFamily="34" charset="0"/>
                </a:rPr>
                <a:t>Reduced-Toxicity Chemical Control</a:t>
              </a:r>
            </a:p>
            <a:p>
              <a:pPr>
                <a:lnSpc>
                  <a:spcPct val="90000"/>
                </a:lnSpc>
              </a:pPr>
              <a:r>
                <a:rPr lang="en-US" sz="1600" dirty="0">
                  <a:latin typeface="Helvetica" panose="020B0604020202020204" pitchFamily="34" charset="0"/>
                  <a:cs typeface="Helvetica" panose="020B0604020202020204" pitchFamily="34" charset="0"/>
                </a:rPr>
                <a:t>Start with the least-toxic options first, including insecticidal soaps, neem, and botanical oils, pyrethrum. These have little residual activity.  </a:t>
              </a:r>
            </a:p>
          </p:txBody>
        </p:sp>
        <p:sp>
          <p:nvSpPr>
            <p:cNvPr id="15" name="TextBox 14">
              <a:extLst>
                <a:ext uri="{FF2B5EF4-FFF2-40B4-BE49-F238E27FC236}">
                  <a16:creationId xmlns:a16="http://schemas.microsoft.com/office/drawing/2014/main" id="{C4AE3336-9852-4164-839F-59B3A4A9B2FB}"/>
                </a:ext>
              </a:extLst>
            </p:cNvPr>
            <p:cNvSpPr txBox="1"/>
            <p:nvPr/>
          </p:nvSpPr>
          <p:spPr>
            <a:xfrm>
              <a:off x="1903412" y="3207409"/>
              <a:ext cx="5562600" cy="757130"/>
            </a:xfrm>
            <a:prstGeom prst="rect">
              <a:avLst/>
            </a:prstGeom>
            <a:solidFill>
              <a:schemeClr val="bg1"/>
            </a:solidFill>
          </p:spPr>
          <p:txBody>
            <a:bodyPr wrap="square" rtlCol="0">
              <a:spAutoFit/>
            </a:bodyPr>
            <a:lstStyle/>
            <a:p>
              <a:pPr>
                <a:lnSpc>
                  <a:spcPct val="90000"/>
                </a:lnSpc>
              </a:pPr>
              <a:r>
                <a:rPr lang="en-US" sz="1600" b="1" dirty="0">
                  <a:latin typeface="Helvetica" panose="020B0604020202020204" pitchFamily="34" charset="0"/>
                  <a:cs typeface="Helvetica" panose="020B0604020202020204" pitchFamily="34" charset="0"/>
                </a:rPr>
                <a:t>Biological Control</a:t>
              </a:r>
            </a:p>
            <a:p>
              <a:pPr>
                <a:lnSpc>
                  <a:spcPct val="90000"/>
                </a:lnSpc>
              </a:pPr>
              <a:r>
                <a:rPr lang="en-US" sz="1600" dirty="0">
                  <a:latin typeface="Helvetica" panose="020B0604020202020204" pitchFamily="34" charset="0"/>
                  <a:cs typeface="Helvetica" panose="020B0604020202020204" pitchFamily="34" charset="0"/>
                </a:rPr>
                <a:t>Support natural enemies by providing habitat for them. Releasing predators is not currently recommended for SLF.  </a:t>
              </a:r>
            </a:p>
          </p:txBody>
        </p:sp>
        <p:sp>
          <p:nvSpPr>
            <p:cNvPr id="16" name="TextBox 15">
              <a:extLst>
                <a:ext uri="{FF2B5EF4-FFF2-40B4-BE49-F238E27FC236}">
                  <a16:creationId xmlns:a16="http://schemas.microsoft.com/office/drawing/2014/main" id="{0E92CB3B-892E-4FA2-AA05-63A59DCE1DB6}"/>
                </a:ext>
              </a:extLst>
            </p:cNvPr>
            <p:cNvSpPr txBox="1"/>
            <p:nvPr/>
          </p:nvSpPr>
          <p:spPr>
            <a:xfrm>
              <a:off x="1903412" y="4039965"/>
              <a:ext cx="4774479" cy="757130"/>
            </a:xfrm>
            <a:prstGeom prst="rect">
              <a:avLst/>
            </a:prstGeom>
            <a:solidFill>
              <a:schemeClr val="bg1"/>
            </a:solidFill>
          </p:spPr>
          <p:txBody>
            <a:bodyPr wrap="square" rtlCol="0">
              <a:spAutoFit/>
            </a:bodyPr>
            <a:lstStyle/>
            <a:p>
              <a:pPr>
                <a:lnSpc>
                  <a:spcPct val="90000"/>
                </a:lnSpc>
              </a:pPr>
              <a:r>
                <a:rPr lang="en-US" sz="1600" b="1" dirty="0">
                  <a:latin typeface="Helvetica" panose="020B0604020202020204" pitchFamily="34" charset="0"/>
                  <a:cs typeface="Helvetica" panose="020B0604020202020204" pitchFamily="34" charset="0"/>
                </a:rPr>
                <a:t>Physical/Mechanical Control</a:t>
              </a:r>
            </a:p>
            <a:p>
              <a:pPr>
                <a:lnSpc>
                  <a:spcPct val="90000"/>
                </a:lnSpc>
              </a:pPr>
              <a:r>
                <a:rPr lang="en-US" sz="1600" dirty="0">
                  <a:latin typeface="Helvetica" panose="020B0604020202020204" pitchFamily="34" charset="0"/>
                  <a:cs typeface="Helvetica" panose="020B0604020202020204" pitchFamily="34" charset="0"/>
                </a:rPr>
                <a:t>Scrape/smash eggs, use tree traps, sway/stomp nymphs and adults. </a:t>
              </a:r>
            </a:p>
          </p:txBody>
        </p:sp>
        <p:sp>
          <p:nvSpPr>
            <p:cNvPr id="17" name="TextBox 16">
              <a:extLst>
                <a:ext uri="{FF2B5EF4-FFF2-40B4-BE49-F238E27FC236}">
                  <a16:creationId xmlns:a16="http://schemas.microsoft.com/office/drawing/2014/main" id="{7A61E669-9E3C-4B5A-B4DC-8FE72A93B9B6}"/>
                </a:ext>
              </a:extLst>
            </p:cNvPr>
            <p:cNvSpPr txBox="1"/>
            <p:nvPr/>
          </p:nvSpPr>
          <p:spPr>
            <a:xfrm>
              <a:off x="1903412" y="4797095"/>
              <a:ext cx="3984770" cy="757130"/>
            </a:xfrm>
            <a:prstGeom prst="rect">
              <a:avLst/>
            </a:prstGeom>
            <a:solidFill>
              <a:schemeClr val="bg1"/>
            </a:solidFill>
          </p:spPr>
          <p:txBody>
            <a:bodyPr wrap="square" rtlCol="0">
              <a:spAutoFit/>
            </a:bodyPr>
            <a:lstStyle/>
            <a:p>
              <a:pPr>
                <a:lnSpc>
                  <a:spcPct val="90000"/>
                </a:lnSpc>
              </a:pPr>
              <a:r>
                <a:rPr lang="en-US" sz="1600" b="1" dirty="0">
                  <a:latin typeface="Helvetica" panose="020B0604020202020204" pitchFamily="34" charset="0"/>
                  <a:cs typeface="Helvetica" panose="020B0604020202020204" pitchFamily="34" charset="0"/>
                </a:rPr>
                <a:t>Cultural Control</a:t>
              </a:r>
            </a:p>
            <a:p>
              <a:pPr>
                <a:lnSpc>
                  <a:spcPct val="90000"/>
                </a:lnSpc>
              </a:pPr>
              <a:r>
                <a:rPr lang="en-US" sz="1600" dirty="0">
                  <a:latin typeface="Helvetica" panose="020B0604020202020204" pitchFamily="34" charset="0"/>
                  <a:cs typeface="Helvetica" panose="020B0604020202020204" pitchFamily="34" charset="0"/>
                </a:rPr>
                <a:t>Promote plant health and remove favored SLF hosts.</a:t>
              </a:r>
            </a:p>
          </p:txBody>
        </p:sp>
      </p:grpSp>
    </p:spTree>
    <p:extLst>
      <p:ext uri="{BB962C8B-B14F-4D97-AF65-F5344CB8AC3E}">
        <p14:creationId xmlns:p14="http://schemas.microsoft.com/office/powerpoint/2010/main" val="102764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Management</a:t>
            </a:r>
          </a:p>
        </p:txBody>
      </p:sp>
      <p:sp>
        <p:nvSpPr>
          <p:cNvPr id="5" name="Content Placeholder 13">
            <a:extLst>
              <a:ext uri="{FF2B5EF4-FFF2-40B4-BE49-F238E27FC236}">
                <a16:creationId xmlns:a16="http://schemas.microsoft.com/office/drawing/2014/main" id="{730CD09E-B3AE-41AC-9374-A86E4EE56AD8}"/>
              </a:ext>
            </a:extLst>
          </p:cNvPr>
          <p:cNvSpPr>
            <a:spLocks noGrp="1"/>
          </p:cNvSpPr>
          <p:nvPr>
            <p:ph idx="1"/>
          </p:nvPr>
        </p:nvSpPr>
        <p:spPr>
          <a:xfrm>
            <a:off x="393329" y="1924572"/>
            <a:ext cx="6410305" cy="4343400"/>
          </a:xfrm>
        </p:spPr>
        <p:txBody>
          <a:bodyPr>
            <a:normAutofit/>
          </a:bodyPr>
          <a:lstStyle/>
          <a:p>
            <a:r>
              <a:rPr lang="en-US" b="1" dirty="0">
                <a:latin typeface="Helvetica" panose="020B0604020202020204" pitchFamily="34" charset="0"/>
                <a:cs typeface="Helvetica" panose="020B0604020202020204" pitchFamily="34" charset="0"/>
              </a:rPr>
              <a:t>Chemical control:</a:t>
            </a:r>
            <a:r>
              <a:rPr lang="en-US" dirty="0">
                <a:latin typeface="Helvetica" panose="020B0604020202020204" pitchFamily="34" charset="0"/>
                <a:cs typeface="Helvetica" panose="020B0604020202020204" pitchFamily="34" charset="0"/>
              </a:rPr>
              <a:t> Control can be achieved by treating the affected host trees with a registered contact or systemic insecticide. Contact your local Extension agent for recommended products and applications.</a:t>
            </a:r>
          </a:p>
          <a:p>
            <a:r>
              <a:rPr lang="en-US" b="1" dirty="0">
                <a:latin typeface="Helvetica" panose="020B0604020202020204" pitchFamily="34" charset="0"/>
                <a:cs typeface="Helvetica" panose="020B0604020202020204" pitchFamily="34" charset="0"/>
              </a:rPr>
              <a:t>Biological control: </a:t>
            </a:r>
            <a:r>
              <a:rPr lang="en-US" dirty="0">
                <a:latin typeface="Helvetica" panose="020B0604020202020204" pitchFamily="34" charset="0"/>
                <a:cs typeface="Helvetica" panose="020B0604020202020204" pitchFamily="34" charset="0"/>
              </a:rPr>
              <a:t>Support natural enemies by providing habitat for them. Releasing predators is not currently recommended for SLF. </a:t>
            </a:r>
          </a:p>
        </p:txBody>
      </p:sp>
      <p:pic>
        <p:nvPicPr>
          <p:cNvPr id="3074" name="Picture 2" descr="A jug of oganic Neem Oil">
            <a:extLst>
              <a:ext uri="{FF2B5EF4-FFF2-40B4-BE49-F238E27FC236}">
                <a16:creationId xmlns:a16="http://schemas.microsoft.com/office/drawing/2014/main" id="{7B4F7A41-7223-4380-991C-015625789D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67844" y="1373116"/>
            <a:ext cx="2136768" cy="21367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hoto of a praying mantis on a leaf">
            <a:extLst>
              <a:ext uri="{FF2B5EF4-FFF2-40B4-BE49-F238E27FC236}">
                <a16:creationId xmlns:a16="http://schemas.microsoft.com/office/drawing/2014/main" id="{6FFEC07E-433F-47DB-843D-41FBCBB0907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39858" y="2850391"/>
            <a:ext cx="2491762" cy="24917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photo of a bluebird on a branch">
            <a:extLst>
              <a:ext uri="{FF2B5EF4-FFF2-40B4-BE49-F238E27FC236}">
                <a16:creationId xmlns:a16="http://schemas.microsoft.com/office/drawing/2014/main" id="{9387F0DF-EA8D-49C5-9E10-903F2A6C8A7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99612" y="3810000"/>
            <a:ext cx="2289168" cy="228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21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Management</a:t>
            </a:r>
          </a:p>
        </p:txBody>
      </p:sp>
      <p:sp>
        <p:nvSpPr>
          <p:cNvPr id="5" name="Content Placeholder 13">
            <a:extLst>
              <a:ext uri="{FF2B5EF4-FFF2-40B4-BE49-F238E27FC236}">
                <a16:creationId xmlns:a16="http://schemas.microsoft.com/office/drawing/2014/main" id="{730CD09E-B3AE-41AC-9374-A86E4EE56AD8}"/>
              </a:ext>
            </a:extLst>
          </p:cNvPr>
          <p:cNvSpPr>
            <a:spLocks noGrp="1"/>
          </p:cNvSpPr>
          <p:nvPr>
            <p:ph idx="1"/>
          </p:nvPr>
        </p:nvSpPr>
        <p:spPr>
          <a:xfrm>
            <a:off x="456075" y="1905000"/>
            <a:ext cx="5638336" cy="4343400"/>
          </a:xfrm>
        </p:spPr>
        <p:txBody>
          <a:bodyPr>
            <a:normAutofit/>
          </a:bodyPr>
          <a:lstStyle/>
          <a:p>
            <a:r>
              <a:rPr lang="en-US" b="1" dirty="0">
                <a:latin typeface="Helvetica" panose="020B0604020202020204" pitchFamily="34" charset="0"/>
                <a:cs typeface="Helvetica" panose="020B0604020202020204" pitchFamily="34" charset="0"/>
              </a:rPr>
              <a:t>Mechanical control :</a:t>
            </a:r>
            <a:r>
              <a:rPr lang="en-US" dirty="0">
                <a:latin typeface="Helvetica" panose="020B0604020202020204" pitchFamily="34" charset="0"/>
                <a:cs typeface="Helvetica" panose="020B0604020202020204" pitchFamily="34" charset="0"/>
              </a:rPr>
              <a:t> Remove infested trees, find and destroy eggs, use traps (sticky bands, circle traps) to control nymphs and adults. cankerworm populations. </a:t>
            </a:r>
            <a:endParaRPr lang="en-US" b="1" i="1"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Cultural control: </a:t>
            </a:r>
            <a:r>
              <a:rPr lang="en-US" dirty="0">
                <a:latin typeface="Helvetica" panose="020B0604020202020204" pitchFamily="34" charset="0"/>
                <a:cs typeface="Helvetica" panose="020B0604020202020204" pitchFamily="34" charset="0"/>
              </a:rPr>
              <a:t>Remove infested trees and favored tree species, like tree of heaven (</a:t>
            </a:r>
            <a:r>
              <a:rPr lang="en-US" i="1" dirty="0">
                <a:latin typeface="Helvetica" panose="020B0604020202020204" pitchFamily="34" charset="0"/>
                <a:cs typeface="Helvetica" panose="020B0604020202020204" pitchFamily="34" charset="0"/>
              </a:rPr>
              <a:t>Ailanthus </a:t>
            </a:r>
            <a:r>
              <a:rPr lang="en-US" i="1" dirty="0" err="1">
                <a:latin typeface="Helvetica" panose="020B0604020202020204" pitchFamily="34" charset="0"/>
                <a:cs typeface="Helvetica" panose="020B0604020202020204" pitchFamily="34" charset="0"/>
              </a:rPr>
              <a:t>altissima</a:t>
            </a:r>
            <a:r>
              <a:rPr lang="en-US" dirty="0">
                <a:latin typeface="Helvetica" panose="020B0604020202020204" pitchFamily="34" charset="0"/>
                <a:cs typeface="Helvetica" panose="020B0604020202020204" pitchFamily="34" charset="0"/>
              </a:rPr>
              <a:t>).</a:t>
            </a:r>
          </a:p>
        </p:txBody>
      </p:sp>
      <p:pic>
        <p:nvPicPr>
          <p:cNvPr id="5124" name="Picture 4" descr="Tree of Heaven foliage">
            <a:extLst>
              <a:ext uri="{FF2B5EF4-FFF2-40B4-BE49-F238E27FC236}">
                <a16:creationId xmlns:a16="http://schemas.microsoft.com/office/drawing/2014/main" id="{4B488208-66B2-4EBD-802D-384DC863B0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0874" y="1447800"/>
            <a:ext cx="3580938" cy="2390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C95FEC-60F1-48D4-9972-EFE0867D28F2}"/>
              </a:ext>
            </a:extLst>
          </p:cNvPr>
          <p:cNvSpPr txBox="1"/>
          <p:nvPr/>
        </p:nvSpPr>
        <p:spPr>
          <a:xfrm>
            <a:off x="5942012" y="2081250"/>
            <a:ext cx="2413867" cy="1200329"/>
          </a:xfrm>
          <a:prstGeom prst="rect">
            <a:avLst/>
          </a:prstGeom>
          <a:noFill/>
        </p:spPr>
        <p:txBody>
          <a:bodyPr wrap="square" rtlCol="0">
            <a:spAutoFit/>
          </a:bodyPr>
          <a:lstStyle/>
          <a:p>
            <a:pPr algn="ctr">
              <a:lnSpc>
                <a:spcPct val="90000"/>
              </a:lnSpc>
            </a:pPr>
            <a:r>
              <a:rPr lang="en-US" sz="1600" dirty="0">
                <a:latin typeface="Helvetica" panose="020B0604020202020204" pitchFamily="34" charset="0"/>
                <a:cs typeface="Helvetica" panose="020B0604020202020204" pitchFamily="34" charset="0"/>
              </a:rPr>
              <a:t>The invasive Tree of heaven is a common </a:t>
            </a:r>
          </a:p>
          <a:p>
            <a:pPr algn="ctr">
              <a:lnSpc>
                <a:spcPct val="90000"/>
              </a:lnSpc>
            </a:pPr>
            <a:r>
              <a:rPr lang="en-US" sz="1600" dirty="0">
                <a:latin typeface="Helvetica" panose="020B0604020202020204" pitchFamily="34" charset="0"/>
                <a:cs typeface="Helvetica" panose="020B0604020202020204" pitchFamily="34" charset="0"/>
              </a:rPr>
              <a:t>host for spotted lanternfly. </a:t>
            </a:r>
          </a:p>
          <a:p>
            <a:pPr algn="ctr">
              <a:lnSpc>
                <a:spcPct val="90000"/>
              </a:lnSpc>
            </a:pPr>
            <a:r>
              <a:rPr lang="en-US" sz="1600" dirty="0">
                <a:latin typeface="Helvetica" panose="020B0604020202020204" pitchFamily="34" charset="0"/>
                <a:cs typeface="Helvetica" panose="020B0604020202020204" pitchFamily="34" charset="0"/>
              </a:rPr>
              <a:t>Photo: State of Michigan</a:t>
            </a:r>
          </a:p>
        </p:txBody>
      </p:sp>
      <p:sp>
        <p:nvSpPr>
          <p:cNvPr id="9" name="TextBox 8">
            <a:extLst>
              <a:ext uri="{FF2B5EF4-FFF2-40B4-BE49-F238E27FC236}">
                <a16:creationId xmlns:a16="http://schemas.microsoft.com/office/drawing/2014/main" id="{87464934-71E4-423C-9105-F5BA8C6EB75B}"/>
              </a:ext>
            </a:extLst>
          </p:cNvPr>
          <p:cNvSpPr txBox="1"/>
          <p:nvPr/>
        </p:nvSpPr>
        <p:spPr>
          <a:xfrm>
            <a:off x="9402533" y="4267200"/>
            <a:ext cx="2780176" cy="1421928"/>
          </a:xfrm>
          <a:prstGeom prst="rect">
            <a:avLst/>
          </a:prstGeom>
          <a:noFill/>
        </p:spPr>
        <p:txBody>
          <a:bodyPr wrap="square" rtlCol="0">
            <a:spAutoFit/>
          </a:bodyPr>
          <a:lstStyle/>
          <a:p>
            <a:pPr algn="ctr">
              <a:lnSpc>
                <a:spcPct val="90000"/>
              </a:lnSpc>
            </a:pPr>
            <a:r>
              <a:rPr lang="en-US" sz="1600" b="0" i="0" dirty="0">
                <a:effectLst/>
                <a:latin typeface="Helvetica" panose="020B0604020202020204" pitchFamily="34" charset="0"/>
                <a:cs typeface="Helvetica" panose="020B0604020202020204" pitchFamily="34" charset="0"/>
              </a:rPr>
              <a:t>Destroy SLF eggs by scraping them from the surface where they were laid into an alcohol solution. </a:t>
            </a:r>
          </a:p>
          <a:p>
            <a:pPr algn="ctr">
              <a:lnSpc>
                <a:spcPct val="90000"/>
              </a:lnSpc>
            </a:pPr>
            <a:r>
              <a:rPr lang="en-US" sz="1600" dirty="0">
                <a:latin typeface="Helvetica" panose="020B0604020202020204" pitchFamily="34" charset="0"/>
                <a:cs typeface="Helvetica" panose="020B0604020202020204" pitchFamily="34" charset="0"/>
              </a:rPr>
              <a:t>Photo</a:t>
            </a:r>
            <a:r>
              <a:rPr lang="en-US" sz="1600" b="0" i="0" dirty="0">
                <a:effectLst/>
                <a:latin typeface="Helvetica" panose="020B0604020202020204" pitchFamily="34" charset="0"/>
                <a:cs typeface="Helvetica" panose="020B0604020202020204" pitchFamily="34" charset="0"/>
              </a:rPr>
              <a:t>: Pennsylvania Department of Agriculture.</a:t>
            </a:r>
            <a:endParaRPr lang="en-US" sz="1600" dirty="0">
              <a:latin typeface="Helvetica" panose="020B0604020202020204" pitchFamily="34" charset="0"/>
              <a:cs typeface="Helvetica" panose="020B0604020202020204" pitchFamily="34" charset="0"/>
            </a:endParaRPr>
          </a:p>
        </p:txBody>
      </p:sp>
      <p:pic>
        <p:nvPicPr>
          <p:cNvPr id="5126" name="Picture 6" descr="A photo of someone's hands scraping a spotted lanternfly egg mass into a plastic vial filled with alcohol.">
            <a:extLst>
              <a:ext uri="{FF2B5EF4-FFF2-40B4-BE49-F238E27FC236}">
                <a16:creationId xmlns:a16="http://schemas.microsoft.com/office/drawing/2014/main" id="{264467A2-5726-4412-BDD6-D3DEC2D998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8274" y="3608800"/>
            <a:ext cx="2774259" cy="248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1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FD8D76-1A0E-4BF3-B3F3-47DD180CD6FA}"/>
              </a:ext>
            </a:extLst>
          </p:cNvPr>
          <p:cNvSpPr txBox="1">
            <a:spLocks noGrp="1"/>
          </p:cNvSpPr>
          <p:nvPr>
            <p:ph type="title" idx="4294967295"/>
          </p:nvPr>
        </p:nvSpPr>
        <p:spPr>
          <a:xfrm>
            <a:off x="-1" y="304801"/>
            <a:ext cx="12188825" cy="914400"/>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dirty="0">
                <a:solidFill>
                  <a:schemeClr val="bg1"/>
                </a:solidFill>
              </a:rPr>
              <a:t>Spotted lanternfly</a:t>
            </a:r>
            <a:br>
              <a:rPr kumimoji="0" lang="en-US" sz="3200" b="0" i="0" u="none" strike="noStrike" kern="1200" cap="none" spc="0" normalizeH="0" baseline="0" noProof="0" dirty="0">
                <a:ln>
                  <a:noFill/>
                </a:ln>
                <a:solidFill>
                  <a:schemeClr val="bg1"/>
                </a:solidFill>
                <a:effectLst/>
                <a:uLnTx/>
                <a:uFillTx/>
                <a:latin typeface="+mj-lt"/>
                <a:ea typeface="+mj-ea"/>
                <a:cs typeface="+mj-cs"/>
              </a:rPr>
            </a:br>
            <a:r>
              <a:rPr kumimoji="0" lang="en-US" sz="2500" b="1" i="1" u="none" strike="noStrike" kern="1200" cap="none" spc="0" normalizeH="0" baseline="0" noProof="0" dirty="0">
                <a:ln>
                  <a:noFill/>
                </a:ln>
                <a:solidFill>
                  <a:schemeClr val="bg1"/>
                </a:solidFill>
                <a:effectLst/>
                <a:uLnTx/>
                <a:uFillTx/>
                <a:latin typeface="+mj-lt"/>
                <a:ea typeface="+mj-ea"/>
                <a:cs typeface="+mj-cs"/>
              </a:rPr>
              <a:t>Additional resources</a:t>
            </a:r>
          </a:p>
        </p:txBody>
      </p:sp>
      <p:sp>
        <p:nvSpPr>
          <p:cNvPr id="3" name="TextBox 2"/>
          <p:cNvSpPr txBox="1"/>
          <p:nvPr/>
        </p:nvSpPr>
        <p:spPr>
          <a:xfrm>
            <a:off x="2284412" y="1676400"/>
            <a:ext cx="10210800" cy="5078313"/>
          </a:xfrm>
          <a:prstGeom prst="rect">
            <a:avLst/>
          </a:prstGeom>
          <a:noFill/>
        </p:spPr>
        <p:txBody>
          <a:bodyPr wrap="square" rtlCol="0">
            <a:spAutoFit/>
          </a:bodyPr>
          <a:lstStyle/>
          <a:p>
            <a:pPr algn="just"/>
            <a:r>
              <a:rPr lang="en-US" b="1" dirty="0">
                <a:solidFill>
                  <a:schemeClr val="tx2"/>
                </a:solidFill>
                <a:latin typeface="Helvetica" panose="020B0604020202020204" pitchFamily="34" charset="0"/>
                <a:cs typeface="Helvetica" panose="020B0604020202020204" pitchFamily="34" charset="0"/>
              </a:rPr>
              <a:t>Southern Regional Extension Forestry</a:t>
            </a:r>
          </a:p>
          <a:p>
            <a:pPr algn="just"/>
            <a:r>
              <a:rPr lang="en-US" dirty="0">
                <a:solidFill>
                  <a:srgbClr val="0000FF"/>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http://southernforesthealth.net/</a:t>
            </a:r>
            <a:r>
              <a:rPr lang="en-US" dirty="0">
                <a:solidFill>
                  <a:srgbClr val="0000FF"/>
                </a:solidFill>
                <a:latin typeface="Helvetica" panose="020B0604020202020204" pitchFamily="34" charset="0"/>
                <a:cs typeface="Helvetica" panose="020B0604020202020204" pitchFamily="34" charset="0"/>
              </a:rPr>
              <a:t> </a:t>
            </a:r>
          </a:p>
          <a:p>
            <a:pPr algn="just"/>
            <a:endParaRPr lang="en-US" dirty="0">
              <a:solidFill>
                <a:srgbClr val="73625A"/>
              </a:solidFill>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a:p>
            <a:pPr algn="just"/>
            <a:r>
              <a:rPr lang="en-US" b="1" dirty="0" err="1">
                <a:latin typeface="Helvetica" panose="020B0604020202020204" pitchFamily="34" charset="0"/>
                <a:cs typeface="Helvetica" panose="020B0604020202020204" pitchFamily="34" charset="0"/>
              </a:rPr>
              <a:t>PennState</a:t>
            </a:r>
            <a:endParaRPr lang="en-US" b="1" dirty="0">
              <a:latin typeface="Helvetica" panose="020B0604020202020204" pitchFamily="34" charset="0"/>
              <a:cs typeface="Helvetica" panose="020B0604020202020204" pitchFamily="34" charset="0"/>
            </a:endParaRPr>
          </a:p>
          <a:p>
            <a:pPr algn="just"/>
            <a:r>
              <a:rPr lang="en-US" dirty="0">
                <a:solidFill>
                  <a:srgbClr val="0000FF"/>
                </a:solidFill>
                <a:latin typeface="Helvetica" panose="020B0604020202020204" pitchFamily="34" charset="0"/>
                <a:cs typeface="Helvetica" panose="020B0604020202020204" pitchFamily="34" charset="0"/>
                <a:hlinkClick r:id="rId4"/>
              </a:rPr>
              <a:t>https://extension.psu.edu/spotted-lanternfly-management-resources</a:t>
            </a:r>
            <a:endParaRPr lang="en-US" dirty="0">
              <a:solidFill>
                <a:srgbClr val="0000FF"/>
              </a:solidFill>
              <a:latin typeface="Helvetica" panose="020B0604020202020204" pitchFamily="34" charset="0"/>
              <a:cs typeface="Helvetica" panose="020B0604020202020204" pitchFamily="34" charset="0"/>
            </a:endParaRPr>
          </a:p>
          <a:p>
            <a:pPr algn="just"/>
            <a:endParaRPr lang="en-US" b="1" dirty="0">
              <a:solidFill>
                <a:schemeClr val="tx2"/>
              </a:solidFill>
              <a:latin typeface="Helvetica" panose="020B0604020202020204" pitchFamily="34" charset="0"/>
              <a:cs typeface="Helvetica" panose="020B0604020202020204" pitchFamily="34" charset="0"/>
            </a:endParaRPr>
          </a:p>
          <a:p>
            <a:pPr algn="just"/>
            <a:endParaRPr lang="en-US" b="1" dirty="0">
              <a:solidFill>
                <a:schemeClr val="tx2"/>
              </a:solidFill>
              <a:latin typeface="Helvetica" panose="020B0604020202020204" pitchFamily="34" charset="0"/>
              <a:cs typeface="Helvetica" panose="020B0604020202020204" pitchFamily="34" charset="0"/>
            </a:endParaRPr>
          </a:p>
          <a:p>
            <a:pPr algn="just"/>
            <a:r>
              <a:rPr lang="en-US" b="1" dirty="0">
                <a:solidFill>
                  <a:schemeClr val="tx2"/>
                </a:solidFill>
                <a:latin typeface="Helvetica" panose="020B0604020202020204" pitchFamily="34" charset="0"/>
                <a:cs typeface="Helvetica" panose="020B0604020202020204" pitchFamily="34" charset="0"/>
              </a:rPr>
              <a:t>Entomological Society of America</a:t>
            </a:r>
          </a:p>
          <a:p>
            <a:pPr algn="just"/>
            <a:r>
              <a:rPr lang="en-US" b="0" i="0" dirty="0">
                <a:solidFill>
                  <a:srgbClr val="0000FF"/>
                </a:solidFill>
                <a:effectLst/>
                <a:latin typeface="Helvetica" panose="020B0604020202020204" pitchFamily="34" charset="0"/>
                <a:cs typeface="Helvetica" panose="020B0604020202020204" pitchFamily="34" charset="0"/>
                <a:hlinkClick r:id="rId5"/>
              </a:rPr>
              <a:t>https://www.entsoc.org/spotted-lanternfly-research-accelerates-effort-contain-invasive-pest</a:t>
            </a:r>
            <a:endParaRPr lang="en-US" b="0" i="0" dirty="0">
              <a:solidFill>
                <a:srgbClr val="0000FF"/>
              </a:solidFill>
              <a:effectLst/>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a:p>
            <a:pPr algn="just"/>
            <a:r>
              <a:rPr lang="en-US" b="1" dirty="0" err="1">
                <a:solidFill>
                  <a:schemeClr val="tx2"/>
                </a:solidFill>
                <a:latin typeface="Helvetica" panose="020B0604020202020204" pitchFamily="34" charset="0"/>
                <a:cs typeface="Helvetica" panose="020B0604020202020204" pitchFamily="34" charset="0"/>
              </a:rPr>
              <a:t>EDDMaps</a:t>
            </a:r>
            <a:r>
              <a:rPr lang="en-US" b="1" dirty="0">
                <a:solidFill>
                  <a:schemeClr val="tx2"/>
                </a:solidFill>
                <a:latin typeface="Helvetica" panose="020B0604020202020204" pitchFamily="34" charset="0"/>
                <a:cs typeface="Helvetica" panose="020B0604020202020204" pitchFamily="34" charset="0"/>
              </a:rPr>
              <a:t>: Reporting App for Smartphones</a:t>
            </a:r>
          </a:p>
          <a:p>
            <a:pPr algn="just"/>
            <a:r>
              <a:rPr lang="en-US" dirty="0">
                <a:solidFill>
                  <a:srgbClr val="0000FF"/>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http://www.eddmaps.org/</a:t>
            </a:r>
            <a:endParaRPr lang="en-US" dirty="0">
              <a:solidFill>
                <a:srgbClr val="0000FF"/>
              </a:solidFill>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a:p>
            <a:pPr algn="just"/>
            <a:endParaRPr lang="en-US" dirty="0">
              <a:solidFill>
                <a:srgbClr val="73625A"/>
              </a:solidFill>
              <a:latin typeface="Helvetica" panose="020B0604020202020204" pitchFamily="34" charset="0"/>
              <a:cs typeface="Helvetica" panose="020B0604020202020204" pitchFamily="34" charset="0"/>
            </a:endParaRPr>
          </a:p>
        </p:txBody>
      </p:sp>
      <p:pic>
        <p:nvPicPr>
          <p:cNvPr id="9" name="Picture 8" descr="Southern Regional Extension Forestry program logo."/>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91026" y="1707792"/>
            <a:ext cx="825325" cy="706480"/>
          </a:xfrm>
          <a:prstGeom prst="rect">
            <a:avLst/>
          </a:prstGeom>
        </p:spPr>
      </p:pic>
      <p:pic>
        <p:nvPicPr>
          <p:cNvPr id="6148" name="Picture 4" descr="Penn State University logo">
            <a:extLst>
              <a:ext uri="{FF2B5EF4-FFF2-40B4-BE49-F238E27FC236}">
                <a16:creationId xmlns:a16="http://schemas.microsoft.com/office/drawing/2014/main" id="{707C70A3-D373-4CF2-9DD4-A25D81FD06E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91025" y="2667810"/>
            <a:ext cx="825325" cy="825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tomological Society of America logo">
            <a:extLst>
              <a:ext uri="{FF2B5EF4-FFF2-40B4-BE49-F238E27FC236}">
                <a16:creationId xmlns:a16="http://schemas.microsoft.com/office/drawing/2014/main" id="{7F080611-C537-42C0-A967-2C106C4BCCD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49740" y="3746673"/>
            <a:ext cx="907894" cy="780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DDMaps logo"/>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23369" y="4780549"/>
            <a:ext cx="1160635" cy="761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36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24919157-8DF6-44C8-A3C0-7C9F4D0F37F9}"/>
              </a:ext>
            </a:extLst>
          </p:cNvPr>
          <p:cNvSpPr txBox="1">
            <a:spLocks noGrp="1"/>
          </p:cNvSpPr>
          <p:nvPr>
            <p:ph type="title" idx="4294967295"/>
          </p:nvPr>
        </p:nvSpPr>
        <p:spPr>
          <a:xfrm>
            <a:off x="-1" y="345853"/>
            <a:ext cx="12188825" cy="873347"/>
          </a:xfrm>
          <a:prstGeom prst="rect">
            <a:avLst/>
          </a:prstGeom>
          <a:solidFill>
            <a:schemeClr val="accent1">
              <a:lumMod val="50000"/>
            </a:schemeClr>
          </a:solid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bg1"/>
                </a:solidFill>
                <a:effectLst/>
                <a:uLnTx/>
                <a:uFillTx/>
                <a:latin typeface="+mj-lt"/>
                <a:ea typeface="+mj-ea"/>
                <a:cs typeface="+mj-cs"/>
              </a:rPr>
              <a:t>Spotted lanternfly</a:t>
            </a:r>
            <a:br>
              <a:rPr kumimoji="0" lang="en-US" sz="3200" b="0" i="0" u="none" strike="noStrike" kern="1200" cap="none" spc="0" normalizeH="0" baseline="0" noProof="0" dirty="0">
                <a:ln>
                  <a:noFill/>
                </a:ln>
                <a:solidFill>
                  <a:schemeClr val="bg1"/>
                </a:solidFill>
                <a:effectLst/>
                <a:uLnTx/>
                <a:uFillTx/>
                <a:latin typeface="+mj-lt"/>
                <a:ea typeface="+mj-ea"/>
                <a:cs typeface="+mj-cs"/>
              </a:rPr>
            </a:br>
            <a:r>
              <a:rPr kumimoji="0" lang="en-US" sz="2700" b="1" i="1" u="none" strike="noStrike" kern="1200" cap="none" spc="0" normalizeH="0" baseline="0" noProof="0" dirty="0">
                <a:ln>
                  <a:noFill/>
                </a:ln>
                <a:solidFill>
                  <a:schemeClr val="bg1"/>
                </a:solidFill>
                <a:effectLst/>
                <a:uLnTx/>
                <a:uFillTx/>
                <a:latin typeface="+mj-lt"/>
                <a:ea typeface="+mj-ea"/>
                <a:cs typeface="+mj-cs"/>
              </a:rPr>
              <a:t>Identifying characteristics</a:t>
            </a:r>
          </a:p>
        </p:txBody>
      </p:sp>
      <p:sp>
        <p:nvSpPr>
          <p:cNvPr id="14" name="Content Placeholder 13"/>
          <p:cNvSpPr>
            <a:spLocks noGrp="1"/>
          </p:cNvSpPr>
          <p:nvPr>
            <p:ph idx="1"/>
          </p:nvPr>
        </p:nvSpPr>
        <p:spPr>
          <a:xfrm>
            <a:off x="399766" y="1621235"/>
            <a:ext cx="5223230" cy="4398951"/>
          </a:xfrm>
        </p:spPr>
        <p:txBody>
          <a:bodyPr>
            <a:noAutofit/>
          </a:bodyPr>
          <a:lstStyle/>
          <a:p>
            <a:r>
              <a:rPr lang="en-US" sz="1850" b="1" dirty="0">
                <a:latin typeface="Helvetica" panose="020B0604020202020204" pitchFamily="34" charset="0"/>
                <a:cs typeface="Helvetica" panose="020B0604020202020204" pitchFamily="34" charset="0"/>
              </a:rPr>
              <a:t>Early-stage nymphs</a:t>
            </a:r>
            <a:r>
              <a:rPr lang="en-US" sz="1850" dirty="0">
                <a:latin typeface="Helvetica" panose="020B0604020202020204" pitchFamily="34" charset="0"/>
                <a:cs typeface="Helvetica" panose="020B0604020202020204" pitchFamily="34" charset="0"/>
              </a:rPr>
              <a:t> have black bodies and legs and are covered in bright white spots. 1/8 – 1/4 inch long.</a:t>
            </a:r>
          </a:p>
          <a:p>
            <a:r>
              <a:rPr lang="en-US" sz="1850" b="1" dirty="0">
                <a:latin typeface="Helvetica" panose="020B0604020202020204" pitchFamily="34" charset="0"/>
                <a:cs typeface="Helvetica" panose="020B0604020202020204" pitchFamily="34" charset="0"/>
              </a:rPr>
              <a:t>Late-stage nymphs</a:t>
            </a:r>
            <a:r>
              <a:rPr lang="en-US" sz="1850" dirty="0">
                <a:latin typeface="Helvetica" panose="020B0604020202020204" pitchFamily="34" charset="0"/>
                <a:cs typeface="Helvetica" panose="020B0604020202020204" pitchFamily="34" charset="0"/>
              </a:rPr>
              <a:t> are bright red with lateral black stripes and bright white spots. ~1/2 inch long. </a:t>
            </a:r>
          </a:p>
          <a:p>
            <a:r>
              <a:rPr lang="en-US" sz="1850" b="1" dirty="0">
                <a:latin typeface="Helvetica" panose="020B0604020202020204" pitchFamily="34" charset="0"/>
                <a:cs typeface="Helvetica" panose="020B0604020202020204" pitchFamily="34" charset="0"/>
              </a:rPr>
              <a:t>Adults </a:t>
            </a:r>
            <a:r>
              <a:rPr lang="en-US" sz="1850" dirty="0">
                <a:latin typeface="Helvetica" panose="020B0604020202020204" pitchFamily="34" charset="0"/>
                <a:cs typeface="Helvetica" panose="020B0604020202020204" pitchFamily="34" charset="0"/>
              </a:rPr>
              <a:t>are ~1 inch long. When at rest, top wings are held tent-like and are gray with a pinkish tint and black spots. Underwings are bright red and may be seen in flight. </a:t>
            </a:r>
          </a:p>
          <a:p>
            <a:r>
              <a:rPr lang="en-US" sz="1850" b="1" dirty="0">
                <a:latin typeface="Helvetica" panose="020B0604020202020204" pitchFamily="34" charset="0"/>
                <a:cs typeface="Helvetica" panose="020B0604020202020204" pitchFamily="34" charset="0"/>
              </a:rPr>
              <a:t>Egg masses </a:t>
            </a:r>
            <a:r>
              <a:rPr lang="en-US" sz="1850" dirty="0">
                <a:latin typeface="Helvetica" panose="020B0604020202020204" pitchFamily="34" charset="0"/>
                <a:cs typeface="Helvetica" panose="020B0604020202020204" pitchFamily="34" charset="0"/>
              </a:rPr>
              <a:t>are 1 to 1 1/2 inches long and covered in a grey putty-like substance, which cracks over time. Eggs are exposed in old egg masses after putty wears off completely.</a:t>
            </a:r>
            <a:endParaRPr lang="en-US" sz="1850" b="1"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82459B4C-B0A5-4429-8067-F802E5CE7F0D}"/>
              </a:ext>
            </a:extLst>
          </p:cNvPr>
          <p:cNvSpPr txBox="1"/>
          <p:nvPr/>
        </p:nvSpPr>
        <p:spPr>
          <a:xfrm>
            <a:off x="6239517" y="1510700"/>
            <a:ext cx="2563562" cy="338554"/>
          </a:xfrm>
          <a:prstGeom prst="rect">
            <a:avLst/>
          </a:prstGeom>
          <a:noFill/>
        </p:spPr>
        <p:txBody>
          <a:bodyPr wrap="square" rtlCol="0">
            <a:spAutoFit/>
          </a:bodyPr>
          <a:lstStyle/>
          <a:p>
            <a:pPr algn="ctr"/>
            <a:r>
              <a:rPr lang="en-US" sz="1600" dirty="0">
                <a:solidFill>
                  <a:schemeClr val="tx2"/>
                </a:solidFill>
              </a:rPr>
              <a:t>Egg masses (new/old)</a:t>
            </a:r>
          </a:p>
        </p:txBody>
      </p:sp>
      <p:grpSp>
        <p:nvGrpSpPr>
          <p:cNvPr id="23" name="Group 22" descr="Two photos of spotted lanternfly egg masses. In the first photo, the egg mass is covered in a grey putty-like substance. In the second image, eggs are exposed.">
            <a:extLst>
              <a:ext uri="{FF2B5EF4-FFF2-40B4-BE49-F238E27FC236}">
                <a16:creationId xmlns:a16="http://schemas.microsoft.com/office/drawing/2014/main" id="{5F7620EB-7B67-4E5F-8CEB-F29D1E6E5398}"/>
              </a:ext>
            </a:extLst>
          </p:cNvPr>
          <p:cNvGrpSpPr/>
          <p:nvPr/>
        </p:nvGrpSpPr>
        <p:grpSpPr>
          <a:xfrm>
            <a:off x="6177748" y="1860987"/>
            <a:ext cx="2659864" cy="1962711"/>
            <a:chOff x="6177748" y="1860987"/>
            <a:chExt cx="2659864" cy="1962711"/>
          </a:xfrm>
          <a:effectLst>
            <a:outerShdw blurRad="63500" sx="102000" sy="102000" algn="ctr" rotWithShape="0">
              <a:prstClr val="black">
                <a:alpha val="40000"/>
              </a:prstClr>
            </a:outerShdw>
          </a:effectLst>
        </p:grpSpPr>
        <p:pic>
          <p:nvPicPr>
            <p:cNvPr id="17" name="Picture 16">
              <a:extLst>
                <a:ext uri="{FF2B5EF4-FFF2-40B4-BE49-F238E27FC236}">
                  <a16:creationId xmlns:a16="http://schemas.microsoft.com/office/drawing/2014/main" id="{519CB4BA-E159-48F4-99C7-18908D4190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699341" y="1860987"/>
              <a:ext cx="1138271" cy="1959724"/>
            </a:xfrm>
            <a:prstGeom prst="rect">
              <a:avLst/>
            </a:prstGeom>
          </p:spPr>
        </p:pic>
        <p:pic>
          <p:nvPicPr>
            <p:cNvPr id="20" name="Picture 19" descr="Two photos of spotted lanternfly egg masses. The first picture shows an egg mass covered in grey putty-like substance. The second picture shows exposed old eggs after putty wore off. ">
              <a:extLst>
                <a:ext uri="{FF2B5EF4-FFF2-40B4-BE49-F238E27FC236}">
                  <a16:creationId xmlns:a16="http://schemas.microsoft.com/office/drawing/2014/main" id="{352F8B14-67F3-44FC-919C-3632D19FF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7748" y="1863974"/>
              <a:ext cx="1453712" cy="1959724"/>
            </a:xfrm>
            <a:prstGeom prst="rect">
              <a:avLst/>
            </a:prstGeom>
          </p:spPr>
        </p:pic>
      </p:grpSp>
      <p:sp>
        <p:nvSpPr>
          <p:cNvPr id="8" name="TextBox 7">
            <a:extLst>
              <a:ext uri="{FF2B5EF4-FFF2-40B4-BE49-F238E27FC236}">
                <a16:creationId xmlns:a16="http://schemas.microsoft.com/office/drawing/2014/main" id="{C2C458EC-1CEF-442E-9D15-4461CB8274B6}"/>
              </a:ext>
            </a:extLst>
          </p:cNvPr>
          <p:cNvSpPr txBox="1"/>
          <p:nvPr/>
        </p:nvSpPr>
        <p:spPr>
          <a:xfrm>
            <a:off x="9207975" y="1510700"/>
            <a:ext cx="2079137" cy="338554"/>
          </a:xfrm>
          <a:prstGeom prst="rect">
            <a:avLst/>
          </a:prstGeom>
          <a:noFill/>
        </p:spPr>
        <p:txBody>
          <a:bodyPr wrap="square" rtlCol="0">
            <a:spAutoFit/>
          </a:bodyPr>
          <a:lstStyle/>
          <a:p>
            <a:pPr algn="ctr"/>
            <a:r>
              <a:rPr lang="en-US" sz="1600" dirty="0">
                <a:solidFill>
                  <a:schemeClr val="tx2"/>
                </a:solidFill>
              </a:rPr>
              <a:t>Nymphs (late/early)</a:t>
            </a:r>
          </a:p>
        </p:txBody>
      </p:sp>
      <p:pic>
        <p:nvPicPr>
          <p:cNvPr id="12" name="Picture 11" descr="Two photos of spotted lanternfly adults. The first photos shows spotted adult at rest with wings back in a tented position. The second photo shoes adult with wings spread.">
            <a:extLst>
              <a:ext uri="{FF2B5EF4-FFF2-40B4-BE49-F238E27FC236}">
                <a16:creationId xmlns:a16="http://schemas.microsoft.com/office/drawing/2014/main" id="{2BDAB68B-E688-4045-AE56-31B356E428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893"/>
          <a:stretch/>
        </p:blipFill>
        <p:spPr>
          <a:xfrm>
            <a:off x="6177748" y="3989400"/>
            <a:ext cx="5250663" cy="1800575"/>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499B0131-0D7E-45C2-B315-D808B567E3E6}"/>
              </a:ext>
            </a:extLst>
          </p:cNvPr>
          <p:cNvSpPr txBox="1"/>
          <p:nvPr/>
        </p:nvSpPr>
        <p:spPr>
          <a:xfrm>
            <a:off x="6534335" y="5807245"/>
            <a:ext cx="1427819" cy="338554"/>
          </a:xfrm>
          <a:prstGeom prst="rect">
            <a:avLst/>
          </a:prstGeom>
          <a:noFill/>
        </p:spPr>
        <p:txBody>
          <a:bodyPr wrap="square" rtlCol="0">
            <a:spAutoFit/>
          </a:bodyPr>
          <a:lstStyle/>
          <a:p>
            <a:pPr algn="ctr"/>
            <a:r>
              <a:rPr lang="en-US" sz="1600" dirty="0">
                <a:solidFill>
                  <a:schemeClr val="tx2"/>
                </a:solidFill>
              </a:rPr>
              <a:t>Adult at rest</a:t>
            </a:r>
          </a:p>
        </p:txBody>
      </p:sp>
      <p:sp>
        <p:nvSpPr>
          <p:cNvPr id="27" name="TextBox 26">
            <a:extLst>
              <a:ext uri="{FF2B5EF4-FFF2-40B4-BE49-F238E27FC236}">
                <a16:creationId xmlns:a16="http://schemas.microsoft.com/office/drawing/2014/main" id="{1D983433-EEB7-4ED3-AB86-68B2A5AD836A}"/>
              </a:ext>
            </a:extLst>
          </p:cNvPr>
          <p:cNvSpPr txBox="1"/>
          <p:nvPr/>
        </p:nvSpPr>
        <p:spPr>
          <a:xfrm>
            <a:off x="9207975" y="5773722"/>
            <a:ext cx="1427819" cy="338554"/>
          </a:xfrm>
          <a:prstGeom prst="rect">
            <a:avLst/>
          </a:prstGeom>
          <a:noFill/>
        </p:spPr>
        <p:txBody>
          <a:bodyPr wrap="square" rtlCol="0">
            <a:spAutoFit/>
          </a:bodyPr>
          <a:lstStyle/>
          <a:p>
            <a:pPr algn="ctr"/>
            <a:r>
              <a:rPr lang="en-US" sz="1600" dirty="0">
                <a:solidFill>
                  <a:schemeClr val="tx2"/>
                </a:solidFill>
              </a:rPr>
              <a:t>Adult in flight</a:t>
            </a:r>
          </a:p>
        </p:txBody>
      </p:sp>
      <p:pic>
        <p:nvPicPr>
          <p:cNvPr id="19" name="Picture 2" descr="spotted lanternfly nymphs, one red and one black.">
            <a:extLst>
              <a:ext uri="{FF2B5EF4-FFF2-40B4-BE49-F238E27FC236}">
                <a16:creationId xmlns:a16="http://schemas.microsoft.com/office/drawing/2014/main" id="{6FC70131-DABC-4BB6-B309-DCD374E3DE9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066676" y="1859075"/>
            <a:ext cx="2361736" cy="194377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278158"/>
            <a:ext cx="12188825" cy="941043"/>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Lifecycle</a:t>
            </a:r>
          </a:p>
        </p:txBody>
      </p:sp>
      <p:pic>
        <p:nvPicPr>
          <p:cNvPr id="3090" name="Picture 18" descr="Adult spotted lanternfly laying eggs">
            <a:extLst>
              <a:ext uri="{FF2B5EF4-FFF2-40B4-BE49-F238E27FC236}">
                <a16:creationId xmlns:a16="http://schemas.microsoft.com/office/drawing/2014/main" id="{828E3869-D77B-4541-A1F0-501471A254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9821" y="3360895"/>
            <a:ext cx="2111447" cy="153713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5">
            <a:extLst>
              <a:ext uri="{FF2B5EF4-FFF2-40B4-BE49-F238E27FC236}">
                <a16:creationId xmlns:a16="http://schemas.microsoft.com/office/drawing/2014/main" id="{FB8EC664-D7FE-47B7-B66C-3AA7B9B0E76A}"/>
              </a:ext>
            </a:extLst>
          </p:cNvPr>
          <p:cNvSpPr txBox="1">
            <a:spLocks/>
          </p:cNvSpPr>
          <p:nvPr/>
        </p:nvSpPr>
        <p:spPr bwMode="auto">
          <a:xfrm>
            <a:off x="261708" y="1782162"/>
            <a:ext cx="2513012" cy="94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ct val="0"/>
              </a:spcAft>
            </a:pPr>
            <a:r>
              <a:rPr lang="en-US" altLang="en-US" sz="1600" dirty="0">
                <a:latin typeface="Helvetica" charset="0"/>
                <a:cs typeface="Helvetica" charset="0"/>
              </a:rPr>
              <a:t>Adults mate in late summer. Females lay eggs on hard surfaces (trees, vehicles, furniture, etc.) in the fall.</a:t>
            </a:r>
          </a:p>
        </p:txBody>
      </p:sp>
      <p:pic>
        <p:nvPicPr>
          <p:cNvPr id="3094" name="Picture 22" descr="Spotted lanternfly egg mass">
            <a:extLst>
              <a:ext uri="{FF2B5EF4-FFF2-40B4-BE49-F238E27FC236}">
                <a16:creationId xmlns:a16="http://schemas.microsoft.com/office/drawing/2014/main" id="{F6C9DA1A-E5F0-4A20-A627-72671FCE42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07047" y="1447800"/>
            <a:ext cx="1942226" cy="1537131"/>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5">
            <a:extLst>
              <a:ext uri="{FF2B5EF4-FFF2-40B4-BE49-F238E27FC236}">
                <a16:creationId xmlns:a16="http://schemas.microsoft.com/office/drawing/2014/main" id="{BF5A7DA8-D817-4CEA-AF11-A6805B189549}"/>
              </a:ext>
            </a:extLst>
          </p:cNvPr>
          <p:cNvSpPr txBox="1">
            <a:spLocks/>
          </p:cNvSpPr>
          <p:nvPr/>
        </p:nvSpPr>
        <p:spPr bwMode="auto">
          <a:xfrm>
            <a:off x="5114715" y="1890462"/>
            <a:ext cx="2414454" cy="84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ct val="0"/>
              </a:spcAft>
            </a:pPr>
            <a:r>
              <a:rPr lang="en-US" altLang="en-US" sz="1600" dirty="0">
                <a:latin typeface="Helvetica" charset="0"/>
                <a:cs typeface="Helvetica" charset="0"/>
              </a:rPr>
              <a:t>Eggs overwinter, and egg masses are present from September to May. </a:t>
            </a:r>
          </a:p>
        </p:txBody>
      </p:sp>
      <p:sp>
        <p:nvSpPr>
          <p:cNvPr id="34" name="Content Placeholder 5">
            <a:extLst>
              <a:ext uri="{FF2B5EF4-FFF2-40B4-BE49-F238E27FC236}">
                <a16:creationId xmlns:a16="http://schemas.microsoft.com/office/drawing/2014/main" id="{EDEEF940-FC04-442A-B9B2-A435D007D6BF}"/>
              </a:ext>
            </a:extLst>
          </p:cNvPr>
          <p:cNvSpPr txBox="1">
            <a:spLocks/>
          </p:cNvSpPr>
          <p:nvPr/>
        </p:nvSpPr>
        <p:spPr bwMode="auto">
          <a:xfrm>
            <a:off x="9893282" y="2062464"/>
            <a:ext cx="2315315" cy="82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ct val="0"/>
              </a:spcAft>
            </a:pPr>
            <a:r>
              <a:rPr lang="en-US" altLang="en-US" sz="1600" dirty="0">
                <a:latin typeface="Helvetica" charset="0"/>
                <a:cs typeface="Helvetica" charset="0"/>
              </a:rPr>
              <a:t>Eggs hatch in early spring to early summer. Early-stage (black) nymphs are present from March to June.</a:t>
            </a:r>
          </a:p>
        </p:txBody>
      </p:sp>
      <p:pic>
        <p:nvPicPr>
          <p:cNvPr id="27" name="Picture 4" descr="Early stage spotted lanternfly nymph">
            <a:extLst>
              <a:ext uri="{FF2B5EF4-FFF2-40B4-BE49-F238E27FC236}">
                <a16:creationId xmlns:a16="http://schemas.microsoft.com/office/drawing/2014/main" id="{C6D0EFEC-C8FF-4D98-B2C5-899B1197160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56458" y="1550382"/>
            <a:ext cx="2136824" cy="145576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Content Placeholder 5">
            <a:extLst>
              <a:ext uri="{FF2B5EF4-FFF2-40B4-BE49-F238E27FC236}">
                <a16:creationId xmlns:a16="http://schemas.microsoft.com/office/drawing/2014/main" id="{7B58C2D9-B8AC-47A7-8DC3-084FAAD95C6E}"/>
              </a:ext>
            </a:extLst>
          </p:cNvPr>
          <p:cNvSpPr txBox="1">
            <a:spLocks/>
          </p:cNvSpPr>
          <p:nvPr/>
        </p:nvSpPr>
        <p:spPr bwMode="auto">
          <a:xfrm>
            <a:off x="7529169" y="5239557"/>
            <a:ext cx="2743200" cy="82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ct val="0"/>
              </a:spcAft>
            </a:pPr>
            <a:r>
              <a:rPr lang="en-US" altLang="en-US" sz="1600" dirty="0">
                <a:latin typeface="Helvetica" charset="0"/>
                <a:cs typeface="Helvetica" charset="0"/>
              </a:rPr>
              <a:t>Late-stage (red) nymphs appear in late summer to early fall. </a:t>
            </a:r>
          </a:p>
        </p:txBody>
      </p:sp>
      <p:pic>
        <p:nvPicPr>
          <p:cNvPr id="28" name="Picture 6" descr="Late stage spotted lanternfly nymph">
            <a:extLst>
              <a:ext uri="{FF2B5EF4-FFF2-40B4-BE49-F238E27FC236}">
                <a16:creationId xmlns:a16="http://schemas.microsoft.com/office/drawing/2014/main" id="{4CD4377B-1713-4371-BD54-3B383449341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033598" y="3575685"/>
            <a:ext cx="2158345" cy="152624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Content Placeholder 5">
            <a:extLst>
              <a:ext uri="{FF2B5EF4-FFF2-40B4-BE49-F238E27FC236}">
                <a16:creationId xmlns:a16="http://schemas.microsoft.com/office/drawing/2014/main" id="{B7A002F8-3855-41EF-98BE-E78F14771F9F}"/>
              </a:ext>
            </a:extLst>
          </p:cNvPr>
          <p:cNvSpPr txBox="1">
            <a:spLocks/>
          </p:cNvSpPr>
          <p:nvPr/>
        </p:nvSpPr>
        <p:spPr bwMode="auto">
          <a:xfrm>
            <a:off x="2262767" y="5126625"/>
            <a:ext cx="2310022" cy="8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0" indent="0" algn="ctr" eaLnBrk="1" fontAlgn="base" hangingPunct="1">
              <a:spcBef>
                <a:spcPct val="20000"/>
              </a:spcBef>
              <a:spcAft>
                <a:spcPct val="0"/>
              </a:spcAft>
            </a:pPr>
            <a:r>
              <a:rPr lang="en-US" altLang="en-US" sz="1600" dirty="0">
                <a:latin typeface="Helvetica" charset="0"/>
                <a:cs typeface="Helvetica" charset="0"/>
              </a:rPr>
              <a:t>Adults can be found from late summer to early winter.</a:t>
            </a:r>
          </a:p>
        </p:txBody>
      </p:sp>
      <p:pic>
        <p:nvPicPr>
          <p:cNvPr id="3076" name="Picture 4" descr="How You Can Help Stop Invasive Spotted Lanternflies - Scientific American">
            <a:extLst>
              <a:ext uri="{FF2B5EF4-FFF2-40B4-BE49-F238E27FC236}">
                <a16:creationId xmlns:a16="http://schemas.microsoft.com/office/drawing/2014/main" id="{E25D299F-E23A-4EA8-9FDF-51B887CBEF1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817664" y="4546885"/>
            <a:ext cx="2079722" cy="152685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Curved Right Arrow 16">
            <a:extLst>
              <a:ext uri="{FF2B5EF4-FFF2-40B4-BE49-F238E27FC236}">
                <a16:creationId xmlns:a16="http://schemas.microsoft.com/office/drawing/2014/main" id="{454EC5A1-47D8-4EB9-9CE2-AECE1ED2D40B}"/>
              </a:ext>
              <a:ext uri="{C183D7F6-B498-43B3-948B-1728B52AA6E4}">
                <adec:decorative xmlns:adec="http://schemas.microsoft.com/office/drawing/2017/decorative" val="1"/>
              </a:ext>
            </a:extLst>
          </p:cNvPr>
          <p:cNvSpPr/>
          <p:nvPr/>
        </p:nvSpPr>
        <p:spPr>
          <a:xfrm flipH="1">
            <a:off x="6062522" y="3153391"/>
            <a:ext cx="1174890" cy="1219201"/>
          </a:xfrm>
          <a:prstGeom prst="curvedRightArrow">
            <a:avLst>
              <a:gd name="adj1" fmla="val 14062"/>
              <a:gd name="adj2" fmla="val 50000"/>
              <a:gd name="adj3" fmla="val 12883"/>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Curved Right Arrow 16">
            <a:extLst>
              <a:ext uri="{FF2B5EF4-FFF2-40B4-BE49-F238E27FC236}">
                <a16:creationId xmlns:a16="http://schemas.microsoft.com/office/drawing/2014/main" id="{E95FADBE-A559-4685-92AA-5D04D17EA139}"/>
              </a:ext>
              <a:ext uri="{C183D7F6-B498-43B3-948B-1728B52AA6E4}">
                <adec:decorative xmlns:adec="http://schemas.microsoft.com/office/drawing/2017/decorative" val="1"/>
              </a:ext>
            </a:extLst>
          </p:cNvPr>
          <p:cNvSpPr/>
          <p:nvPr/>
        </p:nvSpPr>
        <p:spPr>
          <a:xfrm rot="10800000" flipH="1">
            <a:off x="4682635" y="3004095"/>
            <a:ext cx="1174890" cy="1219201"/>
          </a:xfrm>
          <a:prstGeom prst="curvedRightArrow">
            <a:avLst>
              <a:gd name="adj1" fmla="val 14062"/>
              <a:gd name="adj2" fmla="val 50000"/>
              <a:gd name="adj3" fmla="val 12883"/>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079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Common hosts</a:t>
            </a:r>
          </a:p>
        </p:txBody>
      </p:sp>
      <p:sp>
        <p:nvSpPr>
          <p:cNvPr id="28" name="Content Placeholder 5">
            <a:extLst>
              <a:ext uri="{FF2B5EF4-FFF2-40B4-BE49-F238E27FC236}">
                <a16:creationId xmlns:a16="http://schemas.microsoft.com/office/drawing/2014/main" id="{95EB5AB1-4498-420C-B94E-98A13F122FB0}"/>
              </a:ext>
            </a:extLst>
          </p:cNvPr>
          <p:cNvSpPr txBox="1">
            <a:spLocks/>
          </p:cNvSpPr>
          <p:nvPr/>
        </p:nvSpPr>
        <p:spPr>
          <a:xfrm>
            <a:off x="-1" y="5715000"/>
            <a:ext cx="12114213" cy="52380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b="0" i="0" kern="1200">
                <a:solidFill>
                  <a:srgbClr val="73625A"/>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a:solidFill>
                  <a:schemeClr val="tx1"/>
                </a:solidFill>
              </a:rPr>
              <a:t>Feeds on over 100 different plant species in North America (including grapevines, fruit tree, maple, black walnut, birch, willow, tree of heaven, and others).</a:t>
            </a:r>
          </a:p>
          <a:p>
            <a:pPr algn="ctr"/>
            <a:endParaRPr lang="en-US" sz="1600" dirty="0"/>
          </a:p>
          <a:p>
            <a:pPr algn="ctr"/>
            <a:endParaRPr lang="en-US" sz="1600" dirty="0"/>
          </a:p>
        </p:txBody>
      </p:sp>
      <p:pic>
        <p:nvPicPr>
          <p:cNvPr id="4098" name="Picture 2" descr="spotted lanternfly nymphs feeding on tree of heaven">
            <a:extLst>
              <a:ext uri="{FF2B5EF4-FFF2-40B4-BE49-F238E27FC236}">
                <a16:creationId xmlns:a16="http://schemas.microsoft.com/office/drawing/2014/main" id="{E15355AC-FC7C-4C2D-81D8-738CB7EE59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2412" y="1259653"/>
            <a:ext cx="3714749" cy="232437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3B72287-80E6-46B1-9E59-A0D3D86F0B99}"/>
              </a:ext>
            </a:extLst>
          </p:cNvPr>
          <p:cNvSpPr txBox="1"/>
          <p:nvPr/>
        </p:nvSpPr>
        <p:spPr>
          <a:xfrm>
            <a:off x="1522412" y="3183915"/>
            <a:ext cx="2223113" cy="400110"/>
          </a:xfrm>
          <a:prstGeom prst="rect">
            <a:avLst/>
          </a:prstGeom>
          <a:noFill/>
        </p:spPr>
        <p:txBody>
          <a:bodyPr wrap="square" rtlCol="0">
            <a:spAutoFit/>
          </a:bodyPr>
          <a:lstStyle/>
          <a:p>
            <a:r>
              <a:rPr lang="en-US" sz="2000" dirty="0">
                <a:solidFill>
                  <a:schemeClr val="bg1"/>
                </a:solidFill>
              </a:rPr>
              <a:t>Tree of heaven</a:t>
            </a:r>
          </a:p>
        </p:txBody>
      </p:sp>
      <p:pic>
        <p:nvPicPr>
          <p:cNvPr id="4108" name="Picture 12" descr="spotted lanternfly adults feeding on the branch of an apple tree.">
            <a:extLst>
              <a:ext uri="{FF2B5EF4-FFF2-40B4-BE49-F238E27FC236}">
                <a16:creationId xmlns:a16="http://schemas.microsoft.com/office/drawing/2014/main" id="{8424DD94-E3D1-48F8-BB3B-ED9C7389F34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00900" y="1259653"/>
            <a:ext cx="2871201" cy="232216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9B171751-337B-4042-A44C-09E069A060D3}"/>
              </a:ext>
            </a:extLst>
          </p:cNvPr>
          <p:cNvSpPr txBox="1"/>
          <p:nvPr/>
        </p:nvSpPr>
        <p:spPr>
          <a:xfrm>
            <a:off x="5300900" y="3203623"/>
            <a:ext cx="1121890" cy="400110"/>
          </a:xfrm>
          <a:prstGeom prst="rect">
            <a:avLst/>
          </a:prstGeom>
          <a:noFill/>
        </p:spPr>
        <p:txBody>
          <a:bodyPr wrap="square" rtlCol="0">
            <a:spAutoFit/>
          </a:bodyPr>
          <a:lstStyle/>
          <a:p>
            <a:r>
              <a:rPr lang="en-US" sz="2000" dirty="0">
                <a:solidFill>
                  <a:schemeClr val="bg1"/>
                </a:solidFill>
              </a:rPr>
              <a:t>Apple</a:t>
            </a:r>
          </a:p>
        </p:txBody>
      </p:sp>
      <p:pic>
        <p:nvPicPr>
          <p:cNvPr id="4" name="Picture 3" descr="spotted lanternfly adults feeding on the trunk of a cherry tree">
            <a:extLst>
              <a:ext uri="{FF2B5EF4-FFF2-40B4-BE49-F238E27FC236}">
                <a16:creationId xmlns:a16="http://schemas.microsoft.com/office/drawing/2014/main" id="{0F898175-B604-4E90-BAAB-4ECE4253AE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1462" y="1246794"/>
            <a:ext cx="2466263" cy="2336209"/>
          </a:xfrm>
          <a:prstGeom prst="rect">
            <a:avLst/>
          </a:prstGeom>
        </p:spPr>
      </p:pic>
      <p:sp>
        <p:nvSpPr>
          <p:cNvPr id="38" name="TextBox 37">
            <a:extLst>
              <a:ext uri="{FF2B5EF4-FFF2-40B4-BE49-F238E27FC236}">
                <a16:creationId xmlns:a16="http://schemas.microsoft.com/office/drawing/2014/main" id="{EBF62F2D-DD63-48E2-9448-A3D93A88E8F5}"/>
              </a:ext>
            </a:extLst>
          </p:cNvPr>
          <p:cNvSpPr txBox="1"/>
          <p:nvPr/>
        </p:nvSpPr>
        <p:spPr>
          <a:xfrm>
            <a:off x="8228012" y="3181704"/>
            <a:ext cx="1121890" cy="400110"/>
          </a:xfrm>
          <a:prstGeom prst="rect">
            <a:avLst/>
          </a:prstGeom>
          <a:noFill/>
        </p:spPr>
        <p:txBody>
          <a:bodyPr wrap="square" rtlCol="0">
            <a:spAutoFit/>
          </a:bodyPr>
          <a:lstStyle/>
          <a:p>
            <a:r>
              <a:rPr lang="en-US" sz="2000" dirty="0">
                <a:solidFill>
                  <a:schemeClr val="bg1"/>
                </a:solidFill>
              </a:rPr>
              <a:t>Cherry</a:t>
            </a:r>
          </a:p>
        </p:txBody>
      </p:sp>
      <p:pic>
        <p:nvPicPr>
          <p:cNvPr id="4102" name="Picture 6" descr="spotted lanternfly feeding on a grape vine">
            <a:extLst>
              <a:ext uri="{FF2B5EF4-FFF2-40B4-BE49-F238E27FC236}">
                <a16:creationId xmlns:a16="http://schemas.microsoft.com/office/drawing/2014/main" id="{3ABD649B-4210-46BC-9278-066628291D1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3162" y="3657303"/>
            <a:ext cx="3713999" cy="20929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C264081-2876-4B3C-8AD8-3BDB6A9C8FD7}"/>
              </a:ext>
            </a:extLst>
          </p:cNvPr>
          <p:cNvSpPr txBox="1"/>
          <p:nvPr/>
        </p:nvSpPr>
        <p:spPr>
          <a:xfrm>
            <a:off x="1522412" y="5347355"/>
            <a:ext cx="918713" cy="400110"/>
          </a:xfrm>
          <a:prstGeom prst="rect">
            <a:avLst/>
          </a:prstGeom>
          <a:noFill/>
        </p:spPr>
        <p:txBody>
          <a:bodyPr wrap="square" rtlCol="0">
            <a:spAutoFit/>
          </a:bodyPr>
          <a:lstStyle/>
          <a:p>
            <a:r>
              <a:rPr lang="en-US" sz="2000" dirty="0">
                <a:solidFill>
                  <a:schemeClr val="bg1"/>
                </a:solidFill>
              </a:rPr>
              <a:t>Grape</a:t>
            </a:r>
          </a:p>
        </p:txBody>
      </p:sp>
      <p:pic>
        <p:nvPicPr>
          <p:cNvPr id="4104" name="Picture 8" descr="Spotted Lanternfly swarming a Maple Tree">
            <a:extLst>
              <a:ext uri="{FF2B5EF4-FFF2-40B4-BE49-F238E27FC236}">
                <a16:creationId xmlns:a16="http://schemas.microsoft.com/office/drawing/2014/main" id="{4E3E5608-A08C-4105-96A4-4A695B8FAE7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300900" y="3656175"/>
            <a:ext cx="2835162" cy="209519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8EF2226-BC3E-4154-BD21-92EC42A7BB43}"/>
              </a:ext>
            </a:extLst>
          </p:cNvPr>
          <p:cNvSpPr txBox="1"/>
          <p:nvPr/>
        </p:nvSpPr>
        <p:spPr>
          <a:xfrm>
            <a:off x="5300900" y="5382641"/>
            <a:ext cx="918713" cy="400110"/>
          </a:xfrm>
          <a:prstGeom prst="rect">
            <a:avLst/>
          </a:prstGeom>
          <a:noFill/>
        </p:spPr>
        <p:txBody>
          <a:bodyPr wrap="square" rtlCol="0">
            <a:spAutoFit/>
          </a:bodyPr>
          <a:lstStyle/>
          <a:p>
            <a:r>
              <a:rPr lang="en-US" sz="2000" dirty="0">
                <a:solidFill>
                  <a:schemeClr val="bg1"/>
                </a:solidFill>
              </a:rPr>
              <a:t>Maple</a:t>
            </a:r>
          </a:p>
        </p:txBody>
      </p:sp>
      <p:pic>
        <p:nvPicPr>
          <p:cNvPr id="4110" name="Picture 14" descr="spotted lanternfly feeding on a walnut branch">
            <a:extLst>
              <a:ext uri="{FF2B5EF4-FFF2-40B4-BE49-F238E27FC236}">
                <a16:creationId xmlns:a16="http://schemas.microsoft.com/office/drawing/2014/main" id="{00BA8FF4-95FE-4580-96E1-91B4B31A6BF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256630" y="3650057"/>
            <a:ext cx="2466263" cy="209519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060098C-2709-4469-8295-5EF3FBA39914}"/>
              </a:ext>
            </a:extLst>
          </p:cNvPr>
          <p:cNvSpPr txBox="1"/>
          <p:nvPr/>
        </p:nvSpPr>
        <p:spPr>
          <a:xfrm>
            <a:off x="8235658" y="5391090"/>
            <a:ext cx="1042357" cy="400110"/>
          </a:xfrm>
          <a:prstGeom prst="rect">
            <a:avLst/>
          </a:prstGeom>
          <a:noFill/>
        </p:spPr>
        <p:txBody>
          <a:bodyPr wrap="square" rtlCol="0">
            <a:spAutoFit/>
          </a:bodyPr>
          <a:lstStyle/>
          <a:p>
            <a:r>
              <a:rPr lang="en-US" sz="2000" dirty="0">
                <a:solidFill>
                  <a:schemeClr val="bg1"/>
                </a:solidFill>
              </a:rPr>
              <a:t>Walnut</a:t>
            </a:r>
          </a:p>
        </p:txBody>
      </p:sp>
    </p:spTree>
    <p:extLst>
      <p:ext uri="{BB962C8B-B14F-4D97-AF65-F5344CB8AC3E}">
        <p14:creationId xmlns:p14="http://schemas.microsoft.com/office/powerpoint/2010/main" val="42766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Distribution</a:t>
            </a:r>
          </a:p>
        </p:txBody>
      </p:sp>
      <p:pic>
        <p:nvPicPr>
          <p:cNvPr id="6" name="Picture 5" descr="A map of spotted lanternfly reported distribution. Map includes Indiana, Ohio, New York, Massacheusettes, Pensylvania, New Jersey, Connecticut, Maryland, Delaware and Virginia.">
            <a:extLst>
              <a:ext uri="{FF2B5EF4-FFF2-40B4-BE49-F238E27FC236}">
                <a16:creationId xmlns:a16="http://schemas.microsoft.com/office/drawing/2014/main" id="{850DA69D-1ACA-4C8B-B756-4C811AC44A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2342" y="1211485"/>
            <a:ext cx="6644138" cy="5051004"/>
          </a:xfrm>
          <a:prstGeom prst="rect">
            <a:avLst/>
          </a:prstGeom>
        </p:spPr>
      </p:pic>
    </p:spTree>
    <p:extLst>
      <p:ext uri="{BB962C8B-B14F-4D97-AF65-F5344CB8AC3E}">
        <p14:creationId xmlns:p14="http://schemas.microsoft.com/office/powerpoint/2010/main" val="51286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What to look for</a:t>
            </a:r>
          </a:p>
        </p:txBody>
      </p:sp>
      <p:sp>
        <p:nvSpPr>
          <p:cNvPr id="10" name="Content Placeholder 13">
            <a:extLst>
              <a:ext uri="{FF2B5EF4-FFF2-40B4-BE49-F238E27FC236}">
                <a16:creationId xmlns:a16="http://schemas.microsoft.com/office/drawing/2014/main" id="{6604B46C-2ED9-4200-8C65-4146E3EA4A4A}"/>
              </a:ext>
            </a:extLst>
          </p:cNvPr>
          <p:cNvSpPr>
            <a:spLocks noGrp="1"/>
          </p:cNvSpPr>
          <p:nvPr>
            <p:ph idx="1"/>
          </p:nvPr>
        </p:nvSpPr>
        <p:spPr>
          <a:xfrm>
            <a:off x="6323012" y="1877224"/>
            <a:ext cx="5223230" cy="3103551"/>
          </a:xfrm>
        </p:spPr>
        <p:txBody>
          <a:bodyPr>
            <a:noAutofit/>
          </a:bodyPr>
          <a:lstStyle/>
          <a:p>
            <a:r>
              <a:rPr lang="en-US" sz="2800" dirty="0">
                <a:latin typeface="Helvetica" panose="020B0604020202020204" pitchFamily="34" charset="0"/>
                <a:cs typeface="Helvetica" panose="020B0604020202020204" pitchFamily="34" charset="0"/>
              </a:rPr>
              <a:t>Both nymphs and adults cause damage when they feed, sucking sap from stems and branches. </a:t>
            </a:r>
          </a:p>
          <a:p>
            <a:pPr lvl="1"/>
            <a:r>
              <a:rPr lang="en-US" sz="2400" dirty="0">
                <a:latin typeface="Helvetica" panose="020B0604020202020204" pitchFamily="34" charset="0"/>
                <a:cs typeface="Helvetica" panose="020B0604020202020204" pitchFamily="34" charset="0"/>
              </a:rPr>
              <a:t>Reduces photosynthesis</a:t>
            </a:r>
          </a:p>
          <a:p>
            <a:pPr lvl="1"/>
            <a:r>
              <a:rPr lang="en-US" sz="2400" dirty="0">
                <a:latin typeface="Helvetica" panose="020B0604020202020204" pitchFamily="34" charset="0"/>
                <a:cs typeface="Helvetica" panose="020B0604020202020204" pitchFamily="34" charset="0"/>
              </a:rPr>
              <a:t>Weakens the plant</a:t>
            </a:r>
          </a:p>
          <a:p>
            <a:pPr lvl="1"/>
            <a:r>
              <a:rPr lang="en-US" sz="2400" dirty="0">
                <a:latin typeface="Helvetica" panose="020B0604020202020204" pitchFamily="34" charset="0"/>
                <a:cs typeface="Helvetica" panose="020B0604020202020204" pitchFamily="34" charset="0"/>
              </a:rPr>
              <a:t>Can lead to death</a:t>
            </a:r>
          </a:p>
        </p:txBody>
      </p:sp>
      <p:pic>
        <p:nvPicPr>
          <p:cNvPr id="6" name="Picture 5" descr="A picture of tree damage from a high population of spottetd lanternfly. Leafs are yellow and wilting, some branches are dead. Photo taken in summer by Eric Day.">
            <a:extLst>
              <a:ext uri="{FF2B5EF4-FFF2-40B4-BE49-F238E27FC236}">
                <a16:creationId xmlns:a16="http://schemas.microsoft.com/office/drawing/2014/main" id="{C2A18DDF-22AA-445F-B5EC-03BFBB308F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5998" y="1371600"/>
            <a:ext cx="3299214" cy="4398952"/>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9F009AB-0677-41D7-8F56-B35D68F44EFE}"/>
              </a:ext>
            </a:extLst>
          </p:cNvPr>
          <p:cNvSpPr txBox="1"/>
          <p:nvPr/>
        </p:nvSpPr>
        <p:spPr>
          <a:xfrm>
            <a:off x="184052" y="5770552"/>
            <a:ext cx="6083105" cy="480131"/>
          </a:xfrm>
          <a:prstGeom prst="rect">
            <a:avLst/>
          </a:prstGeom>
          <a:noFill/>
        </p:spPr>
        <p:txBody>
          <a:bodyPr wrap="square" rtlCol="0">
            <a:spAutoFit/>
          </a:bodyPr>
          <a:lstStyle/>
          <a:p>
            <a:pPr algn="ctr">
              <a:lnSpc>
                <a:spcPct val="90000"/>
              </a:lnSpc>
            </a:pPr>
            <a:r>
              <a:rPr lang="en-US" sz="1400" dirty="0"/>
              <a:t>Tree with damage from high population of spotted lanternfly. Photo: Eric R. Day, Virginia Polytechnic Institute and State University, Bugwood.org</a:t>
            </a:r>
          </a:p>
        </p:txBody>
      </p:sp>
    </p:spTree>
    <p:extLst>
      <p:ext uri="{BB962C8B-B14F-4D97-AF65-F5344CB8AC3E}">
        <p14:creationId xmlns:p14="http://schemas.microsoft.com/office/powerpoint/2010/main" val="2286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What to look for</a:t>
            </a:r>
          </a:p>
        </p:txBody>
      </p:sp>
      <p:sp>
        <p:nvSpPr>
          <p:cNvPr id="8" name="Content Placeholder 13">
            <a:extLst>
              <a:ext uri="{FF2B5EF4-FFF2-40B4-BE49-F238E27FC236}">
                <a16:creationId xmlns:a16="http://schemas.microsoft.com/office/drawing/2014/main" id="{5DE9327C-6E6D-4364-9EA3-56DD413A460D}"/>
              </a:ext>
            </a:extLst>
          </p:cNvPr>
          <p:cNvSpPr txBox="1">
            <a:spLocks/>
          </p:cNvSpPr>
          <p:nvPr/>
        </p:nvSpPr>
        <p:spPr>
          <a:xfrm>
            <a:off x="6965595" y="1478772"/>
            <a:ext cx="5223230" cy="439895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r>
              <a:rPr lang="en-US" dirty="0">
                <a:latin typeface="Helvetica" panose="020B0604020202020204" pitchFamily="34" charset="0"/>
                <a:cs typeface="Helvetica" panose="020B0604020202020204" pitchFamily="34" charset="0"/>
              </a:rPr>
              <a:t>Both nymphs and adults cause damage when they feed, sucking sap from stems and branches. </a:t>
            </a:r>
          </a:p>
          <a:p>
            <a:pPr lvl="1"/>
            <a:r>
              <a:rPr lang="en-US" sz="2200" dirty="0">
                <a:latin typeface="Helvetica" panose="020B0604020202020204" pitchFamily="34" charset="0"/>
                <a:cs typeface="Helvetica" panose="020B0604020202020204" pitchFamily="34" charset="0"/>
              </a:rPr>
              <a:t>Reduces photosynthesis</a:t>
            </a:r>
          </a:p>
          <a:p>
            <a:pPr lvl="1"/>
            <a:r>
              <a:rPr lang="en-US" sz="2200" dirty="0">
                <a:latin typeface="Helvetica" panose="020B0604020202020204" pitchFamily="34" charset="0"/>
                <a:cs typeface="Helvetica" panose="020B0604020202020204" pitchFamily="34" charset="0"/>
              </a:rPr>
              <a:t>Weakens the plant</a:t>
            </a:r>
          </a:p>
          <a:p>
            <a:pPr lvl="1"/>
            <a:r>
              <a:rPr lang="en-US" sz="2200" dirty="0">
                <a:latin typeface="Helvetica" panose="020B0604020202020204" pitchFamily="34" charset="0"/>
                <a:cs typeface="Helvetica" panose="020B0604020202020204" pitchFamily="34" charset="0"/>
              </a:rPr>
              <a:t>Can lead to death</a:t>
            </a:r>
          </a:p>
          <a:p>
            <a:r>
              <a:rPr lang="en-US" dirty="0">
                <a:latin typeface="Helvetica" panose="020B0604020202020204" pitchFamily="34" charset="0"/>
                <a:cs typeface="Helvetica" panose="020B0604020202020204" pitchFamily="34" charset="0"/>
              </a:rPr>
              <a:t>Feeding on the phloem causes the plant to ooze or weep. </a:t>
            </a:r>
          </a:p>
        </p:txBody>
      </p:sp>
      <p:pic>
        <p:nvPicPr>
          <p:cNvPr id="2050" name="Picture 2" descr="Sap weeping down the side of a tree trunk, caused by spotted lanternfly feeding.">
            <a:extLst>
              <a:ext uri="{FF2B5EF4-FFF2-40B4-BE49-F238E27FC236}">
                <a16:creationId xmlns:a16="http://schemas.microsoft.com/office/drawing/2014/main" id="{070A643D-62EC-430C-BB57-21802AAC4F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212" y="1398157"/>
            <a:ext cx="2842556" cy="424064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4" descr="10 potted lanternfly adults feeding on the trunk of a tree with oozing sap undersneath their bodies.">
            <a:extLst>
              <a:ext uri="{FF2B5EF4-FFF2-40B4-BE49-F238E27FC236}">
                <a16:creationId xmlns:a16="http://schemas.microsoft.com/office/drawing/2014/main" id="{2D65981F-3334-411B-AEC7-F38B2CB9C0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1341" y="1398157"/>
            <a:ext cx="3249536" cy="42406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FC9DC2-5FF4-43F5-A567-F83F2266BD03}"/>
              </a:ext>
            </a:extLst>
          </p:cNvPr>
          <p:cNvSpPr txBox="1"/>
          <p:nvPr/>
        </p:nvSpPr>
        <p:spPr>
          <a:xfrm>
            <a:off x="83059" y="5817756"/>
            <a:ext cx="6533848" cy="480131"/>
          </a:xfrm>
          <a:prstGeom prst="rect">
            <a:avLst/>
          </a:prstGeom>
          <a:noFill/>
        </p:spPr>
        <p:txBody>
          <a:bodyPr wrap="square" rtlCol="0">
            <a:spAutoFit/>
          </a:bodyPr>
          <a:lstStyle/>
          <a:p>
            <a:pPr algn="ctr">
              <a:lnSpc>
                <a:spcPct val="90000"/>
              </a:lnSpc>
            </a:pPr>
            <a:r>
              <a:rPr lang="en-US" sz="1400" dirty="0"/>
              <a:t>Spotted lanternfly feeding damage causes tree-of-heaven (</a:t>
            </a:r>
            <a:r>
              <a:rPr lang="en-US" sz="1400" i="1" dirty="0"/>
              <a:t>Ailanthus </a:t>
            </a:r>
            <a:r>
              <a:rPr lang="en-US" sz="1400" i="1" dirty="0" err="1"/>
              <a:t>altissima</a:t>
            </a:r>
            <a:r>
              <a:rPr lang="en-US" sz="1400" dirty="0"/>
              <a:t>) to ooze sap. Photo: Pennsylvania Department of Agriculture , Bugwood.org .</a:t>
            </a:r>
          </a:p>
        </p:txBody>
      </p:sp>
    </p:spTree>
    <p:extLst>
      <p:ext uri="{BB962C8B-B14F-4D97-AF65-F5344CB8AC3E}">
        <p14:creationId xmlns:p14="http://schemas.microsoft.com/office/powerpoint/2010/main" val="191434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What to look for</a:t>
            </a:r>
          </a:p>
        </p:txBody>
      </p:sp>
      <p:pic>
        <p:nvPicPr>
          <p:cNvPr id="14" name="Picture 2" descr="Spotted Lanternfly adult on foliage with sticky residue and black sooty mold.">
            <a:extLst>
              <a:ext uri="{FF2B5EF4-FFF2-40B4-BE49-F238E27FC236}">
                <a16:creationId xmlns:a16="http://schemas.microsoft.com/office/drawing/2014/main" id="{E156DB60-1B3F-45DE-8772-C5F8F03DC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21" y="1538850"/>
            <a:ext cx="6124424" cy="41646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FC9DC2-5FF4-43F5-A567-F83F2266BD03}"/>
              </a:ext>
            </a:extLst>
          </p:cNvPr>
          <p:cNvSpPr txBox="1"/>
          <p:nvPr/>
        </p:nvSpPr>
        <p:spPr>
          <a:xfrm>
            <a:off x="155309" y="5717313"/>
            <a:ext cx="6533848" cy="480131"/>
          </a:xfrm>
          <a:prstGeom prst="rect">
            <a:avLst/>
          </a:prstGeom>
          <a:noFill/>
        </p:spPr>
        <p:txBody>
          <a:bodyPr wrap="square" rtlCol="0">
            <a:spAutoFit/>
          </a:bodyPr>
          <a:lstStyle/>
          <a:p>
            <a:pPr algn="ctr">
              <a:lnSpc>
                <a:spcPct val="90000"/>
              </a:lnSpc>
            </a:pPr>
            <a:r>
              <a:rPr lang="en-US" sz="1400" dirty="0"/>
              <a:t>Honeydew produced by spotted lanternflies on foliage, with an adult spotted lanternfly. Photo: NYSIPM staff</a:t>
            </a:r>
          </a:p>
        </p:txBody>
      </p:sp>
      <p:sp>
        <p:nvSpPr>
          <p:cNvPr id="8" name="Content Placeholder 13">
            <a:extLst>
              <a:ext uri="{FF2B5EF4-FFF2-40B4-BE49-F238E27FC236}">
                <a16:creationId xmlns:a16="http://schemas.microsoft.com/office/drawing/2014/main" id="{5DE9327C-6E6D-4364-9EA3-56DD413A460D}"/>
              </a:ext>
            </a:extLst>
          </p:cNvPr>
          <p:cNvSpPr txBox="1">
            <a:spLocks/>
          </p:cNvSpPr>
          <p:nvPr/>
        </p:nvSpPr>
        <p:spPr>
          <a:xfrm>
            <a:off x="6965595" y="1478772"/>
            <a:ext cx="5223230" cy="439895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r>
              <a:rPr lang="en-US" dirty="0">
                <a:latin typeface="Helvetica" panose="020B0604020202020204" pitchFamily="34" charset="0"/>
                <a:cs typeface="Helvetica" panose="020B0604020202020204" pitchFamily="34" charset="0"/>
              </a:rPr>
              <a:t>Both nymphs and adults cause damage when they feed, sucking sap from stems and branches. </a:t>
            </a:r>
          </a:p>
          <a:p>
            <a:pPr lvl="1"/>
            <a:r>
              <a:rPr lang="en-US" sz="2200" dirty="0">
                <a:latin typeface="Helvetica" panose="020B0604020202020204" pitchFamily="34" charset="0"/>
                <a:cs typeface="Helvetica" panose="020B0604020202020204" pitchFamily="34" charset="0"/>
              </a:rPr>
              <a:t>Reduces photosynthesis</a:t>
            </a:r>
          </a:p>
          <a:p>
            <a:pPr lvl="1"/>
            <a:r>
              <a:rPr lang="en-US" sz="2200" dirty="0">
                <a:latin typeface="Helvetica" panose="020B0604020202020204" pitchFamily="34" charset="0"/>
                <a:cs typeface="Helvetica" panose="020B0604020202020204" pitchFamily="34" charset="0"/>
              </a:rPr>
              <a:t>Weakens the plant</a:t>
            </a:r>
          </a:p>
          <a:p>
            <a:pPr lvl="1"/>
            <a:r>
              <a:rPr lang="en-US" sz="2200" dirty="0">
                <a:latin typeface="Helvetica" panose="020B0604020202020204" pitchFamily="34" charset="0"/>
                <a:cs typeface="Helvetica" panose="020B0604020202020204" pitchFamily="34" charset="0"/>
              </a:rPr>
              <a:t>Can lead to death</a:t>
            </a:r>
          </a:p>
          <a:p>
            <a:r>
              <a:rPr lang="en-US" dirty="0">
                <a:latin typeface="Helvetica" panose="020B0604020202020204" pitchFamily="34" charset="0"/>
                <a:cs typeface="Helvetica" panose="020B0604020202020204" pitchFamily="34" charset="0"/>
              </a:rPr>
              <a:t>Feeding on the phloem causes the plant to ooze or weep. </a:t>
            </a:r>
          </a:p>
          <a:p>
            <a:r>
              <a:rPr lang="en-US" dirty="0">
                <a:latin typeface="Helvetica" panose="020B0604020202020204" pitchFamily="34" charset="0"/>
                <a:cs typeface="Helvetica" panose="020B0604020202020204" pitchFamily="34" charset="0"/>
              </a:rPr>
              <a:t>SLF excrete </a:t>
            </a:r>
            <a:r>
              <a:rPr lang="en-US" b="1" dirty="0">
                <a:latin typeface="Helvetica" panose="020B0604020202020204" pitchFamily="34" charset="0"/>
                <a:cs typeface="Helvetica" panose="020B0604020202020204" pitchFamily="34" charset="0"/>
              </a:rPr>
              <a:t>honeydew</a:t>
            </a:r>
            <a:r>
              <a:rPr lang="en-US" dirty="0">
                <a:latin typeface="Helvetica" panose="020B0604020202020204" pitchFamily="34" charset="0"/>
                <a:cs typeface="Helvetica" panose="020B0604020202020204" pitchFamily="34" charset="0"/>
              </a:rPr>
              <a:t>, which can cause </a:t>
            </a:r>
            <a:r>
              <a:rPr lang="en-US" b="1" dirty="0">
                <a:latin typeface="Helvetica" panose="020B0604020202020204" pitchFamily="34" charset="0"/>
                <a:cs typeface="Helvetica" panose="020B0604020202020204" pitchFamily="34" charset="0"/>
              </a:rPr>
              <a:t>sooty mold</a:t>
            </a:r>
            <a:r>
              <a:rPr lang="en-US"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95950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 y="304801"/>
            <a:ext cx="12188825" cy="914400"/>
          </a:xfrm>
          <a:solidFill>
            <a:schemeClr val="accent1">
              <a:lumMod val="50000"/>
            </a:schemeClr>
          </a:solidFill>
        </p:spPr>
        <p:txBody>
          <a:bodyPr>
            <a:normAutofit fontScale="90000"/>
          </a:bodyPr>
          <a:lstStyle/>
          <a:p>
            <a:r>
              <a:rPr lang="en-US" sz="3700" dirty="0">
                <a:solidFill>
                  <a:schemeClr val="bg1"/>
                </a:solidFill>
              </a:rPr>
              <a:t>Spotted lanternfly</a:t>
            </a:r>
            <a:br>
              <a:rPr lang="en-US" dirty="0">
                <a:solidFill>
                  <a:schemeClr val="bg1"/>
                </a:solidFill>
              </a:rPr>
            </a:br>
            <a:r>
              <a:rPr lang="en-US" sz="2700" b="1" i="1" dirty="0">
                <a:solidFill>
                  <a:schemeClr val="bg1"/>
                </a:solidFill>
              </a:rPr>
              <a:t>What to look for</a:t>
            </a:r>
          </a:p>
        </p:txBody>
      </p:sp>
      <p:sp>
        <p:nvSpPr>
          <p:cNvPr id="10" name="Content Placeholder 13">
            <a:extLst>
              <a:ext uri="{FF2B5EF4-FFF2-40B4-BE49-F238E27FC236}">
                <a16:creationId xmlns:a16="http://schemas.microsoft.com/office/drawing/2014/main" id="{6604B46C-2ED9-4200-8C65-4146E3EA4A4A}"/>
              </a:ext>
            </a:extLst>
          </p:cNvPr>
          <p:cNvSpPr>
            <a:spLocks noGrp="1"/>
          </p:cNvSpPr>
          <p:nvPr>
            <p:ph idx="1"/>
          </p:nvPr>
        </p:nvSpPr>
        <p:spPr>
          <a:xfrm>
            <a:off x="6449656" y="2011049"/>
            <a:ext cx="5286143" cy="562774"/>
          </a:xfrm>
        </p:spPr>
        <p:txBody>
          <a:bodyPr>
            <a:noAutofit/>
          </a:bodyPr>
          <a:lstStyle/>
          <a:p>
            <a:pPr marL="0" indent="0" algn="r">
              <a:buNone/>
            </a:pPr>
            <a:r>
              <a:rPr lang="en-US" sz="3200" b="1" dirty="0">
                <a:latin typeface="Helvetica" panose="020B0604020202020204" pitchFamily="34" charset="0"/>
                <a:cs typeface="Helvetica" panose="020B0604020202020204" pitchFamily="34" charset="0"/>
              </a:rPr>
              <a:t>SLF secretes </a:t>
            </a:r>
            <a:r>
              <a:rPr lang="en-US" sz="3200" b="1" u="sng" dirty="0">
                <a:latin typeface="Helvetica" panose="020B0604020202020204" pitchFamily="34" charset="0"/>
                <a:cs typeface="Helvetica" panose="020B0604020202020204" pitchFamily="34" charset="0"/>
              </a:rPr>
              <a:t>honeydew</a:t>
            </a:r>
            <a:endParaRPr lang="en-US" sz="3200" b="1" dirty="0">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ED969430-419E-4FB9-9975-582B3C078ECC}"/>
              </a:ext>
            </a:extLst>
          </p:cNvPr>
          <p:cNvSpPr txBox="1"/>
          <p:nvPr/>
        </p:nvSpPr>
        <p:spPr>
          <a:xfrm>
            <a:off x="7085012" y="2895600"/>
            <a:ext cx="4648200" cy="175432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b="1" dirty="0">
                <a:latin typeface="Helvetica" panose="020B0604020202020204" pitchFamily="34" charset="0"/>
                <a:cs typeface="Helvetica" panose="020B0604020202020204" pitchFamily="34" charset="0"/>
              </a:rPr>
              <a:t>Honeydew</a:t>
            </a:r>
            <a:r>
              <a:rPr lang="en-US" sz="2400" dirty="0">
                <a:latin typeface="Helvetica" panose="020B0604020202020204" pitchFamily="34" charset="0"/>
                <a:cs typeface="Helvetica" panose="020B0604020202020204" pitchFamily="34" charset="0"/>
              </a:rPr>
              <a:t> is a sugar-rich, sticky liquid secreted by SLF.</a:t>
            </a:r>
          </a:p>
          <a:p>
            <a:pPr>
              <a:lnSpc>
                <a:spcPct val="90000"/>
              </a:lnSpc>
            </a:pPr>
            <a:endParaRPr lang="en-US" sz="2400" dirty="0">
              <a:latin typeface="Helvetica" panose="020B0604020202020204" pitchFamily="34" charset="0"/>
              <a:cs typeface="Helvetica" panose="020B0604020202020204" pitchFamily="34" charset="0"/>
            </a:endParaRPr>
          </a:p>
          <a:p>
            <a:pPr marL="342900" indent="-342900">
              <a:lnSpc>
                <a:spcPct val="9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Can attract bees, wasps, and other insects. </a:t>
            </a:r>
          </a:p>
        </p:txBody>
      </p:sp>
      <p:pic>
        <p:nvPicPr>
          <p:cNvPr id="11" name="Picture 2" descr="Spotted Lanternfly adult on foliage with sticky residue and black sooty mold.">
            <a:extLst>
              <a:ext uri="{FF2B5EF4-FFF2-40B4-BE49-F238E27FC236}">
                <a16:creationId xmlns:a16="http://schemas.microsoft.com/office/drawing/2014/main" id="{0EDBE1C3-1FC8-40F7-9A0B-8079FC01C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21" y="1538850"/>
            <a:ext cx="6124424" cy="41646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CF08FF1-9111-42EF-A35C-2606348EBA8E}"/>
              </a:ext>
            </a:extLst>
          </p:cNvPr>
          <p:cNvSpPr txBox="1"/>
          <p:nvPr/>
        </p:nvSpPr>
        <p:spPr>
          <a:xfrm>
            <a:off x="155309" y="5717313"/>
            <a:ext cx="6533848" cy="480131"/>
          </a:xfrm>
          <a:prstGeom prst="rect">
            <a:avLst/>
          </a:prstGeom>
          <a:noFill/>
        </p:spPr>
        <p:txBody>
          <a:bodyPr wrap="square" rtlCol="0">
            <a:spAutoFit/>
          </a:bodyPr>
          <a:lstStyle/>
          <a:p>
            <a:pPr algn="ctr">
              <a:lnSpc>
                <a:spcPct val="90000"/>
              </a:lnSpc>
            </a:pPr>
            <a:r>
              <a:rPr lang="en-US" sz="1400" dirty="0"/>
              <a:t>Honeydew produced by spotted lanternflies on foliage, with an adult spotted lanternfly. Photo: NYSIPM staff</a:t>
            </a:r>
          </a:p>
        </p:txBody>
      </p:sp>
    </p:spTree>
    <p:extLst>
      <p:ext uri="{BB962C8B-B14F-4D97-AF65-F5344CB8AC3E}">
        <p14:creationId xmlns:p14="http://schemas.microsoft.com/office/powerpoint/2010/main" val="294648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 Border 16x9">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riped black border presentation (widescreen).potx" id="{96522838-024F-4A04-A543-9EF396F770C0}" vid="{BD969DAD-256A-4182-ABA2-1577ED7D3144}"/>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Striped black border presentation (widescreen)</Template>
  <TotalTime>28250</TotalTime>
  <Words>1075</Words>
  <Application>Microsoft Office PowerPoint</Application>
  <PresentationFormat>Custom</PresentationFormat>
  <Paragraphs>114</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Euphemia</vt:lpstr>
      <vt:lpstr>Gotham A</vt:lpstr>
      <vt:lpstr>Helvetica</vt:lpstr>
      <vt:lpstr>Open Sans</vt:lpstr>
      <vt:lpstr>Striped Border 16x9</vt:lpstr>
      <vt:lpstr>Spotted lanternfly</vt:lpstr>
      <vt:lpstr>Spotted lanternfly Identifying characteristics</vt:lpstr>
      <vt:lpstr>Spotted lanternfly Lifecycle</vt:lpstr>
      <vt:lpstr>Spotted lanternfly Common hosts</vt:lpstr>
      <vt:lpstr>Spotted lanternfly Distribution</vt:lpstr>
      <vt:lpstr>Spotted lanternfly What to look for</vt:lpstr>
      <vt:lpstr>Spotted lanternfly What to look for</vt:lpstr>
      <vt:lpstr>Spotted lanternfly What to look for</vt:lpstr>
      <vt:lpstr>Spotted lanternfly What to look for</vt:lpstr>
      <vt:lpstr>Spotted lanternfly What to look for</vt:lpstr>
      <vt:lpstr>Spotted lanternfly Management</vt:lpstr>
      <vt:lpstr>Spotted lanternfly Management</vt:lpstr>
      <vt:lpstr>Spotted lanternfly Management</vt:lpstr>
      <vt:lpstr>Spotted lanternfly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cankerworm</dc:title>
  <dc:creator>Molly Darr</dc:creator>
  <cp:lastModifiedBy>Molly Darr</cp:lastModifiedBy>
  <cp:revision>73</cp:revision>
  <dcterms:created xsi:type="dcterms:W3CDTF">2021-11-05T22:33:16Z</dcterms:created>
  <dcterms:modified xsi:type="dcterms:W3CDTF">2022-03-29T21:52:34Z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