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5" r:id="rId9"/>
    <p:sldId id="266"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DBF"/>
    <a:srgbClr val="F6F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Elizabeth Crout Moretti" userId="c2539806-68ef-4c2b-9689-e3b4ab591f97" providerId="ADAL" clId="{B5D90B43-8766-4B0F-A7E1-E5816DDA033E}"/>
    <pc:docChg chg="custSel modSld">
      <pc:chgData name="Katy Elizabeth Crout Moretti" userId="c2539806-68ef-4c2b-9689-e3b4ab591f97" providerId="ADAL" clId="{B5D90B43-8766-4B0F-A7E1-E5816DDA033E}" dt="2025-06-18T14:14:51.784" v="0" actId="313"/>
      <pc:docMkLst>
        <pc:docMk/>
      </pc:docMkLst>
      <pc:sldChg chg="modSp mod">
        <pc:chgData name="Katy Elizabeth Crout Moretti" userId="c2539806-68ef-4c2b-9689-e3b4ab591f97" providerId="ADAL" clId="{B5D90B43-8766-4B0F-A7E1-E5816DDA033E}" dt="2025-06-18T14:14:51.784" v="0" actId="313"/>
        <pc:sldMkLst>
          <pc:docMk/>
          <pc:sldMk cId="2260107160" sldId="265"/>
        </pc:sldMkLst>
        <pc:spChg chg="mod">
          <ac:chgData name="Katy Elizabeth Crout Moretti" userId="c2539806-68ef-4c2b-9689-e3b4ab591f97" providerId="ADAL" clId="{B5D90B43-8766-4B0F-A7E1-E5816DDA033E}" dt="2025-06-18T14:14:51.784" v="0" actId="313"/>
          <ac:spMkLst>
            <pc:docMk/>
            <pc:sldMk cId="2260107160" sldId="265"/>
            <ac:spMk id="3" creationId="{B1BFD5D8-CD1C-42BF-3A44-FE3F40FE89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446E-0DDB-4107-AB25-FA432F8287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13980-43D4-7D15-67D9-9D51E15BF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9FC3D-F14C-918A-511B-53CB542BC6AB}"/>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E208646F-DC3F-82ED-3303-9EE805B86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F67B7-114C-6EB6-C3C0-B20C9CE7AEEB}"/>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80692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75E4-CBCE-7931-AE9D-D6F8D57A5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54428-47FC-9E5B-C5DB-7B1935208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1293D-95E2-7C0D-00EC-5CF917B159F2}"/>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BBD3C02A-BEF7-BA27-32C8-2BD45FF5A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4159D-0543-E969-B39E-8300B86DBBA7}"/>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215033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885A-0246-99B8-26E2-4500472A60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0D066-363E-3A75-37DC-EF0ADC5DA5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32C8-72E2-BAF6-AA8E-0B6888E3E0B2}"/>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8F7764BE-FB61-043C-2B3D-8AC325837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DAB9F-F4C7-C78F-FD86-B34EBF410744}"/>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25301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E24E-313A-E955-E90F-91AAE9DDA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2D3BD-95A9-5171-6C7E-A5E1163A2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50D0A-F42B-1B4A-BE2E-1E4B88DBC5A3}"/>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8E28B17F-712B-52F1-ED0A-78A504C23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F5C6A-39B8-F253-D8F4-B05493130501}"/>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126854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CD99-8C7B-58AF-3A56-1EC05862E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E93DA9-53AB-C900-4256-2459870796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5250D2-289D-3407-FF56-95615B92CAFC}"/>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146F3588-A28E-BB93-6C3F-C436DD013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CC392-7BE7-0C73-7AA2-005043E5D2FC}"/>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287952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41ED-C1EC-5878-D7B8-36561E35A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C3EE5-2311-1EE2-28A2-75347533F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732E5-8044-79EE-F9C4-163EE501E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D6017-9EA7-C6AB-729E-9B8EBF83AD5B}"/>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6" name="Footer Placeholder 5">
            <a:extLst>
              <a:ext uri="{FF2B5EF4-FFF2-40B4-BE49-F238E27FC236}">
                <a16:creationId xmlns:a16="http://schemas.microsoft.com/office/drawing/2014/main" id="{9A0ABD06-AD9D-1DCB-0810-893D2657B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3CCB5-9162-4DCB-E6BC-ECAB31A652C1}"/>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113711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3261-5BF6-09D7-0392-5CA98246AC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1F9F58-276E-3A30-4844-8FDD94D20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6DF54-07FE-430B-BF0E-07B09E047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60B0A-C887-FB33-C45F-A5FEBC55F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090F7-35EF-33BD-3D74-D0F9F3326B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6787C-D697-F5A5-9BA1-5F62DF4B2081}"/>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8" name="Footer Placeholder 7">
            <a:extLst>
              <a:ext uri="{FF2B5EF4-FFF2-40B4-BE49-F238E27FC236}">
                <a16:creationId xmlns:a16="http://schemas.microsoft.com/office/drawing/2014/main" id="{E15E8734-7F9E-318F-8988-634FA3B183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C43B8-10C1-2C2E-3796-04B8BC806D84}"/>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142380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40D1-1C5B-5FBB-7E94-C0D35BF37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41D20-BA24-2F36-CB5E-AF2D2E13847B}"/>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4" name="Footer Placeholder 3">
            <a:extLst>
              <a:ext uri="{FF2B5EF4-FFF2-40B4-BE49-F238E27FC236}">
                <a16:creationId xmlns:a16="http://schemas.microsoft.com/office/drawing/2014/main" id="{0C8493A9-2AD6-4DC7-2F37-88D4494F31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DCCF85-8047-FF51-44F3-903316CD1F45}"/>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361247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9D10B-72E6-C0E1-9792-33CCCCBF3ABD}"/>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3" name="Footer Placeholder 2">
            <a:extLst>
              <a:ext uri="{FF2B5EF4-FFF2-40B4-BE49-F238E27FC236}">
                <a16:creationId xmlns:a16="http://schemas.microsoft.com/office/drawing/2014/main" id="{94168D5F-621B-98D8-C7F1-3A2A8BA98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618B15-9598-FCA3-7504-190076EDB588}"/>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296027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412D-F876-325C-BBE4-E0BAFA679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D38B13-FB86-1155-13F6-D84FC4A25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ED08F-C699-73E4-AC96-6D6511717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D8E7E-F9A8-99C5-B850-E3695E249D3B}"/>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6" name="Footer Placeholder 5">
            <a:extLst>
              <a:ext uri="{FF2B5EF4-FFF2-40B4-BE49-F238E27FC236}">
                <a16:creationId xmlns:a16="http://schemas.microsoft.com/office/drawing/2014/main" id="{4404DE4E-3863-A04E-5E0E-D6C5A7257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1C9DC-0595-5E3F-2412-844F770AD889}"/>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113259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087E-CAF0-577B-1208-E1344D5B3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AD618-718F-A42C-6377-E6BB2D280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9E83C1-10EF-55AA-BFDC-41334F2F9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27079-203D-6F4E-9354-C516D01A7734}"/>
              </a:ext>
            </a:extLst>
          </p:cNvPr>
          <p:cNvSpPr>
            <a:spLocks noGrp="1"/>
          </p:cNvSpPr>
          <p:nvPr>
            <p:ph type="dt" sz="half" idx="10"/>
          </p:nvPr>
        </p:nvSpPr>
        <p:spPr/>
        <p:txBody>
          <a:bodyPr/>
          <a:lstStyle/>
          <a:p>
            <a:fld id="{659F0C51-6D69-46C8-8988-3E31F056703C}" type="datetimeFigureOut">
              <a:rPr lang="en-US" smtClean="0"/>
              <a:t>6/18/2025</a:t>
            </a:fld>
            <a:endParaRPr lang="en-US"/>
          </a:p>
        </p:txBody>
      </p:sp>
      <p:sp>
        <p:nvSpPr>
          <p:cNvPr id="6" name="Footer Placeholder 5">
            <a:extLst>
              <a:ext uri="{FF2B5EF4-FFF2-40B4-BE49-F238E27FC236}">
                <a16:creationId xmlns:a16="http://schemas.microsoft.com/office/drawing/2014/main" id="{F641472A-4F22-8528-0F95-73873E623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AB845-143F-0984-C13D-302B7A692F2F}"/>
              </a:ext>
            </a:extLst>
          </p:cNvPr>
          <p:cNvSpPr>
            <a:spLocks noGrp="1"/>
          </p:cNvSpPr>
          <p:nvPr>
            <p:ph type="sldNum" sz="quarter" idx="12"/>
          </p:nvPr>
        </p:nvSpPr>
        <p:spPr/>
        <p:txBody>
          <a:bodyPr/>
          <a:lstStyle/>
          <a:p>
            <a:fld id="{5C993B47-89D2-4612-8776-58849432FA3E}" type="slidenum">
              <a:rPr lang="en-US" smtClean="0"/>
              <a:t>‹#›</a:t>
            </a:fld>
            <a:endParaRPr lang="en-US"/>
          </a:p>
        </p:txBody>
      </p:sp>
    </p:spTree>
    <p:extLst>
      <p:ext uri="{BB962C8B-B14F-4D97-AF65-F5344CB8AC3E}">
        <p14:creationId xmlns:p14="http://schemas.microsoft.com/office/powerpoint/2010/main" val="78762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DAC1F-7332-2EEB-20B0-A23D99F62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C2CF8-947A-5570-AE3E-8744A822B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695DF-4CDA-87D9-BEBB-37FD3EFA7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9F0C51-6D69-46C8-8988-3E31F056703C}" type="datetimeFigureOut">
              <a:rPr lang="en-US" smtClean="0"/>
              <a:t>6/18/2025</a:t>
            </a:fld>
            <a:endParaRPr lang="en-US"/>
          </a:p>
        </p:txBody>
      </p:sp>
      <p:sp>
        <p:nvSpPr>
          <p:cNvPr id="5" name="Footer Placeholder 4">
            <a:extLst>
              <a:ext uri="{FF2B5EF4-FFF2-40B4-BE49-F238E27FC236}">
                <a16:creationId xmlns:a16="http://schemas.microsoft.com/office/drawing/2014/main" id="{C2865140-E9BB-7445-1889-2F624E385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57132-3674-420C-A703-DE4CBDEC8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993B47-89D2-4612-8776-58849432FA3E}" type="slidenum">
              <a:rPr lang="en-US" smtClean="0"/>
              <a:t>‹#›</a:t>
            </a:fld>
            <a:endParaRPr lang="en-US"/>
          </a:p>
        </p:txBody>
      </p:sp>
    </p:spTree>
    <p:extLst>
      <p:ext uri="{BB962C8B-B14F-4D97-AF65-F5344CB8AC3E}">
        <p14:creationId xmlns:p14="http://schemas.microsoft.com/office/powerpoint/2010/main" val="183666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aex.uada.edu/environment-nature/ar-invasives/invasive-plants/chinese-tallow-tree.aspx" TargetMode="External"/><Relationship Id="rId7" Type="http://schemas.openxmlformats.org/officeDocument/2006/relationships/image" Target="../media/image17.jpe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aces.edu/blog/topics/forestry-wildlife/management-options-for-chinese-tallowtre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4AE491-87F1-1B0A-CAB0-91BCBE0A9AC9}"/>
              </a:ext>
            </a:extLst>
          </p:cNvPr>
          <p:cNvPicPr>
            <a:picLocks noChangeAspect="1"/>
          </p:cNvPicPr>
          <p:nvPr/>
        </p:nvPicPr>
        <p:blipFill>
          <a:blip r:embed="rId2"/>
          <a:stretch>
            <a:fillRect/>
          </a:stretch>
        </p:blipFill>
        <p:spPr>
          <a:xfrm>
            <a:off x="0" y="3297114"/>
            <a:ext cx="4747846" cy="3560885"/>
          </a:xfrm>
          <a:prstGeom prst="rect">
            <a:avLst/>
          </a:prstGeom>
          <a:ln>
            <a:solidFill>
              <a:schemeClr val="tx1"/>
            </a:solidFill>
          </a:ln>
        </p:spPr>
      </p:pic>
      <p:sp>
        <p:nvSpPr>
          <p:cNvPr id="7" name="Rectangle 6">
            <a:extLst>
              <a:ext uri="{FF2B5EF4-FFF2-40B4-BE49-F238E27FC236}">
                <a16:creationId xmlns:a16="http://schemas.microsoft.com/office/drawing/2014/main" id="{37A0D655-8BCD-064E-73C0-3F67E715CCF0}"/>
              </a:ext>
            </a:extLst>
          </p:cNvPr>
          <p:cNvSpPr/>
          <p:nvPr/>
        </p:nvSpPr>
        <p:spPr>
          <a:xfrm>
            <a:off x="0" y="1123297"/>
            <a:ext cx="12192000" cy="2157862"/>
          </a:xfrm>
          <a:prstGeom prst="rect">
            <a:avLst/>
          </a:prstGeom>
          <a:solidFill>
            <a:srgbClr val="C2FD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F667C5-D6D4-A4C8-306A-1EB95ABFEB83}"/>
              </a:ext>
            </a:extLst>
          </p:cNvPr>
          <p:cNvSpPr>
            <a:spLocks noGrp="1"/>
          </p:cNvSpPr>
          <p:nvPr>
            <p:ph type="ctrTitle"/>
          </p:nvPr>
        </p:nvSpPr>
        <p:spPr>
          <a:xfrm>
            <a:off x="0" y="1416191"/>
            <a:ext cx="12191999" cy="1562222"/>
          </a:xfrm>
        </p:spPr>
        <p:txBody>
          <a:bodyPr>
            <a:normAutofit/>
          </a:bodyPr>
          <a:lstStyle/>
          <a:p>
            <a:r>
              <a:rPr lang="en-US" sz="8800" b="1" dirty="0">
                <a:latin typeface="Arial" panose="020B0604020202020204" pitchFamily="34" charset="0"/>
                <a:cs typeface="Arial" panose="020B0604020202020204" pitchFamily="34" charset="0"/>
              </a:rPr>
              <a:t>Chinese Tallow Tree</a:t>
            </a:r>
          </a:p>
        </p:txBody>
      </p:sp>
      <p:sp>
        <p:nvSpPr>
          <p:cNvPr id="3" name="Subtitle 2">
            <a:extLst>
              <a:ext uri="{FF2B5EF4-FFF2-40B4-BE49-F238E27FC236}">
                <a16:creationId xmlns:a16="http://schemas.microsoft.com/office/drawing/2014/main" id="{E6BC3565-383D-CEC5-3704-FE6CEBFEFC5E}"/>
              </a:ext>
            </a:extLst>
          </p:cNvPr>
          <p:cNvSpPr>
            <a:spLocks noGrp="1"/>
          </p:cNvSpPr>
          <p:nvPr>
            <p:ph type="subTitle" idx="1"/>
          </p:nvPr>
        </p:nvSpPr>
        <p:spPr>
          <a:xfrm>
            <a:off x="5099538" y="3687628"/>
            <a:ext cx="6834554" cy="2779855"/>
          </a:xfrm>
        </p:spPr>
        <p:txBody>
          <a:bodyPr>
            <a:normAutofit/>
          </a:bodyPr>
          <a:lstStyle/>
          <a:p>
            <a:pPr>
              <a:spcBef>
                <a:spcPts val="1200"/>
              </a:spcBef>
              <a:spcAft>
                <a:spcPts val="1200"/>
              </a:spcAft>
            </a:pPr>
            <a:r>
              <a:rPr lang="en-US" sz="2800" i="1" dirty="0" err="1">
                <a:latin typeface="Arial" panose="020B0604020202020204" pitchFamily="34" charset="0"/>
                <a:cs typeface="Arial" panose="020B0604020202020204" pitchFamily="34" charset="0"/>
              </a:rPr>
              <a:t>Triadica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sebifera</a:t>
            </a:r>
            <a:endParaRPr lang="en-US" sz="2800" i="1" dirty="0">
              <a:latin typeface="Arial" panose="020B0604020202020204" pitchFamily="34" charset="0"/>
              <a:cs typeface="Arial" panose="020B0604020202020204" pitchFamily="34" charset="0"/>
            </a:endParaRPr>
          </a:p>
          <a:p>
            <a:pPr>
              <a:spcBef>
                <a:spcPts val="1200"/>
              </a:spcBef>
              <a:spcAft>
                <a:spcPts val="1200"/>
              </a:spcAft>
            </a:pPr>
            <a:r>
              <a:rPr lang="en-US" sz="2800" dirty="0">
                <a:latin typeface="Arial" panose="020B0604020202020204" pitchFamily="34" charset="0"/>
                <a:cs typeface="Arial" panose="020B0604020202020204" pitchFamily="34" charset="0"/>
              </a:rPr>
              <a:t>Invasive, deciduous tree in the </a:t>
            </a:r>
            <a:r>
              <a:rPr lang="en-US" sz="2800" dirty="0" err="1">
                <a:latin typeface="Arial" panose="020B0604020202020204" pitchFamily="34" charset="0"/>
                <a:cs typeface="Arial" panose="020B0604020202020204" pitchFamily="34" charset="0"/>
              </a:rPr>
              <a:t>Euphorbiaceae</a:t>
            </a:r>
            <a:r>
              <a:rPr lang="en-US" sz="2800" dirty="0">
                <a:latin typeface="Arial" panose="020B0604020202020204" pitchFamily="34" charset="0"/>
                <a:cs typeface="Arial" panose="020B0604020202020204" pitchFamily="34" charset="0"/>
              </a:rPr>
              <a:t> (spurge) family</a:t>
            </a:r>
          </a:p>
          <a:p>
            <a:pPr>
              <a:spcBef>
                <a:spcPts val="1200"/>
              </a:spcBef>
              <a:spcAft>
                <a:spcPts val="1200"/>
              </a:spcAft>
            </a:pPr>
            <a:r>
              <a:rPr lang="en-US" sz="2800" dirty="0">
                <a:latin typeface="Arial" panose="020B0604020202020204" pitchFamily="34" charset="0"/>
                <a:cs typeface="Arial" panose="020B0604020202020204" pitchFamily="34" charset="0"/>
              </a:rPr>
              <a:t>Commonly known as the popcorn tree</a:t>
            </a:r>
          </a:p>
          <a:p>
            <a:endParaRPr lang="en-US" dirty="0"/>
          </a:p>
        </p:txBody>
      </p:sp>
      <p:pic>
        <p:nvPicPr>
          <p:cNvPr id="4" name="Picture 3">
            <a:extLst>
              <a:ext uri="{FF2B5EF4-FFF2-40B4-BE49-F238E27FC236}">
                <a16:creationId xmlns:a16="http://schemas.microsoft.com/office/drawing/2014/main" id="{88221CC6-96A2-34AA-5E22-298539BB1F7F}"/>
              </a:ext>
            </a:extLst>
          </p:cNvPr>
          <p:cNvPicPr>
            <a:picLocks noChangeAspect="1"/>
          </p:cNvPicPr>
          <p:nvPr/>
        </p:nvPicPr>
        <p:blipFill>
          <a:blip r:embed="rId3"/>
          <a:stretch>
            <a:fillRect/>
          </a:stretch>
        </p:blipFill>
        <p:spPr>
          <a:xfrm>
            <a:off x="248678" y="198319"/>
            <a:ext cx="3639627" cy="682811"/>
          </a:xfrm>
          <a:prstGeom prst="rect">
            <a:avLst/>
          </a:prstGeom>
        </p:spPr>
      </p:pic>
      <p:pic>
        <p:nvPicPr>
          <p:cNvPr id="5" name="Picture 4">
            <a:extLst>
              <a:ext uri="{FF2B5EF4-FFF2-40B4-BE49-F238E27FC236}">
                <a16:creationId xmlns:a16="http://schemas.microsoft.com/office/drawing/2014/main" id="{B57641FC-41EA-E08B-4003-64158D4F72BC}"/>
              </a:ext>
            </a:extLst>
          </p:cNvPr>
          <p:cNvPicPr>
            <a:picLocks noChangeAspect="1"/>
          </p:cNvPicPr>
          <p:nvPr/>
        </p:nvPicPr>
        <p:blipFill>
          <a:blip r:embed="rId4"/>
          <a:stretch>
            <a:fillRect/>
          </a:stretch>
        </p:blipFill>
        <p:spPr>
          <a:xfrm>
            <a:off x="5693629" y="135031"/>
            <a:ext cx="804742" cy="896190"/>
          </a:xfrm>
          <a:prstGeom prst="rect">
            <a:avLst/>
          </a:prstGeom>
        </p:spPr>
      </p:pic>
      <p:pic>
        <p:nvPicPr>
          <p:cNvPr id="6" name="Picture 5">
            <a:extLst>
              <a:ext uri="{FF2B5EF4-FFF2-40B4-BE49-F238E27FC236}">
                <a16:creationId xmlns:a16="http://schemas.microsoft.com/office/drawing/2014/main" id="{67ABFDF5-C5A2-381F-59F8-D0B45DC3170F}"/>
              </a:ext>
            </a:extLst>
          </p:cNvPr>
          <p:cNvPicPr>
            <a:picLocks noChangeAspect="1"/>
          </p:cNvPicPr>
          <p:nvPr/>
        </p:nvPicPr>
        <p:blipFill>
          <a:blip r:embed="rId5"/>
          <a:stretch>
            <a:fillRect/>
          </a:stretch>
        </p:blipFill>
        <p:spPr>
          <a:xfrm>
            <a:off x="8012087" y="81245"/>
            <a:ext cx="3834716" cy="829128"/>
          </a:xfrm>
          <a:prstGeom prst="rect">
            <a:avLst/>
          </a:prstGeom>
        </p:spPr>
      </p:pic>
      <p:sp>
        <p:nvSpPr>
          <p:cNvPr id="8" name="TextBox 7">
            <a:extLst>
              <a:ext uri="{FF2B5EF4-FFF2-40B4-BE49-F238E27FC236}">
                <a16:creationId xmlns:a16="http://schemas.microsoft.com/office/drawing/2014/main" id="{233876FB-F1AC-0035-6AF3-27B813D60580}"/>
              </a:ext>
            </a:extLst>
          </p:cNvPr>
          <p:cNvSpPr txBox="1"/>
          <p:nvPr/>
        </p:nvSpPr>
        <p:spPr>
          <a:xfrm>
            <a:off x="0" y="6627168"/>
            <a:ext cx="260252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2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246185" y="1488831"/>
            <a:ext cx="8112369" cy="5216769"/>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Stop the spread:</a:t>
            </a:r>
            <a:r>
              <a:rPr lang="en-US" sz="2600" dirty="0">
                <a:latin typeface="Arial" panose="020B0604020202020204" pitchFamily="34" charset="0"/>
                <a:cs typeface="Arial" panose="020B0604020202020204" pitchFamily="34" charset="0"/>
              </a:rPr>
              <a:t> do not plant tallow tree, prevent its spread to new areas by removing all Chinese tallow trees from your property, and be careful not to move plant materials that may sprout to other areas.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Prescribed fire: </a:t>
            </a:r>
            <a:r>
              <a:rPr lang="en-US" sz="2600" dirty="0">
                <a:latin typeface="Arial" panose="020B0604020202020204" pitchFamily="34" charset="0"/>
                <a:cs typeface="Arial" panose="020B0604020202020204" pitchFamily="34" charset="0"/>
              </a:rPr>
              <a:t>not very effective in managing tallow tree and in some cases, fire can promote growth by removing competing vegetation. May be effective as a part of an integrated pest management approach.</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Biological control: </a:t>
            </a:r>
            <a:r>
              <a:rPr lang="en-US" sz="2600" dirty="0">
                <a:latin typeface="Arial" panose="020B0604020202020204" pitchFamily="34" charset="0"/>
                <a:cs typeface="Arial" panose="020B0604020202020204" pitchFamily="34" charset="0"/>
              </a:rPr>
              <a:t>grazing by cattle is not an option and goats do not prefer tallow tree. The USDA is working with two insects as biocontrol agents, but they have yet to be approved for release. </a:t>
            </a:r>
          </a:p>
        </p:txBody>
      </p:sp>
      <p:pic>
        <p:nvPicPr>
          <p:cNvPr id="5" name="Picture 4">
            <a:extLst>
              <a:ext uri="{FF2B5EF4-FFF2-40B4-BE49-F238E27FC236}">
                <a16:creationId xmlns:a16="http://schemas.microsoft.com/office/drawing/2014/main" id="{45E279A3-31D1-2DC4-1855-66CA89709682}"/>
              </a:ext>
            </a:extLst>
          </p:cNvPr>
          <p:cNvPicPr>
            <a:picLocks noChangeAspect="1"/>
          </p:cNvPicPr>
          <p:nvPr/>
        </p:nvPicPr>
        <p:blipFill>
          <a:blip r:embed="rId2"/>
          <a:stretch>
            <a:fillRect/>
          </a:stretch>
        </p:blipFill>
        <p:spPr>
          <a:xfrm>
            <a:off x="8513326" y="1325563"/>
            <a:ext cx="3678674" cy="5532437"/>
          </a:xfrm>
          <a:prstGeom prst="rect">
            <a:avLst/>
          </a:prstGeom>
          <a:ln>
            <a:solidFill>
              <a:schemeClr val="tx1"/>
            </a:solidFill>
          </a:ln>
        </p:spPr>
      </p:pic>
      <p:sp>
        <p:nvSpPr>
          <p:cNvPr id="6" name="TextBox 5">
            <a:extLst>
              <a:ext uri="{FF2B5EF4-FFF2-40B4-BE49-F238E27FC236}">
                <a16:creationId xmlns:a16="http://schemas.microsoft.com/office/drawing/2014/main" id="{CBA363EE-ACEF-8043-F2A3-82A03FF90DD4}"/>
              </a:ext>
            </a:extLst>
          </p:cNvPr>
          <p:cNvSpPr txBox="1"/>
          <p:nvPr/>
        </p:nvSpPr>
        <p:spPr>
          <a:xfrm>
            <a:off x="8499230" y="6627168"/>
            <a:ext cx="209843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Joseph LaForest,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43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2133600" y="1723292"/>
            <a:ext cx="9686408" cy="494713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Arkansas Cooperative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https://www.uaex.uada.edu/environment-nature/ar-invasives/invasive-plants/chinese-tallow-tree.aspx</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prstClr val="black"/>
                </a:solidFill>
                <a:latin typeface="Arial" panose="020B0604020202020204" pitchFamily="34" charset="0"/>
                <a:cs typeface="Arial" panose="020B0604020202020204" pitchFamily="34" charset="0"/>
              </a:rPr>
              <a:t>Alabama Cooperative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prstClr val="black"/>
                </a:solidFill>
                <a:latin typeface="Arial" panose="020B0604020202020204" pitchFamily="34" charset="0"/>
                <a:cs typeface="Arial" panose="020B0604020202020204" pitchFamily="34" charset="0"/>
                <a:hlinkClick r:id="rId4"/>
              </a:rPr>
              <a:t>https://www.aces.edu/blog/topics/forestry-wildlife/management-options-for-chinese-tallowtree/</a:t>
            </a:r>
            <a:endParaRPr lang="en-US" sz="2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5B95DCF-D155-0648-8609-1BC2E3D4B31C}"/>
              </a:ext>
            </a:extLst>
          </p:cNvPr>
          <p:cNvPicPr>
            <a:picLocks noChangeAspect="1"/>
          </p:cNvPicPr>
          <p:nvPr/>
        </p:nvPicPr>
        <p:blipFill>
          <a:blip r:embed="rId5"/>
          <a:stretch>
            <a:fillRect/>
          </a:stretch>
        </p:blipFill>
        <p:spPr>
          <a:xfrm>
            <a:off x="639636" y="1723292"/>
            <a:ext cx="1086587" cy="926795"/>
          </a:xfrm>
          <a:prstGeom prst="rect">
            <a:avLst/>
          </a:prstGeom>
        </p:spPr>
      </p:pic>
      <p:pic>
        <p:nvPicPr>
          <p:cNvPr id="6" name="Picture 5">
            <a:extLst>
              <a:ext uri="{FF2B5EF4-FFF2-40B4-BE49-F238E27FC236}">
                <a16:creationId xmlns:a16="http://schemas.microsoft.com/office/drawing/2014/main" id="{5299DEB1-12B3-0FD7-EB5B-0DD00D74BCFC}"/>
              </a:ext>
            </a:extLst>
          </p:cNvPr>
          <p:cNvPicPr>
            <a:picLocks noChangeAspect="1"/>
          </p:cNvPicPr>
          <p:nvPr/>
        </p:nvPicPr>
        <p:blipFill>
          <a:blip r:embed="rId6"/>
          <a:stretch>
            <a:fillRect/>
          </a:stretch>
        </p:blipFill>
        <p:spPr>
          <a:xfrm>
            <a:off x="520147" y="2871298"/>
            <a:ext cx="1325563" cy="1325563"/>
          </a:xfrm>
          <a:prstGeom prst="rect">
            <a:avLst/>
          </a:prstGeom>
        </p:spPr>
      </p:pic>
      <p:pic>
        <p:nvPicPr>
          <p:cNvPr id="1026" name="Picture 2" descr="Alabama Extension - YouTube">
            <a:extLst>
              <a:ext uri="{FF2B5EF4-FFF2-40B4-BE49-F238E27FC236}">
                <a16:creationId xmlns:a16="http://schemas.microsoft.com/office/drawing/2014/main" id="{926D6833-EF72-6D77-20E9-8733145D95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59" y="4418072"/>
            <a:ext cx="1518138" cy="1518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413DF3-A4D4-ACD5-8991-2FDC3DE863B6}"/>
              </a:ext>
            </a:extLst>
          </p:cNvPr>
          <p:cNvSpPr txBox="1"/>
          <p:nvPr/>
        </p:nvSpPr>
        <p:spPr>
          <a:xfrm>
            <a:off x="1941997" y="6362654"/>
            <a:ext cx="96304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Lynne Womack (US Forest Service)</a:t>
            </a:r>
          </a:p>
        </p:txBody>
      </p:sp>
    </p:spTree>
    <p:extLst>
      <p:ext uri="{BB962C8B-B14F-4D97-AF65-F5344CB8AC3E}">
        <p14:creationId xmlns:p14="http://schemas.microsoft.com/office/powerpoint/2010/main" val="119938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206327" y="1550404"/>
            <a:ext cx="6224954" cy="5111260"/>
          </a:xfrm>
        </p:spPr>
        <p:txBody>
          <a:bodyPr>
            <a:normAutofit lnSpcReduction="10000"/>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Native to parts of Asia including China and Japan.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Introduced to the US in the 1770s by Benjamin Franklin. Further promoted in the 1900s by the USDA to establish a soap industry.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Promoted as an ornamental shade tree, for honey production, and for bioenergy.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Mostly found throughout the southeastern US but a few trees can be found scattered throughout other states as far west as California.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16CF848-EBF8-E068-7915-39D27B3BA89E}"/>
              </a:ext>
            </a:extLst>
          </p:cNvPr>
          <p:cNvPicPr>
            <a:picLocks noChangeAspect="1"/>
          </p:cNvPicPr>
          <p:nvPr/>
        </p:nvPicPr>
        <p:blipFill>
          <a:blip r:embed="rId2"/>
          <a:stretch>
            <a:fillRect/>
          </a:stretch>
        </p:blipFill>
        <p:spPr>
          <a:xfrm>
            <a:off x="6431281" y="2135311"/>
            <a:ext cx="5760719" cy="3600449"/>
          </a:xfrm>
          <a:prstGeom prst="rect">
            <a:avLst/>
          </a:prstGeom>
        </p:spPr>
      </p:pic>
    </p:spTree>
    <p:extLst>
      <p:ext uri="{BB962C8B-B14F-4D97-AF65-F5344CB8AC3E}">
        <p14:creationId xmlns:p14="http://schemas.microsoft.com/office/powerpoint/2010/main" val="82257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3382087" y="1636114"/>
            <a:ext cx="5427825" cy="5106470"/>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Height:</a:t>
            </a:r>
            <a:r>
              <a:rPr lang="en-US" sz="2600" dirty="0">
                <a:latin typeface="Arial" panose="020B0604020202020204" pitchFamily="34" charset="0"/>
                <a:cs typeface="Arial" panose="020B0604020202020204" pitchFamily="34" charset="0"/>
              </a:rPr>
              <a:t> 20-40 ft. on average but can reach heights of 70 ft.</a:t>
            </a:r>
            <a:endParaRPr lang="en-US" sz="2600" b="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Stem: </a:t>
            </a:r>
            <a:r>
              <a:rPr lang="en-US" sz="2600" dirty="0">
                <a:latin typeface="Arial" panose="020B0604020202020204" pitchFamily="34" charset="0"/>
                <a:cs typeface="Arial" panose="020B0604020202020204" pitchFamily="34" charset="0"/>
              </a:rPr>
              <a:t>gray color, relatively smooth but becomes furrowed with age.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Leaves: </a:t>
            </a:r>
            <a:r>
              <a:rPr lang="en-US" sz="2600" dirty="0">
                <a:latin typeface="Arial" panose="020B0604020202020204" pitchFamily="34" charset="0"/>
                <a:cs typeface="Arial" panose="020B0604020202020204" pitchFamily="34" charset="0"/>
              </a:rPr>
              <a:t>1-3.5 inches long with similar width, alternately arranged with smooth edges, shape varies from broadly diamond shaped to ovate at the base and tapers to a point at the tip, known for their bright fall color ranging from bright yellow to reddish purple.</a:t>
            </a:r>
          </a:p>
        </p:txBody>
      </p:sp>
      <p:pic>
        <p:nvPicPr>
          <p:cNvPr id="5" name="Picture 4">
            <a:extLst>
              <a:ext uri="{FF2B5EF4-FFF2-40B4-BE49-F238E27FC236}">
                <a16:creationId xmlns:a16="http://schemas.microsoft.com/office/drawing/2014/main" id="{2495BDC5-4398-EDF9-E9C7-CF7D1ED854F6}"/>
              </a:ext>
            </a:extLst>
          </p:cNvPr>
          <p:cNvPicPr>
            <a:picLocks noChangeAspect="1"/>
          </p:cNvPicPr>
          <p:nvPr/>
        </p:nvPicPr>
        <p:blipFill>
          <a:blip r:embed="rId2"/>
          <a:srcRect r="9904"/>
          <a:stretch/>
        </p:blipFill>
        <p:spPr>
          <a:xfrm>
            <a:off x="0" y="1325563"/>
            <a:ext cx="3305908" cy="5518376"/>
          </a:xfrm>
          <a:prstGeom prst="rect">
            <a:avLst/>
          </a:prstGeom>
          <a:ln>
            <a:solidFill>
              <a:schemeClr val="tx1"/>
            </a:solidFill>
          </a:ln>
        </p:spPr>
      </p:pic>
      <p:sp>
        <p:nvSpPr>
          <p:cNvPr id="6" name="TextBox 5">
            <a:extLst>
              <a:ext uri="{FF2B5EF4-FFF2-40B4-BE49-F238E27FC236}">
                <a16:creationId xmlns:a16="http://schemas.microsoft.com/office/drawing/2014/main" id="{DE54AE94-D571-4583-320E-8D49F5F9A3D9}"/>
              </a:ext>
            </a:extLst>
          </p:cNvPr>
          <p:cNvSpPr txBox="1"/>
          <p:nvPr/>
        </p:nvSpPr>
        <p:spPr>
          <a:xfrm>
            <a:off x="0" y="6627168"/>
            <a:ext cx="260252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8771CB-9F41-5D73-D101-AB8FDDFBD875}"/>
              </a:ext>
            </a:extLst>
          </p:cNvPr>
          <p:cNvPicPr>
            <a:picLocks noChangeAspect="1"/>
          </p:cNvPicPr>
          <p:nvPr/>
        </p:nvPicPr>
        <p:blipFill>
          <a:blip r:embed="rId3"/>
          <a:srcRect l="10192"/>
          <a:stretch/>
        </p:blipFill>
        <p:spPr>
          <a:xfrm>
            <a:off x="8886092" y="1325563"/>
            <a:ext cx="3305908" cy="5532437"/>
          </a:xfrm>
          <a:prstGeom prst="rect">
            <a:avLst/>
          </a:prstGeom>
          <a:ln>
            <a:solidFill>
              <a:schemeClr val="tx1"/>
            </a:solidFill>
          </a:ln>
        </p:spPr>
      </p:pic>
      <p:sp>
        <p:nvSpPr>
          <p:cNvPr id="8" name="TextBox 7">
            <a:extLst>
              <a:ext uri="{FF2B5EF4-FFF2-40B4-BE49-F238E27FC236}">
                <a16:creationId xmlns:a16="http://schemas.microsoft.com/office/drawing/2014/main" id="{AF78FA02-83D5-D63B-35C8-EC6908DD7BA1}"/>
              </a:ext>
            </a:extLst>
          </p:cNvPr>
          <p:cNvSpPr txBox="1"/>
          <p:nvPr/>
        </p:nvSpPr>
        <p:spPr>
          <a:xfrm>
            <a:off x="8886091" y="6627168"/>
            <a:ext cx="2110155"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Karan A. Rawlins,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17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A5E06-E2E2-5817-DB62-AF05D047DD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54C17E-F1F2-2AC0-B3FA-7B40F8F88710}"/>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FAFDF0-304C-2FDC-C35B-8AC87E6254D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6E27E6-8B28-907D-918F-84EEE810619B}"/>
              </a:ext>
            </a:extLst>
          </p:cNvPr>
          <p:cNvSpPr>
            <a:spLocks noGrp="1"/>
          </p:cNvSpPr>
          <p:nvPr>
            <p:ph idx="1"/>
          </p:nvPr>
        </p:nvSpPr>
        <p:spPr>
          <a:xfrm>
            <a:off x="2789942" y="1404602"/>
            <a:ext cx="5533292" cy="5404652"/>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Flowers: </a:t>
            </a:r>
            <a:r>
              <a:rPr lang="en-US" sz="2600" dirty="0">
                <a:latin typeface="Arial" panose="020B0604020202020204" pitchFamily="34" charset="0"/>
                <a:cs typeface="Arial" panose="020B0604020202020204" pitchFamily="34" charset="0"/>
              </a:rPr>
              <a:t>yellowish green color and occur in clusters on long, dangling spikes known as catkins that are 2-8 inches long, both male and female flowers present, typically one catkin is produced per branch.</a:t>
            </a:r>
            <a:endParaRPr lang="en-US" sz="2600" b="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Fruits: </a:t>
            </a:r>
            <a:r>
              <a:rPr lang="en-US" sz="2600" dirty="0">
                <a:latin typeface="Arial" panose="020B0604020202020204" pitchFamily="34" charset="0"/>
                <a:cs typeface="Arial" panose="020B0604020202020204" pitchFamily="34" charset="0"/>
              </a:rPr>
              <a:t>0.5-0.75 inches, round, three lobed capsule, greenish color that turns brown when mature and eventually splits open leaving three to four waxy, white seeds with a similar appearance to popcorn, found in clusters at the end of branches.</a:t>
            </a:r>
            <a:endParaRPr lang="en-US" sz="2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78C8AAF-C0C9-3160-74E1-03687EEF4DBC}"/>
              </a:ext>
            </a:extLst>
          </p:cNvPr>
          <p:cNvPicPr>
            <a:picLocks noChangeAspect="1"/>
          </p:cNvPicPr>
          <p:nvPr/>
        </p:nvPicPr>
        <p:blipFill>
          <a:blip r:embed="rId2"/>
          <a:srcRect l="26301" r="28451"/>
          <a:stretch/>
        </p:blipFill>
        <p:spPr>
          <a:xfrm>
            <a:off x="8428892" y="1325564"/>
            <a:ext cx="3763108" cy="5544474"/>
          </a:xfrm>
          <a:prstGeom prst="rect">
            <a:avLst/>
          </a:prstGeom>
          <a:ln>
            <a:solidFill>
              <a:schemeClr val="tx1"/>
            </a:solidFill>
          </a:ln>
        </p:spPr>
      </p:pic>
      <p:sp>
        <p:nvSpPr>
          <p:cNvPr id="6" name="TextBox 5">
            <a:extLst>
              <a:ext uri="{FF2B5EF4-FFF2-40B4-BE49-F238E27FC236}">
                <a16:creationId xmlns:a16="http://schemas.microsoft.com/office/drawing/2014/main" id="{C4952E3A-E112-1881-534A-9A401E0B9976}"/>
              </a:ext>
            </a:extLst>
          </p:cNvPr>
          <p:cNvSpPr txBox="1"/>
          <p:nvPr/>
        </p:nvSpPr>
        <p:spPr>
          <a:xfrm>
            <a:off x="8428891" y="6627168"/>
            <a:ext cx="2110155"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USFS,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8DF7698-417A-AEFF-2AEA-A1E5173743BE}"/>
              </a:ext>
            </a:extLst>
          </p:cNvPr>
          <p:cNvPicPr>
            <a:picLocks noChangeAspect="1"/>
          </p:cNvPicPr>
          <p:nvPr/>
        </p:nvPicPr>
        <p:blipFill>
          <a:blip r:embed="rId3"/>
          <a:srcRect l="16612" r="10098"/>
          <a:stretch/>
        </p:blipFill>
        <p:spPr>
          <a:xfrm>
            <a:off x="0" y="1343818"/>
            <a:ext cx="2684286" cy="5526220"/>
          </a:xfrm>
          <a:prstGeom prst="rect">
            <a:avLst/>
          </a:prstGeom>
          <a:ln>
            <a:solidFill>
              <a:schemeClr val="tx1"/>
            </a:solidFill>
          </a:ln>
        </p:spPr>
      </p:pic>
      <p:sp>
        <p:nvSpPr>
          <p:cNvPr id="8" name="TextBox 7">
            <a:extLst>
              <a:ext uri="{FF2B5EF4-FFF2-40B4-BE49-F238E27FC236}">
                <a16:creationId xmlns:a16="http://schemas.microsoft.com/office/drawing/2014/main" id="{6372A54C-567C-EAD9-124C-C4498A7647A4}"/>
              </a:ext>
            </a:extLst>
          </p:cNvPr>
          <p:cNvSpPr txBox="1"/>
          <p:nvPr/>
        </p:nvSpPr>
        <p:spPr>
          <a:xfrm>
            <a:off x="0" y="6627167"/>
            <a:ext cx="206326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John M. Randall, TNC,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84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187569" y="1535723"/>
            <a:ext cx="11769970" cy="2116686"/>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Often planted as an ornamental tree in urban areas. Once spread into forested areas, it is a fast-growing tree that can form a monoculture.</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Commonly found along roadways, in bottomlands, old fields, coastal prairies, and riparian areas. </a:t>
            </a:r>
          </a:p>
        </p:txBody>
      </p:sp>
      <p:pic>
        <p:nvPicPr>
          <p:cNvPr id="5" name="Picture 4">
            <a:extLst>
              <a:ext uri="{FF2B5EF4-FFF2-40B4-BE49-F238E27FC236}">
                <a16:creationId xmlns:a16="http://schemas.microsoft.com/office/drawing/2014/main" id="{9B254E2A-0E04-CB54-A95C-4E84E8720A4F}"/>
              </a:ext>
            </a:extLst>
          </p:cNvPr>
          <p:cNvPicPr>
            <a:picLocks noChangeAspect="1"/>
          </p:cNvPicPr>
          <p:nvPr/>
        </p:nvPicPr>
        <p:blipFill>
          <a:blip r:embed="rId2"/>
          <a:srcRect l="11111"/>
          <a:stretch/>
        </p:blipFill>
        <p:spPr>
          <a:xfrm>
            <a:off x="4153878" y="3634154"/>
            <a:ext cx="4298460" cy="3223846"/>
          </a:xfrm>
          <a:prstGeom prst="rect">
            <a:avLst/>
          </a:prstGeom>
          <a:ln>
            <a:solidFill>
              <a:schemeClr val="tx1"/>
            </a:solidFill>
          </a:ln>
        </p:spPr>
      </p:pic>
      <p:sp>
        <p:nvSpPr>
          <p:cNvPr id="6" name="TextBox 5">
            <a:extLst>
              <a:ext uri="{FF2B5EF4-FFF2-40B4-BE49-F238E27FC236}">
                <a16:creationId xmlns:a16="http://schemas.microsoft.com/office/drawing/2014/main" id="{4D246EDD-A5E8-6CBA-DA75-B3B8ECCCAC17}"/>
              </a:ext>
            </a:extLst>
          </p:cNvPr>
          <p:cNvSpPr txBox="1"/>
          <p:nvPr/>
        </p:nvSpPr>
        <p:spPr>
          <a:xfrm>
            <a:off x="4153878" y="6627168"/>
            <a:ext cx="206326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Cheryl McCormick, UF,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descr="A field of green grass with trees in the background&#10;&#10;AI-generated content may be incorrect.">
            <a:extLst>
              <a:ext uri="{FF2B5EF4-FFF2-40B4-BE49-F238E27FC236}">
                <a16:creationId xmlns:a16="http://schemas.microsoft.com/office/drawing/2014/main" id="{92874953-7EC7-9097-6FE6-EF4C4E8B9DD1}"/>
              </a:ext>
            </a:extLst>
          </p:cNvPr>
          <p:cNvPicPr>
            <a:picLocks noChangeAspect="1"/>
          </p:cNvPicPr>
          <p:nvPr/>
        </p:nvPicPr>
        <p:blipFill>
          <a:blip r:embed="rId3">
            <a:extLst>
              <a:ext uri="{28A0092B-C50C-407E-A947-70E740481C1C}">
                <a14:useLocalDpi xmlns:a14="http://schemas.microsoft.com/office/drawing/2010/main" val="0"/>
              </a:ext>
            </a:extLst>
          </a:blip>
          <a:srcRect l="12545" r="990"/>
          <a:stretch/>
        </p:blipFill>
        <p:spPr>
          <a:xfrm>
            <a:off x="-11723" y="3634154"/>
            <a:ext cx="4181229" cy="3223846"/>
          </a:xfrm>
          <a:prstGeom prst="rect">
            <a:avLst/>
          </a:prstGeom>
          <a:ln>
            <a:solidFill>
              <a:schemeClr val="tx1"/>
            </a:solidFill>
          </a:ln>
        </p:spPr>
      </p:pic>
      <p:pic>
        <p:nvPicPr>
          <p:cNvPr id="9" name="Picture 8">
            <a:extLst>
              <a:ext uri="{FF2B5EF4-FFF2-40B4-BE49-F238E27FC236}">
                <a16:creationId xmlns:a16="http://schemas.microsoft.com/office/drawing/2014/main" id="{22E4E491-9E9C-E8B0-2818-9E7E92247102}"/>
              </a:ext>
            </a:extLst>
          </p:cNvPr>
          <p:cNvPicPr>
            <a:picLocks noChangeAspect="1"/>
          </p:cNvPicPr>
          <p:nvPr/>
        </p:nvPicPr>
        <p:blipFill>
          <a:blip r:embed="rId4"/>
          <a:srcRect l="6864" r="6137"/>
          <a:stretch/>
        </p:blipFill>
        <p:spPr>
          <a:xfrm>
            <a:off x="8452338" y="3634154"/>
            <a:ext cx="3739662" cy="3229708"/>
          </a:xfrm>
          <a:prstGeom prst="rect">
            <a:avLst/>
          </a:prstGeom>
          <a:ln>
            <a:solidFill>
              <a:schemeClr val="tx1"/>
            </a:solidFill>
          </a:ln>
        </p:spPr>
      </p:pic>
      <p:sp>
        <p:nvSpPr>
          <p:cNvPr id="10" name="TextBox 9">
            <a:extLst>
              <a:ext uri="{FF2B5EF4-FFF2-40B4-BE49-F238E27FC236}">
                <a16:creationId xmlns:a16="http://schemas.microsoft.com/office/drawing/2014/main" id="{E5589C0B-3679-136C-3046-A6371A67A545}"/>
              </a:ext>
            </a:extLst>
          </p:cNvPr>
          <p:cNvSpPr txBox="1"/>
          <p:nvPr/>
        </p:nvSpPr>
        <p:spPr>
          <a:xfrm>
            <a:off x="8436710" y="6627168"/>
            <a:ext cx="236024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Rebekah D. Wallace,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63FD967-42AA-3A82-ABD9-E7CBD743F78A}"/>
              </a:ext>
            </a:extLst>
          </p:cNvPr>
          <p:cNvSpPr txBox="1"/>
          <p:nvPr/>
        </p:nvSpPr>
        <p:spPr>
          <a:xfrm>
            <a:off x="0" y="6608913"/>
            <a:ext cx="260252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1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234462" y="1664677"/>
            <a:ext cx="8042030" cy="4947138"/>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Prolific fruit producer </a:t>
            </a:r>
            <a:r>
              <a:rPr lang="en-US" sz="2600" dirty="0">
                <a:latin typeface="Arial" panose="020B0604020202020204" pitchFamily="34" charset="0"/>
                <a:cs typeface="Arial" panose="020B0604020202020204" pitchFamily="34" charset="0"/>
              </a:rPr>
              <a:t>– 50,000 to 100,000 seeds can be produced by one tree, and they can remain viable in the soil for up to 5 years. Seeds are commonly spread by wildlife and water.</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Adaptable</a:t>
            </a:r>
            <a:r>
              <a:rPr lang="en-US" sz="2600" dirty="0">
                <a:latin typeface="Arial" panose="020B0604020202020204" pitchFamily="34" charset="0"/>
                <a:cs typeface="Arial" panose="020B0604020202020204" pitchFamily="34" charset="0"/>
              </a:rPr>
              <a:t> – can tolerate a wide range of environmental conditions including a variety of soil conditions, periods of drought or flooding (has a significant taproot), exposure to salt water, and different light conditions.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known as an aggressive sprouter that can sprout from roots and stumps.</a:t>
            </a:r>
          </a:p>
          <a:p>
            <a:pPr marL="0" indent="0">
              <a:spcBef>
                <a:spcPts val="1200"/>
              </a:spcBef>
              <a:spcAft>
                <a:spcPts val="1200"/>
              </a:spcAft>
              <a:buNone/>
            </a:pPr>
            <a:endParaRPr lang="en-US" sz="2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45ADC2-5FA5-345D-288B-7E09FC39CA0A}"/>
              </a:ext>
            </a:extLst>
          </p:cNvPr>
          <p:cNvPicPr>
            <a:picLocks noChangeAspect="1"/>
          </p:cNvPicPr>
          <p:nvPr/>
        </p:nvPicPr>
        <p:blipFill>
          <a:blip r:embed="rId2"/>
          <a:stretch>
            <a:fillRect/>
          </a:stretch>
        </p:blipFill>
        <p:spPr>
          <a:xfrm>
            <a:off x="8499230" y="1322620"/>
            <a:ext cx="3692769" cy="5535380"/>
          </a:xfrm>
          <a:prstGeom prst="rect">
            <a:avLst/>
          </a:prstGeom>
          <a:ln>
            <a:solidFill>
              <a:schemeClr val="tx1"/>
            </a:solidFill>
          </a:ln>
        </p:spPr>
      </p:pic>
      <p:sp>
        <p:nvSpPr>
          <p:cNvPr id="6" name="TextBox 5">
            <a:extLst>
              <a:ext uri="{FF2B5EF4-FFF2-40B4-BE49-F238E27FC236}">
                <a16:creationId xmlns:a16="http://schemas.microsoft.com/office/drawing/2014/main" id="{2E86FA37-BD39-A4D8-E2DA-72D97906FD76}"/>
              </a:ext>
            </a:extLst>
          </p:cNvPr>
          <p:cNvSpPr txBox="1"/>
          <p:nvPr/>
        </p:nvSpPr>
        <p:spPr>
          <a:xfrm>
            <a:off x="8499229" y="6627168"/>
            <a:ext cx="260252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32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FA83DF-4A30-A031-6F4B-A1DE0C0F8675}"/>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2B173-1E69-EE6D-A9CC-F49A708E8C9E}"/>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1EA08A-7CA2-3DD9-7F4F-7F06830F2D96}"/>
              </a:ext>
            </a:extLst>
          </p:cNvPr>
          <p:cNvSpPr>
            <a:spLocks noGrp="1"/>
          </p:cNvSpPr>
          <p:nvPr>
            <p:ph idx="1"/>
          </p:nvPr>
        </p:nvSpPr>
        <p:spPr>
          <a:xfrm>
            <a:off x="246184" y="2098431"/>
            <a:ext cx="11699631" cy="4302369"/>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Considered one of the most invasive trees in the southeastern US.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 Outcompetes and crowds out native vegetation resulting in a closed canopy tallow tree forest (monoculture).</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Difficult to remove once established – not all management options work for all areas.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Leaves, fruit, and sap are toxic to humans, pets, and cattle. Can cause nausea, vomiting, skin irritation, etc. Fallen leaves alter the soil chemistry by releasing high concentrations of tannins. </a:t>
            </a:r>
          </a:p>
          <a:p>
            <a:pPr marL="0" indent="0">
              <a:buNone/>
            </a:pPr>
            <a:endParaRPr lang="en-US" dirty="0"/>
          </a:p>
        </p:txBody>
      </p:sp>
    </p:spTree>
    <p:extLst>
      <p:ext uri="{BB962C8B-B14F-4D97-AF65-F5344CB8AC3E}">
        <p14:creationId xmlns:p14="http://schemas.microsoft.com/office/powerpoint/2010/main" val="122812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650E-C4A7-AF27-0750-E9B8D47426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ED948E-65EC-428F-1A0F-A4BBED8FB15E}"/>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7C59F4-F797-0426-08B0-0C6B00D74A5B}"/>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BFD5D8-CD1C-42BF-3A44-FE3F40FE8931}"/>
              </a:ext>
            </a:extLst>
          </p:cNvPr>
          <p:cNvSpPr>
            <a:spLocks noGrp="1"/>
          </p:cNvSpPr>
          <p:nvPr>
            <p:ph idx="1"/>
          </p:nvPr>
        </p:nvSpPr>
        <p:spPr>
          <a:xfrm>
            <a:off x="246184" y="1488831"/>
            <a:ext cx="11664461" cy="5216769"/>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Mechanical control:</a:t>
            </a:r>
            <a:r>
              <a:rPr lang="en-US" sz="2600" dirty="0">
                <a:latin typeface="Arial" panose="020B0604020202020204" pitchFamily="34" charset="0"/>
                <a:cs typeface="Arial" panose="020B0604020202020204" pitchFamily="34" charset="0"/>
              </a:rPr>
              <a:t>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Hand pulling seedlings tends to be ineffective due to the significant tap root.</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The use of heavy machinery can be effective at removing larger trees but runs into the same problem of leaving roots, which can lead to resprouting.</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Since tallow tree resprouts from the stump, cutting without a follow-up herbicide treatment often leads to higher density stands.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Pairing with an herbicide stump treatment makes cutting tallow tree a more effective management strategy.</a:t>
            </a:r>
          </a:p>
        </p:txBody>
      </p:sp>
    </p:spTree>
    <p:extLst>
      <p:ext uri="{BB962C8B-B14F-4D97-AF65-F5344CB8AC3E}">
        <p14:creationId xmlns:p14="http://schemas.microsoft.com/office/powerpoint/2010/main" val="226010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D4EE-C3ED-C4E6-A37C-E6A63D63A4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43E77D-8638-F094-C5DB-72CF85789C36}"/>
              </a:ext>
            </a:extLst>
          </p:cNvPr>
          <p:cNvSpPr/>
          <p:nvPr/>
        </p:nvSpPr>
        <p:spPr>
          <a:xfrm>
            <a:off x="0" y="0"/>
            <a:ext cx="12192000" cy="1325563"/>
          </a:xfrm>
          <a:prstGeom prst="rect">
            <a:avLst/>
          </a:prstGeom>
          <a:solidFill>
            <a:srgbClr val="C2FDB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CAFEB-40E0-EF1F-1948-42A07E2D6F7B}"/>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Tallow Tree</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B7569B-34A1-823A-1543-5A5E75B35228}"/>
              </a:ext>
            </a:extLst>
          </p:cNvPr>
          <p:cNvSpPr>
            <a:spLocks noGrp="1"/>
          </p:cNvSpPr>
          <p:nvPr>
            <p:ph idx="1"/>
          </p:nvPr>
        </p:nvSpPr>
        <p:spPr>
          <a:xfrm>
            <a:off x="246184" y="1488831"/>
            <a:ext cx="11641015" cy="5216769"/>
          </a:xfrm>
        </p:spPr>
        <p:txBody>
          <a:bodyPr>
            <a:normAutofit lnSpcReduction="10000"/>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Chemical control:</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Several herbicides may be used to effectively manage tallow tree, including imazapyr and triclopyr.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Chemical use can be challenging due to tallow tree frequently growing near water.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Chemical treatment often requires multiple applications.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Foliar broadcast treatments are most effective in late summer to early fall.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Cut-stump treatments are most effective in late fall.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Basal bark and hack and squirt treatments are most effective in the fall. </a:t>
            </a:r>
          </a:p>
          <a:p>
            <a:pPr marL="0" indent="0">
              <a:spcBef>
                <a:spcPts val="1200"/>
              </a:spcBef>
              <a:spcAft>
                <a:spcPts val="1200"/>
              </a:spcAft>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57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13330</TotalTime>
  <Words>981</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Chinese Tallow Tree</vt:lpstr>
      <vt:lpstr>Chinese Tallow Tree Introduction</vt:lpstr>
      <vt:lpstr>Chinese Tallow Tree Description</vt:lpstr>
      <vt:lpstr>Chinese Tallow Tree Description</vt:lpstr>
      <vt:lpstr>Chinese Tallow Tree Growth</vt:lpstr>
      <vt:lpstr>Chinese Tallow Tree What Makes it a Successful Invader?</vt:lpstr>
      <vt:lpstr>Chinese Tallow Tree Impact</vt:lpstr>
      <vt:lpstr>Chinese Tallow Tree Management</vt:lpstr>
      <vt:lpstr>Chinese Tallow Tree Management</vt:lpstr>
      <vt:lpstr>Chinese Tallow Tree Management</vt:lpstr>
      <vt:lpstr>Chinese Tallow Tree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6</cp:revision>
  <dcterms:created xsi:type="dcterms:W3CDTF">2024-09-18T20:12:17Z</dcterms:created>
  <dcterms:modified xsi:type="dcterms:W3CDTF">2025-06-18T14:15:00Z</dcterms:modified>
</cp:coreProperties>
</file>