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1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68" r:id="rId1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2863F1-9474-4C30-BCD4-BA62E1DB435C}" v="2" dt="2021-12-30T10:24:29.206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8" autoAdjust="0"/>
    <p:restoredTop sz="94710" autoAdjust="0"/>
  </p:normalViewPr>
  <p:slideViewPr>
    <p:cSldViewPr>
      <p:cViewPr varScale="1">
        <p:scale>
          <a:sx n="93" d="100"/>
          <a:sy n="93" d="100"/>
        </p:scale>
        <p:origin x="96" y="792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74EB7-856E-45FD-83F0-5F7C6F3E4372}" type="datetimeFigureOut">
              <a:rPr lang="en-US"/>
              <a:t>1/12/2022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86E15-F82A-4596-A46C-375C6D3981E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8308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B0E40-8125-41F8-BB6C-139D8D531A4F}" type="datetimeFigureOut">
              <a:rPr lang="en-US"/>
              <a:t>1/12/2022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105DB2-FD3E-441D-8B7E-7AE83ECE27B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9472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3B02B5-32E5-4E66-BAE8-163E0D8E9ADB}" type="slidenum">
              <a:rPr lang="en-US" altLang="en-US">
                <a:solidFill>
                  <a:srgbClr val="000000"/>
                </a:solidFill>
              </a:rPr>
              <a:pPr eaLnBrk="1" hangingPunct="1"/>
              <a:t>12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block"/>
          <p:cNvSpPr/>
          <p:nvPr/>
        </p:nvSpPr>
        <p:spPr bwMode="white">
          <a:xfrm>
            <a:off x="1141413" y="1600200"/>
            <a:ext cx="9902952" cy="3276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top graphic" descr="Top border design"/>
          <p:cNvGrpSpPr/>
          <p:nvPr/>
        </p:nvGrpSpPr>
        <p:grpSpPr>
          <a:xfrm>
            <a:off x="1279" y="0"/>
            <a:ext cx="12188952" cy="429768"/>
            <a:chOff x="1279" y="0"/>
            <a:chExt cx="12188952" cy="429768"/>
          </a:xfrm>
        </p:grpSpPr>
        <p:sp>
          <p:nvSpPr>
            <p:cNvPr id="8" name="Rectangle 7"/>
            <p:cNvSpPr/>
            <p:nvPr/>
          </p:nvSpPr>
          <p:spPr>
            <a:xfrm>
              <a:off x="1279" y="0"/>
              <a:ext cx="12188952" cy="2286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228600"/>
              <a:ext cx="12188952" cy="20116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79" y="306324"/>
              <a:ext cx="12188952" cy="457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23" name="bottom graphic" descr="Bottom border design"/>
          <p:cNvGrpSpPr/>
          <p:nvPr/>
        </p:nvGrpSpPr>
        <p:grpSpPr>
          <a:xfrm>
            <a:off x="0" y="6080760"/>
            <a:ext cx="12190231" cy="777240"/>
            <a:chOff x="0" y="6080760"/>
            <a:chExt cx="12190231" cy="777240"/>
          </a:xfrm>
        </p:grpSpPr>
        <p:sp>
          <p:nvSpPr>
            <p:cNvPr id="13" name="Rectangle 12"/>
            <p:cNvSpPr/>
            <p:nvPr/>
          </p:nvSpPr>
          <p:spPr>
            <a:xfrm>
              <a:off x="0" y="6217920"/>
              <a:ext cx="12188825" cy="64008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279" y="60807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279" y="6172200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">
          <a:xfrm>
            <a:off x="1522414" y="1905000"/>
            <a:ext cx="9143998" cy="2667000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bg1"/>
                </a:solidFill>
                <a:effectLst>
                  <a:outerShdw blurRad="88900" algn="ctr" rotWithShape="0">
                    <a:prstClr val="black">
                      <a:alpha val="3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029200"/>
            <a:ext cx="8229598" cy="838200"/>
          </a:xfrm>
        </p:spPr>
        <p:txBody>
          <a:bodyPr/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1/12/2022</a:t>
            </a:fld>
            <a:endParaRPr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493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1/12/2022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7782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94507" y="609600"/>
            <a:ext cx="1143001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2413" y="609600"/>
            <a:ext cx="7696198" cy="54102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1/12/2022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4032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1/12/2022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647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rmAutofit/>
          </a:bodyPr>
          <a:lstStyle>
            <a:lvl1pPr algn="l">
              <a:defRPr sz="5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876800"/>
            <a:ext cx="8229598" cy="1143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E36636D-D922-432D-A958-524484B5923D}" type="datetimeFigureOut">
              <a:rPr lang="en-US"/>
              <a:pPr/>
              <a:t>1/12/2022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black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5872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849" y="1904999"/>
            <a:ext cx="4435564" cy="4088921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1/12/2022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3606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6814" y="1828800"/>
            <a:ext cx="4419599" cy="685801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6814" y="2590801"/>
            <a:ext cx="4419599" cy="3429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1/12/2022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676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1/12/2022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3199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bottom graphic"/>
          <p:cNvGrpSpPr/>
          <p:nvPr userDrawn="1"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1/12/2022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9611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 descr="Border design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1930" y="1293495"/>
            <a:ext cx="5577840" cy="40233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69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1/12/2022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33866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" descr="Border design"/>
          <p:cNvSpPr/>
          <p:nvPr/>
        </p:nvSpPr>
        <p:spPr>
          <a:xfrm>
            <a:off x="1217610" y="1019175"/>
            <a:ext cx="6126480" cy="4572000"/>
          </a:xfrm>
          <a:prstGeom prst="rect">
            <a:avLst/>
          </a:prstGeom>
          <a:noFill/>
          <a:ln w="1016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3214" y="1371600"/>
            <a:ext cx="3124200" cy="205740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400490" y="1202055"/>
            <a:ext cx="5760720" cy="4206240"/>
          </a:xfrm>
          <a:solidFill>
            <a:schemeClr val="bg1">
              <a:lumMod val="95000"/>
            </a:schemeClr>
          </a:solidFill>
        </p:spPr>
        <p:txBody>
          <a:bodyPr tIns="914400">
            <a:normAutofit/>
          </a:bodyPr>
          <a:lstStyle>
            <a:lvl1pPr marL="0" indent="0" algn="ctr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3214" y="3536829"/>
            <a:ext cx="3124200" cy="1797171"/>
          </a:xfrm>
        </p:spPr>
        <p:txBody>
          <a:bodyPr>
            <a:normAutofit/>
          </a:bodyPr>
          <a:lstStyle>
            <a:lvl1pPr marL="0" indent="0">
              <a:spcBef>
                <a:spcPts val="8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/>
              <a:pPr/>
              <a:t>1/12/2022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842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bottom graphic" descr="Bottom border design"/>
          <p:cNvGrpSpPr/>
          <p:nvPr/>
        </p:nvGrpSpPr>
        <p:grpSpPr>
          <a:xfrm>
            <a:off x="0" y="6309360"/>
            <a:ext cx="12190231" cy="548640"/>
            <a:chOff x="0" y="6309360"/>
            <a:chExt cx="12190231" cy="548640"/>
          </a:xfrm>
        </p:grpSpPr>
        <p:sp>
          <p:nvSpPr>
            <p:cNvPr id="7" name="Rectangle 6"/>
            <p:cNvSpPr/>
            <p:nvPr/>
          </p:nvSpPr>
          <p:spPr>
            <a:xfrm>
              <a:off x="0" y="6400800"/>
              <a:ext cx="12188825" cy="4572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003">
              <a:schemeClr val="dk2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1279" y="6309360"/>
              <a:ext cx="12188952" cy="97215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79" y="6379143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0" name="top graphic" descr="Top border design"/>
          <p:cNvGrpSpPr/>
          <p:nvPr/>
        </p:nvGrpSpPr>
        <p:grpSpPr>
          <a:xfrm>
            <a:off x="1279" y="0"/>
            <a:ext cx="12188952" cy="320040"/>
            <a:chOff x="1279" y="0"/>
            <a:chExt cx="12188952" cy="320040"/>
          </a:xfrm>
        </p:grpSpPr>
        <p:sp>
          <p:nvSpPr>
            <p:cNvPr id="11" name="Rectangle 10"/>
            <p:cNvSpPr/>
            <p:nvPr/>
          </p:nvSpPr>
          <p:spPr>
            <a:xfrm>
              <a:off x="1279" y="0"/>
              <a:ext cx="12188952" cy="17023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279" y="170234"/>
              <a:ext cx="12188952" cy="14980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79" y="231421"/>
              <a:ext cx="12188952" cy="27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876" y="609600"/>
            <a:ext cx="9143538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876" y="1905000"/>
            <a:ext cx="9143538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white">
          <a:xfrm>
            <a:off x="1507498" y="6516865"/>
            <a:ext cx="6062145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white">
          <a:xfrm>
            <a:off x="7994363" y="6516865"/>
            <a:ext cx="1327622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1/12/2022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white">
          <a:xfrm>
            <a:off x="9730094" y="6516865"/>
            <a:ext cx="93631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4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SzPct val="100000"/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hyperlink" Target="http://southernforesthealth.net/" TargetMode="External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eddmaps.org/" TargetMode="External"/><Relationship Id="rId5" Type="http://schemas.openxmlformats.org/officeDocument/2006/relationships/hyperlink" Target="https://academic.oup.com/jipm/article/12/1/23/6287317" TargetMode="External"/><Relationship Id="rId10" Type="http://schemas.openxmlformats.org/officeDocument/2006/relationships/image" Target="../media/image32.png"/><Relationship Id="rId4" Type="http://schemas.openxmlformats.org/officeDocument/2006/relationships/hyperlink" Target="https://www.fs.usda.gov/Internet/FSE_DOCUMENTS/stelprdb5426975.pdf" TargetMode="External"/><Relationship Id="rId9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Fall cankerworm larva feeding on a leaf&#10;">
            <a:extLst>
              <a:ext uri="{FF2B5EF4-FFF2-40B4-BE49-F238E27FC236}">
                <a16:creationId xmlns:a16="http://schemas.microsoft.com/office/drawing/2014/main" id="{F082C6C9-017F-482F-A7EC-80066B71259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alphaModFix amt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46212" y="1905000"/>
            <a:ext cx="9296400" cy="2667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Fall cankerworm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Alsophila </a:t>
            </a:r>
            <a:r>
              <a:rPr lang="en-US" i="1" dirty="0" err="1"/>
              <a:t>pometaria</a:t>
            </a:r>
            <a:endParaRPr lang="en-US" i="1" dirty="0"/>
          </a:p>
        </p:txBody>
      </p:sp>
      <p:pic>
        <p:nvPicPr>
          <p:cNvPr id="4" name="Picture 3" descr="Logo for Southern Regional Extension Forestry Forest Health program.">
            <a:extLst>
              <a:ext uri="{FF2B5EF4-FFF2-40B4-BE49-F238E27FC236}">
                <a16:creationId xmlns:a16="http://schemas.microsoft.com/office/drawing/2014/main" id="{88B9F942-4ACD-4AD5-B6DB-DAC2EA1EB6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951" y="604064"/>
            <a:ext cx="4490922" cy="8437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304801"/>
            <a:ext cx="12188825" cy="91440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700" dirty="0">
                <a:solidFill>
                  <a:schemeClr val="bg1"/>
                </a:solidFill>
              </a:rPr>
              <a:t>Fall cankerworm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700" b="1" i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5" name="Content Placeholder 13">
            <a:extLst>
              <a:ext uri="{FF2B5EF4-FFF2-40B4-BE49-F238E27FC236}">
                <a16:creationId xmlns:a16="http://schemas.microsoft.com/office/drawing/2014/main" id="{730CD09E-B3AE-41AC-9374-A86E4EE56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076" y="1752600"/>
            <a:ext cx="5638336" cy="4343400"/>
          </a:xfrm>
        </p:spPr>
        <p:txBody>
          <a:bodyPr>
            <a:normAutofit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Natural Control: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 Predators including birds, spiders, small rodents and the egg parasitoid, </a:t>
            </a:r>
            <a:r>
              <a:rPr lang="en-US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Telenomus</a:t>
            </a:r>
            <a:r>
              <a:rPr lang="en-US" i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alsophilae</a:t>
            </a:r>
            <a:r>
              <a:rPr lang="en-US" i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help control fall cankerworm populations. </a:t>
            </a:r>
            <a:endParaRPr lang="en-US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Chemical control: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Control can be achieved by treating the affected host trees with a registered insecticide soon after the larvae first become active and after the leaves have sufficiently expanded for coverage by the spray. </a:t>
            </a:r>
          </a:p>
        </p:txBody>
      </p:sp>
      <p:pic>
        <p:nvPicPr>
          <p:cNvPr id="2050" name="Picture 2" descr="Parasitic wasp, a common egg parasitoid of fall cankerworm.">
            <a:extLst>
              <a:ext uri="{FF2B5EF4-FFF2-40B4-BE49-F238E27FC236}">
                <a16:creationId xmlns:a16="http://schemas.microsoft.com/office/drawing/2014/main" id="{AAAAEE8F-0EA7-4D91-B7AE-7843BF852D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75612" y="1587335"/>
            <a:ext cx="30861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A container of Btk biological insecticide.">
            <a:extLst>
              <a:ext uri="{FF2B5EF4-FFF2-40B4-BE49-F238E27FC236}">
                <a16:creationId xmlns:a16="http://schemas.microsoft.com/office/drawing/2014/main" id="{78DE88CC-AE2C-415A-AC85-D736A2535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3012" y="3469079"/>
            <a:ext cx="2628900" cy="2628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American Robin">
            <a:extLst>
              <a:ext uri="{FF2B5EF4-FFF2-40B4-BE49-F238E27FC236}">
                <a16:creationId xmlns:a16="http://schemas.microsoft.com/office/drawing/2014/main" id="{E32E1234-7DA8-4C5F-92BB-F7C4C4BE2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85212" y="3969327"/>
            <a:ext cx="3248237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764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304801"/>
            <a:ext cx="12188825" cy="91440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700" dirty="0">
                <a:solidFill>
                  <a:schemeClr val="bg1"/>
                </a:solidFill>
              </a:rPr>
              <a:t>Fall cankerworm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700" b="1" i="1" dirty="0">
                <a:solidFill>
                  <a:schemeClr val="bg1"/>
                </a:solidFill>
              </a:rPr>
              <a:t>Management</a:t>
            </a:r>
          </a:p>
        </p:txBody>
      </p:sp>
      <p:sp>
        <p:nvSpPr>
          <p:cNvPr id="5" name="Content Placeholder 13">
            <a:extLst>
              <a:ext uri="{FF2B5EF4-FFF2-40B4-BE49-F238E27FC236}">
                <a16:creationId xmlns:a16="http://schemas.microsoft.com/office/drawing/2014/main" id="{730CD09E-B3AE-41AC-9374-A86E4EE56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076" y="1828800"/>
            <a:ext cx="5638336" cy="4038600"/>
          </a:xfrm>
        </p:spPr>
        <p:txBody>
          <a:bodyPr>
            <a:normAutofit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Mechanical Control: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 Landscape trees can be banded with sticky material to intercept adult females as they climb, preventing oviposition and therefore reducing larval abundance and defoliation. </a:t>
            </a:r>
          </a:p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Silvicultural Control: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Reducing overall tree stress and promoting diverse urban canopies will help reduce potential damage from fall cankerworm.</a:t>
            </a:r>
          </a:p>
        </p:txBody>
      </p:sp>
      <p:pic>
        <p:nvPicPr>
          <p:cNvPr id="1026" name="Picture 2" descr="A black band wrapped around a tree trunk is covered in small moths. This practice is commonly known as tree banding. ">
            <a:extLst>
              <a:ext uri="{FF2B5EF4-FFF2-40B4-BE49-F238E27FC236}">
                <a16:creationId xmlns:a16="http://schemas.microsoft.com/office/drawing/2014/main" id="{B37E4FC5-98CD-4136-BB24-B7373B1D64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5412" y="2171700"/>
            <a:ext cx="5029201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77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2">
            <a:extLst>
              <a:ext uri="{FF2B5EF4-FFF2-40B4-BE49-F238E27FC236}">
                <a16:creationId xmlns:a16="http://schemas.microsoft.com/office/drawing/2014/main" id="{3CFD8D76-1A0E-4BF3-B3F3-47DD180CD6F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-1" y="304801"/>
            <a:ext cx="12188825" cy="9144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Fall cankerworm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5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Additional resources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16165" y="1952685"/>
            <a:ext cx="73033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Southern Regional Extension Forestry</a:t>
            </a:r>
          </a:p>
          <a:p>
            <a:pPr algn="just"/>
            <a:r>
              <a:rPr lang="en-US" dirty="0">
                <a:solidFill>
                  <a:srgbClr val="0000FF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http://southernforesthealth.net/</a:t>
            </a:r>
            <a:r>
              <a:rPr lang="en-US" dirty="0">
                <a:solidFill>
                  <a:srgbClr val="0000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</a:p>
          <a:p>
            <a:pPr algn="just"/>
            <a:endParaRPr lang="en-US" dirty="0">
              <a:solidFill>
                <a:srgbClr val="73625A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en-US" b="1" dirty="0">
                <a:solidFill>
                  <a:srgbClr val="0000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USDA</a:t>
            </a:r>
          </a:p>
          <a:p>
            <a:pPr algn="just"/>
            <a:r>
              <a:rPr lang="en-US" dirty="0">
                <a:solidFill>
                  <a:srgbClr val="0000FF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https://www.fs.usda.gov/Internet/FSE_DOCUMENTS/stelprdb5426975.pdf</a:t>
            </a:r>
            <a:endParaRPr lang="en-US" dirty="0">
              <a:solidFill>
                <a:srgbClr val="0000FF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endParaRPr lang="en-US" dirty="0">
              <a:solidFill>
                <a:schemeClr val="tx2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en-US" b="1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Entomological Society of America</a:t>
            </a:r>
          </a:p>
          <a:p>
            <a:pPr algn="just"/>
            <a:r>
              <a:rPr lang="en-US" b="0" i="0" dirty="0">
                <a:solidFill>
                  <a:srgbClr val="0000FF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https://academic.oup.com/jipm/article/12/1/23/6287317</a:t>
            </a:r>
            <a:endParaRPr lang="en-US" b="0" i="0" dirty="0">
              <a:solidFill>
                <a:srgbClr val="0000FF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endParaRPr lang="en-US" dirty="0">
              <a:solidFill>
                <a:srgbClr val="73625A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r>
              <a:rPr lang="en-US" b="1" dirty="0" err="1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EDDMaps</a:t>
            </a:r>
            <a:r>
              <a:rPr lang="en-US" b="1" dirty="0">
                <a:solidFill>
                  <a:schemeClr val="tx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: Reporting App for Smartphones</a:t>
            </a:r>
          </a:p>
          <a:p>
            <a:pPr algn="just"/>
            <a:r>
              <a:rPr lang="en-US" dirty="0">
                <a:solidFill>
                  <a:srgbClr val="0000FF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http://www.eddmaps.org/</a:t>
            </a:r>
            <a:endParaRPr lang="en-US" dirty="0">
              <a:solidFill>
                <a:srgbClr val="0000FF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endParaRPr lang="en-US" dirty="0">
              <a:solidFill>
                <a:srgbClr val="73625A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endParaRPr lang="en-US" dirty="0">
              <a:solidFill>
                <a:srgbClr val="73625A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endParaRPr lang="en-US" dirty="0">
              <a:solidFill>
                <a:srgbClr val="73625A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just"/>
            <a:endParaRPr lang="en-US" dirty="0">
              <a:solidFill>
                <a:srgbClr val="73625A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9" name="Picture 8" descr="Southern Regional Extension Forestry program logo.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18320" y="1894879"/>
            <a:ext cx="825325" cy="706480"/>
          </a:xfrm>
          <a:prstGeom prst="rect">
            <a:avLst/>
          </a:prstGeom>
        </p:spPr>
      </p:pic>
      <p:pic>
        <p:nvPicPr>
          <p:cNvPr id="10" name="Picture 9" descr="USDA logo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05188" y="2749242"/>
            <a:ext cx="657676" cy="851305"/>
          </a:xfrm>
          <a:prstGeom prst="rect">
            <a:avLst/>
          </a:prstGeom>
        </p:spPr>
      </p:pic>
      <p:pic>
        <p:nvPicPr>
          <p:cNvPr id="1026" name="Picture 2" descr="Entomological Society of America logo">
            <a:extLst>
              <a:ext uri="{FF2B5EF4-FFF2-40B4-BE49-F238E27FC236}">
                <a16:creationId xmlns:a16="http://schemas.microsoft.com/office/drawing/2014/main" id="{7F080611-C537-42C0-A967-2C106C4BCC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2242" y="3726790"/>
            <a:ext cx="907894" cy="780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EDDMaps logo"/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854456" y="4600743"/>
            <a:ext cx="1160635" cy="76116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3368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2">
            <a:extLst>
              <a:ext uri="{FF2B5EF4-FFF2-40B4-BE49-F238E27FC236}">
                <a16:creationId xmlns:a16="http://schemas.microsoft.com/office/drawing/2014/main" id="{24919157-8DF6-44C8-A3C0-7C9F4D0F37F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-1" y="345853"/>
            <a:ext cx="12188825" cy="8733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Fall cankerworm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7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Identifying characteristics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73688" y="1981200"/>
            <a:ext cx="5773124" cy="3200400"/>
          </a:xfrm>
        </p:spPr>
        <p:txBody>
          <a:bodyPr/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Larvae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 can be brown or green, with characteristic inchworm shape. Up to 2.5 cm in length.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Adults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are ~1.5 cm long and have mottled gray-brown coloring.</a:t>
            </a:r>
          </a:p>
          <a:p>
            <a:pPr lvl="1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Winged</a:t>
            </a:r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 males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have a 2.4-3.5 cm wingspan.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lvl="1"/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Adult</a:t>
            </a:r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 females </a:t>
            </a: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are wingless.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pSp>
        <p:nvGrpSpPr>
          <p:cNvPr id="2" name="Group 1" descr="Four pictures, descriptions listed clockwise. Fall cankerworm green morph larvae, fall cankerworm brown morph larvae, adullt winged male fall cankerworm moth, adult female wingless fall cankerworm moth. ">
            <a:extLst>
              <a:ext uri="{FF2B5EF4-FFF2-40B4-BE49-F238E27FC236}">
                <a16:creationId xmlns:a16="http://schemas.microsoft.com/office/drawing/2014/main" id="{725574EA-0F10-4E0D-97E5-53BB1B67DD9D}"/>
              </a:ext>
            </a:extLst>
          </p:cNvPr>
          <p:cNvGrpSpPr/>
          <p:nvPr/>
        </p:nvGrpSpPr>
        <p:grpSpPr>
          <a:xfrm>
            <a:off x="6246812" y="1897657"/>
            <a:ext cx="5315924" cy="3588743"/>
            <a:chOff x="6475412" y="1247987"/>
            <a:chExt cx="5315924" cy="3588743"/>
          </a:xfrm>
        </p:grpSpPr>
        <p:pic>
          <p:nvPicPr>
            <p:cNvPr id="4" name="Picture 3" descr="A close-up of a leaf&#10;&#10;Description automatically generated with medium confidence">
              <a:extLst>
                <a:ext uri="{FF2B5EF4-FFF2-40B4-BE49-F238E27FC236}">
                  <a16:creationId xmlns:a16="http://schemas.microsoft.com/office/drawing/2014/main" id="{74D3D114-746C-4AB1-AC21-FA5B186D733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481336" y="1250872"/>
              <a:ext cx="2776487" cy="1714524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" name="Picture 4" descr="A snake on a leaf&#10;&#10;Description automatically generated">
              <a:extLst>
                <a:ext uri="{FF2B5EF4-FFF2-40B4-BE49-F238E27FC236}">
                  <a16:creationId xmlns:a16="http://schemas.microsoft.com/office/drawing/2014/main" id="{29061274-A1FA-4AE8-8C86-C5163988B5B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5400000">
              <a:off x="9762011" y="933188"/>
              <a:ext cx="1714526" cy="2344124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6" name="Picture 5" descr="A moth on a branch&#10;&#10;Description automatically generated with low confidence">
              <a:extLst>
                <a:ext uri="{FF2B5EF4-FFF2-40B4-BE49-F238E27FC236}">
                  <a16:creationId xmlns:a16="http://schemas.microsoft.com/office/drawing/2014/main" id="{D870BFDE-F9DD-47BC-9BED-A592EFE19C6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475412" y="3108385"/>
              <a:ext cx="2590800" cy="1728345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" name="Picture 6" descr="A moth on a white surface&#10;&#10;Description automatically generated with medium confidence">
              <a:extLst>
                <a:ext uri="{FF2B5EF4-FFF2-40B4-BE49-F238E27FC236}">
                  <a16:creationId xmlns:a16="http://schemas.microsoft.com/office/drawing/2014/main" id="{8B7ED409-EAA2-4088-A3A0-163E07D2403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302519" y="3108385"/>
              <a:ext cx="2488816" cy="1728345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2C458EC-1CEF-442E-9D15-4461CB8274B6}"/>
                </a:ext>
              </a:extLst>
            </p:cNvPr>
            <p:cNvSpPr txBox="1"/>
            <p:nvPr/>
          </p:nvSpPr>
          <p:spPr>
            <a:xfrm>
              <a:off x="6480519" y="2657619"/>
              <a:ext cx="205229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2"/>
                  </a:solidFill>
                </a:rPr>
                <a:t>Larvae (green morph)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FAE67B8-08DE-4041-888A-27E9424DAD79}"/>
                </a:ext>
              </a:extLst>
            </p:cNvPr>
            <p:cNvSpPr txBox="1"/>
            <p:nvPr/>
          </p:nvSpPr>
          <p:spPr>
            <a:xfrm>
              <a:off x="9447212" y="2643234"/>
              <a:ext cx="234412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</a:rPr>
                <a:t>Larvae (brown morph)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99B0131-0D7E-45C2-B315-D808B567E3E6}"/>
                </a:ext>
              </a:extLst>
            </p:cNvPr>
            <p:cNvSpPr txBox="1"/>
            <p:nvPr/>
          </p:nvSpPr>
          <p:spPr>
            <a:xfrm>
              <a:off x="6475412" y="3124200"/>
              <a:ext cx="1905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bg2"/>
                  </a:solidFill>
                </a:rPr>
                <a:t>Adult female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2459B4C-B0A5-4429-8067-F802E5CE7F0D}"/>
                </a:ext>
              </a:extLst>
            </p:cNvPr>
            <p:cNvSpPr txBox="1"/>
            <p:nvPr/>
          </p:nvSpPr>
          <p:spPr>
            <a:xfrm>
              <a:off x="9295276" y="3096883"/>
              <a:ext cx="14537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Adult male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230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278158"/>
            <a:ext cx="12188825" cy="941043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700" dirty="0">
                <a:solidFill>
                  <a:schemeClr val="bg1"/>
                </a:solidFill>
              </a:rPr>
              <a:t>Fall cankerworm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700" b="1" i="1" dirty="0">
                <a:solidFill>
                  <a:schemeClr val="bg1"/>
                </a:solidFill>
              </a:rPr>
              <a:t>Lifecycle</a:t>
            </a:r>
          </a:p>
        </p:txBody>
      </p:sp>
      <p:sp>
        <p:nvSpPr>
          <p:cNvPr id="19" name="Curved Right Arrow 16" descr="Curved right arrow, indicating diagram to be read in a clockwise orientation. ">
            <a:extLst>
              <a:ext uri="{FF2B5EF4-FFF2-40B4-BE49-F238E27FC236}">
                <a16:creationId xmlns:a16="http://schemas.microsoft.com/office/drawing/2014/main" id="{1D43610C-960E-415E-9FA8-B89ACE67F58F}"/>
              </a:ext>
            </a:extLst>
          </p:cNvPr>
          <p:cNvSpPr/>
          <p:nvPr/>
        </p:nvSpPr>
        <p:spPr>
          <a:xfrm flipV="1">
            <a:off x="4801366" y="2827996"/>
            <a:ext cx="1223319" cy="1555750"/>
          </a:xfrm>
          <a:prstGeom prst="curv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urved Right Arrow 28" descr="Curved right facing arrow, indicating diagram is to be read in a clockwise orientation. ">
            <a:extLst>
              <a:ext uri="{FF2B5EF4-FFF2-40B4-BE49-F238E27FC236}">
                <a16:creationId xmlns:a16="http://schemas.microsoft.com/office/drawing/2014/main" id="{4549DA7B-2CAD-41B2-A69B-9CF6DD6C35FD}"/>
              </a:ext>
            </a:extLst>
          </p:cNvPr>
          <p:cNvSpPr/>
          <p:nvPr/>
        </p:nvSpPr>
        <p:spPr>
          <a:xfrm flipH="1">
            <a:off x="6101261" y="2982881"/>
            <a:ext cx="1223319" cy="1555750"/>
          </a:xfrm>
          <a:prstGeom prst="curvedRight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1" name="Picture 2" descr="Female fall cankerworm moth laying eggs.">
            <a:extLst>
              <a:ext uri="{FF2B5EF4-FFF2-40B4-BE49-F238E27FC236}">
                <a16:creationId xmlns:a16="http://schemas.microsoft.com/office/drawing/2014/main" id="{24D8FB4D-C717-491D-BAD6-7C327601BB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52590" y="1453394"/>
            <a:ext cx="2041585" cy="1531189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1" descr="Fall cankerworm larvae, green morph.">
            <a:extLst>
              <a:ext uri="{FF2B5EF4-FFF2-40B4-BE49-F238E27FC236}">
                <a16:creationId xmlns:a16="http://schemas.microsoft.com/office/drawing/2014/main" id="{459B2940-3AA0-4798-9306-E843378C1D0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78050" y="1453394"/>
            <a:ext cx="2041586" cy="153118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5" name="Content Placeholder 5">
            <a:extLst>
              <a:ext uri="{FF2B5EF4-FFF2-40B4-BE49-F238E27FC236}">
                <a16:creationId xmlns:a16="http://schemas.microsoft.com/office/drawing/2014/main" id="{FB8EC664-D7FE-47B7-B66C-3AA7B9B0E76A}"/>
              </a:ext>
            </a:extLst>
          </p:cNvPr>
          <p:cNvSpPr txBox="1">
            <a:spLocks/>
          </p:cNvSpPr>
          <p:nvPr/>
        </p:nvSpPr>
        <p:spPr bwMode="auto">
          <a:xfrm>
            <a:off x="1903815" y="3176383"/>
            <a:ext cx="2628039" cy="94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1600" dirty="0">
                <a:latin typeface="Helvetica" charset="0"/>
                <a:cs typeface="Helvetica" charset="0"/>
              </a:rPr>
              <a:t>Females climb the nearest tree, mate, and lay egg masses on smaller branches.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BF5A7DA8-D817-4CEA-AF11-A6805B189549}"/>
              </a:ext>
            </a:extLst>
          </p:cNvPr>
          <p:cNvSpPr txBox="1">
            <a:spLocks/>
          </p:cNvSpPr>
          <p:nvPr/>
        </p:nvSpPr>
        <p:spPr bwMode="auto">
          <a:xfrm>
            <a:off x="4311427" y="1772299"/>
            <a:ext cx="2824676" cy="841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1600" dirty="0">
                <a:latin typeface="Helvetica" charset="0"/>
                <a:cs typeface="Helvetica" charset="0"/>
              </a:rPr>
              <a:t>Eggs hatch in spring around bud break, larvae begin feeding on new leaves.</a:t>
            </a:r>
          </a:p>
        </p:txBody>
      </p:sp>
      <p:pic>
        <p:nvPicPr>
          <p:cNvPr id="25" name="Picture 24" descr="Fall cankerworm larvae, brown morph.">
            <a:extLst>
              <a:ext uri="{FF2B5EF4-FFF2-40B4-BE49-F238E27FC236}">
                <a16:creationId xmlns:a16="http://schemas.microsoft.com/office/drawing/2014/main" id="{DDC4589A-00A8-43BA-8550-E9D52C6085A9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3994" y="1451692"/>
            <a:ext cx="1033253" cy="153118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7B58C2D9-B8AC-47A7-8DC3-084FAAD95C6E}"/>
              </a:ext>
            </a:extLst>
          </p:cNvPr>
          <p:cNvSpPr txBox="1">
            <a:spLocks/>
          </p:cNvSpPr>
          <p:nvPr/>
        </p:nvSpPr>
        <p:spPr bwMode="auto">
          <a:xfrm>
            <a:off x="7446468" y="3124200"/>
            <a:ext cx="3600944" cy="820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1600" dirty="0">
                <a:latin typeface="Helvetica" charset="0"/>
                <a:cs typeface="Helvetica" charset="0"/>
              </a:rPr>
              <a:t>Larvae drop from trees, burrow under soil surface and spin cocoons to pupate (late spring – early fall).</a:t>
            </a:r>
          </a:p>
        </p:txBody>
      </p:sp>
      <p:pic>
        <p:nvPicPr>
          <p:cNvPr id="26" name="Picture 25" descr="Fall cankerworm pupae, light green and yellow in color.">
            <a:extLst>
              <a:ext uri="{FF2B5EF4-FFF2-40B4-BE49-F238E27FC236}">
                <a16:creationId xmlns:a16="http://schemas.microsoft.com/office/drawing/2014/main" id="{5C6F8E1D-F559-43C6-B9A6-8183E091054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8234949" y="4060897"/>
            <a:ext cx="1901925" cy="21682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8" name="Content Placeholder 5">
            <a:extLst>
              <a:ext uri="{FF2B5EF4-FFF2-40B4-BE49-F238E27FC236}">
                <a16:creationId xmlns:a16="http://schemas.microsoft.com/office/drawing/2014/main" id="{B7A002F8-3855-41EF-98BE-E78F14771F9F}"/>
              </a:ext>
            </a:extLst>
          </p:cNvPr>
          <p:cNvSpPr txBox="1">
            <a:spLocks/>
          </p:cNvSpPr>
          <p:nvPr/>
        </p:nvSpPr>
        <p:spPr bwMode="auto">
          <a:xfrm>
            <a:off x="5155973" y="4763843"/>
            <a:ext cx="2824676" cy="88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 eaLnBrk="1" fontAlgn="base" hangingPunct="1">
              <a:spcBef>
                <a:spcPct val="20000"/>
              </a:spcBef>
              <a:spcAft>
                <a:spcPct val="0"/>
              </a:spcAft>
            </a:pPr>
            <a:r>
              <a:rPr lang="en-US" altLang="en-US" sz="1600" dirty="0">
                <a:latin typeface="Helvetica" charset="0"/>
                <a:cs typeface="Helvetica" charset="0"/>
              </a:rPr>
              <a:t>Adults emerge from the soils when temps drop to freezing in late fall/early winter.</a:t>
            </a:r>
          </a:p>
        </p:txBody>
      </p:sp>
      <p:pic>
        <p:nvPicPr>
          <p:cNvPr id="23" name="Picture 22" descr="Female fall cankerworm moth on a  twig.">
            <a:extLst>
              <a:ext uri="{FF2B5EF4-FFF2-40B4-BE49-F238E27FC236}">
                <a16:creationId xmlns:a16="http://schemas.microsoft.com/office/drawing/2014/main" id="{656ECE3F-E4DF-491D-A81B-7AE80EDA85E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123"/>
          <a:stretch/>
        </p:blipFill>
        <p:spPr>
          <a:xfrm>
            <a:off x="3227715" y="4519144"/>
            <a:ext cx="1782644" cy="1576856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4" name="Picture 23" descr="Male fall cankerworm moth on a twig.">
            <a:extLst>
              <a:ext uri="{FF2B5EF4-FFF2-40B4-BE49-F238E27FC236}">
                <a16:creationId xmlns:a16="http://schemas.microsoft.com/office/drawing/2014/main" id="{02DCB460-9CC6-47BC-A838-5D4EC44C8074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51012" y="4538631"/>
            <a:ext cx="1422022" cy="1557369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6079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304801"/>
            <a:ext cx="12188825" cy="91440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700" dirty="0">
                <a:solidFill>
                  <a:schemeClr val="bg1"/>
                </a:solidFill>
              </a:rPr>
              <a:t>Fall cankerworm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700" b="1" i="1" dirty="0">
                <a:solidFill>
                  <a:schemeClr val="bg1"/>
                </a:solidFill>
              </a:rPr>
              <a:t>Common hosts</a:t>
            </a:r>
          </a:p>
        </p:txBody>
      </p:sp>
      <p:sp>
        <p:nvSpPr>
          <p:cNvPr id="28" name="Content Placeholder 5">
            <a:extLst>
              <a:ext uri="{FF2B5EF4-FFF2-40B4-BE49-F238E27FC236}">
                <a16:creationId xmlns:a16="http://schemas.microsoft.com/office/drawing/2014/main" id="{95EB5AB1-4498-420C-B94E-98A13F122FB0}"/>
              </a:ext>
            </a:extLst>
          </p:cNvPr>
          <p:cNvSpPr txBox="1">
            <a:spLocks/>
          </p:cNvSpPr>
          <p:nvPr/>
        </p:nvSpPr>
        <p:spPr>
          <a:xfrm>
            <a:off x="2936021" y="5918975"/>
            <a:ext cx="6832120" cy="4386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i="0" kern="1200">
                <a:solidFill>
                  <a:srgbClr val="73625A"/>
                </a:solidFill>
                <a:latin typeface="Helvetica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/>
              <a:buNone/>
            </a:pPr>
            <a:r>
              <a:rPr lang="en-US" b="1" dirty="0">
                <a:solidFill>
                  <a:schemeClr val="tx1"/>
                </a:solidFill>
              </a:rPr>
              <a:t>North American deciduous trees and smaller, woody shrubs.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2" name="Group 1" descr="Six photos of trees that are common hosts of fall cankerworm. Descriptions read from top left in a clockwise pattern. Oak leaves, two fall cankerworms feeding on a maple leaf, a basswood tree, a branch of a hickory tree, a branch of an azalea bush, ">
            <a:extLst>
              <a:ext uri="{FF2B5EF4-FFF2-40B4-BE49-F238E27FC236}">
                <a16:creationId xmlns:a16="http://schemas.microsoft.com/office/drawing/2014/main" id="{8E9706C3-CFA3-4DA3-BEBB-5C1974E487AA}"/>
              </a:ext>
            </a:extLst>
          </p:cNvPr>
          <p:cNvGrpSpPr/>
          <p:nvPr/>
        </p:nvGrpSpPr>
        <p:grpSpPr>
          <a:xfrm>
            <a:off x="1979612" y="1352490"/>
            <a:ext cx="8534400" cy="4514910"/>
            <a:chOff x="1979612" y="1295400"/>
            <a:chExt cx="8534400" cy="4514910"/>
          </a:xfrm>
        </p:grpSpPr>
        <p:pic>
          <p:nvPicPr>
            <p:cNvPr id="27" name="Picture 2" descr="Red Oak — Altum&amp;#39;s — Garden Center — Zionsville, IN">
              <a:extLst>
                <a:ext uri="{FF2B5EF4-FFF2-40B4-BE49-F238E27FC236}">
                  <a16:creationId xmlns:a16="http://schemas.microsoft.com/office/drawing/2014/main" id="{C5E45978-E162-435B-92FA-8A1984EAF1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2379" y="1312652"/>
              <a:ext cx="2497517" cy="2322272"/>
            </a:xfrm>
            <a:prstGeom prst="rect">
              <a:avLst/>
            </a:prstGeom>
            <a:noFill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9" name="Picture 4" descr="Tree of the Month: Willow Oak - Casey Trees">
              <a:extLst>
                <a:ext uri="{FF2B5EF4-FFF2-40B4-BE49-F238E27FC236}">
                  <a16:creationId xmlns:a16="http://schemas.microsoft.com/office/drawing/2014/main" id="{DCA99B5A-6971-433D-BA40-D072D824A7A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979612" y="3826420"/>
              <a:ext cx="3432754" cy="1961881"/>
            </a:xfrm>
            <a:prstGeom prst="rect">
              <a:avLst/>
            </a:prstGeom>
            <a:noFill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3B72287-80E6-46B1-9E59-A0D3D86F0B99}"/>
                </a:ext>
              </a:extLst>
            </p:cNvPr>
            <p:cNvSpPr txBox="1"/>
            <p:nvPr/>
          </p:nvSpPr>
          <p:spPr>
            <a:xfrm>
              <a:off x="3512612" y="3257490"/>
              <a:ext cx="9187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Oak</a:t>
              </a:r>
            </a:p>
          </p:txBody>
        </p:sp>
        <p:pic>
          <p:nvPicPr>
            <p:cNvPr id="31" name="Picture 30" descr="A bug on a leaf&#10;&#10;Description automatically generated with medium confidence">
              <a:extLst>
                <a:ext uri="{FF2B5EF4-FFF2-40B4-BE49-F238E27FC236}">
                  <a16:creationId xmlns:a16="http://schemas.microsoft.com/office/drawing/2014/main" id="{D6CD77C4-0D4D-4827-B4E8-D319C094423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672861" y="1312652"/>
              <a:ext cx="3544727" cy="2322271"/>
            </a:xfrm>
            <a:prstGeom prst="rect">
              <a:avLst/>
            </a:prstGeo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C8EF2226-BC3E-4154-BD21-92EC42A7BB43}"/>
                </a:ext>
              </a:extLst>
            </p:cNvPr>
            <p:cNvSpPr txBox="1"/>
            <p:nvPr/>
          </p:nvSpPr>
          <p:spPr>
            <a:xfrm>
              <a:off x="4722581" y="1295400"/>
              <a:ext cx="9187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Maple</a:t>
              </a:r>
            </a:p>
          </p:txBody>
        </p:sp>
        <p:pic>
          <p:nvPicPr>
            <p:cNvPr id="33" name="Picture 6">
              <a:extLst>
                <a:ext uri="{FF2B5EF4-FFF2-40B4-BE49-F238E27FC236}">
                  <a16:creationId xmlns:a16="http://schemas.microsoft.com/office/drawing/2014/main" id="{B802C32F-FC91-4B95-A8E7-52B6D751F8D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9213" y="3821946"/>
              <a:ext cx="2658375" cy="1961881"/>
            </a:xfrm>
            <a:prstGeom prst="rect">
              <a:avLst/>
            </a:prstGeom>
            <a:noFill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211F414-DA79-4850-8F91-FBE238CCCD31}"/>
                </a:ext>
              </a:extLst>
            </p:cNvPr>
            <p:cNvSpPr txBox="1"/>
            <p:nvPr/>
          </p:nvSpPr>
          <p:spPr>
            <a:xfrm>
              <a:off x="7324037" y="5410200"/>
              <a:ext cx="9801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Azalea</a:t>
              </a:r>
            </a:p>
          </p:txBody>
        </p:sp>
        <p:pic>
          <p:nvPicPr>
            <p:cNvPr id="35" name="Picture 8" descr="American Basswood | Ohio Department of Natural Resources">
              <a:extLst>
                <a:ext uri="{FF2B5EF4-FFF2-40B4-BE49-F238E27FC236}">
                  <a16:creationId xmlns:a16="http://schemas.microsoft.com/office/drawing/2014/main" id="{8D350007-0375-4AA1-891A-5E8B2BF911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3776" y="1312652"/>
              <a:ext cx="2022710" cy="2889586"/>
            </a:xfrm>
            <a:prstGeom prst="rect">
              <a:avLst/>
            </a:prstGeom>
            <a:noFill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10" descr="shagbark hickory">
              <a:extLst>
                <a:ext uri="{FF2B5EF4-FFF2-40B4-BE49-F238E27FC236}">
                  <a16:creationId xmlns:a16="http://schemas.microsoft.com/office/drawing/2014/main" id="{6853F182-FFF8-4F4A-B460-BE7F299878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0046" y="4432163"/>
              <a:ext cx="2026440" cy="1351664"/>
            </a:xfrm>
            <a:prstGeom prst="rect">
              <a:avLst/>
            </a:prstGeom>
            <a:noFill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E3BDEC6-D2E4-4574-94B2-78281124271D}"/>
                </a:ext>
              </a:extLst>
            </p:cNvPr>
            <p:cNvSpPr txBox="1"/>
            <p:nvPr/>
          </p:nvSpPr>
          <p:spPr>
            <a:xfrm>
              <a:off x="8345541" y="1295400"/>
              <a:ext cx="155887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Basswood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EBF62F2D-DD63-48E2-9448-A3D93A88E8F5}"/>
                </a:ext>
              </a:extLst>
            </p:cNvPr>
            <p:cNvSpPr txBox="1"/>
            <p:nvPr/>
          </p:nvSpPr>
          <p:spPr>
            <a:xfrm>
              <a:off x="9392122" y="4440300"/>
              <a:ext cx="11218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tx2"/>
                  </a:solidFill>
                </a:rPr>
                <a:t>Hickory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6C264081-2876-4B3C-8AD8-3BDB6A9C8FD7}"/>
              </a:ext>
            </a:extLst>
          </p:cNvPr>
          <p:cNvSpPr txBox="1"/>
          <p:nvPr/>
        </p:nvSpPr>
        <p:spPr>
          <a:xfrm>
            <a:off x="4722581" y="5440807"/>
            <a:ext cx="9187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Oak</a:t>
            </a:r>
          </a:p>
        </p:txBody>
      </p:sp>
    </p:spTree>
    <p:extLst>
      <p:ext uri="{BB962C8B-B14F-4D97-AF65-F5344CB8AC3E}">
        <p14:creationId xmlns:p14="http://schemas.microsoft.com/office/powerpoint/2010/main" val="4276623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304801"/>
            <a:ext cx="12188825" cy="91440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700" dirty="0">
                <a:solidFill>
                  <a:schemeClr val="bg1"/>
                </a:solidFill>
              </a:rPr>
              <a:t>Fall cankerworm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700" b="1" i="1" dirty="0">
                <a:solidFill>
                  <a:schemeClr val="bg1"/>
                </a:solidFill>
              </a:rPr>
              <a:t>Distribution</a:t>
            </a:r>
          </a:p>
        </p:txBody>
      </p:sp>
      <p:pic>
        <p:nvPicPr>
          <p:cNvPr id="15" name="Picture 14" descr="A map of fall cankerworm distrbution, showing populations occur throughout north America and most heavily in the eastern U.S.">
            <a:extLst>
              <a:ext uri="{FF2B5EF4-FFF2-40B4-BE49-F238E27FC236}">
                <a16:creationId xmlns:a16="http://schemas.microsoft.com/office/drawing/2014/main" id="{B3B2C1B6-8748-4B3F-8728-E40856DA51BC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74911" y="1371600"/>
            <a:ext cx="7239000" cy="478116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2115D7F-B65F-4F58-ADE9-0864287FC5B3}"/>
              </a:ext>
            </a:extLst>
          </p:cNvPr>
          <p:cNvSpPr txBox="1"/>
          <p:nvPr/>
        </p:nvSpPr>
        <p:spPr>
          <a:xfrm>
            <a:off x="2474911" y="5875766"/>
            <a:ext cx="13025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inaturalist.org</a:t>
            </a:r>
          </a:p>
        </p:txBody>
      </p:sp>
    </p:spTree>
    <p:extLst>
      <p:ext uri="{BB962C8B-B14F-4D97-AF65-F5344CB8AC3E}">
        <p14:creationId xmlns:p14="http://schemas.microsoft.com/office/powerpoint/2010/main" val="51286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304801"/>
            <a:ext cx="12188825" cy="91440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700" dirty="0">
                <a:solidFill>
                  <a:schemeClr val="bg1"/>
                </a:solidFill>
              </a:rPr>
              <a:t>Fall cankerworm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700" b="1" i="1" dirty="0">
                <a:solidFill>
                  <a:schemeClr val="bg1"/>
                </a:solidFill>
              </a:rPr>
              <a:t>What to look for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873E077-FB97-43CB-A9E9-98F82F9B4CB9}"/>
              </a:ext>
            </a:extLst>
          </p:cNvPr>
          <p:cNvSpPr txBox="1">
            <a:spLocks/>
          </p:cNvSpPr>
          <p:nvPr/>
        </p:nvSpPr>
        <p:spPr>
          <a:xfrm>
            <a:off x="7389812" y="1600200"/>
            <a:ext cx="3586042" cy="47388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i="0" kern="1200">
                <a:solidFill>
                  <a:srgbClr val="73625A"/>
                </a:solidFill>
                <a:latin typeface="Helvetica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At bud break, larvae chew small holes, which become more irregular as they develop.</a:t>
            </a:r>
          </a:p>
          <a:p>
            <a:pPr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Helvetica" pitchFamily="34" charset="0"/>
                <a:cs typeface="Helvetica" pitchFamily="34" charset="0"/>
              </a:rPr>
              <a:t>Eventually, larvae skeletonize new leaves by feeding between small veins. </a:t>
            </a:r>
          </a:p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Helvetica" pitchFamily="34" charset="0"/>
                <a:cs typeface="Helvetica" pitchFamily="34" charset="0"/>
              </a:rPr>
              <a:t>Mature larvae consume entire leaf, leaving midrib and major veins. </a:t>
            </a:r>
          </a:p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Helvetica" pitchFamily="34" charset="0"/>
                <a:cs typeface="Helvetica" pitchFamily="34" charset="0"/>
              </a:rPr>
              <a:t>Extensive feeding after years of defoliation can lead to branch dieback, reduced growth and death.</a:t>
            </a:r>
          </a:p>
          <a:p>
            <a:pPr lvl="0"/>
            <a:endParaRPr lang="en-US" sz="2800" dirty="0">
              <a:latin typeface="Helvetica" pitchFamily="34" charset="0"/>
              <a:cs typeface="Helvetica" pitchFamily="34" charset="0"/>
            </a:endParaRPr>
          </a:p>
          <a:p>
            <a:pPr marL="0" indent="0">
              <a:buFont typeface="Arial"/>
              <a:buNone/>
              <a:defRPr/>
            </a:pPr>
            <a:endParaRPr lang="en-US" sz="2600" b="1" dirty="0">
              <a:solidFill>
                <a:prstClr val="black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56EA70-AE42-4101-9369-06F8820E8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4613" y="1471774"/>
            <a:ext cx="3118356" cy="224521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15EA58-5E36-4CE8-BA32-18A4BBD27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1812" y="3870008"/>
            <a:ext cx="3238346" cy="2245217"/>
          </a:xfrm>
          <a:prstGeom prst="rect">
            <a:avLst/>
          </a:prstGeom>
        </p:spPr>
      </p:pic>
      <p:pic>
        <p:nvPicPr>
          <p:cNvPr id="3" name="Picture 2" descr="Small holes chewed into leaves by fall cankerworm.">
            <a:extLst>
              <a:ext uri="{FF2B5EF4-FFF2-40B4-BE49-F238E27FC236}">
                <a16:creationId xmlns:a16="http://schemas.microsoft.com/office/drawing/2014/main" id="{1CEDA0EF-45CD-4B9B-B3BD-F6EBB3A2CD5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1812" y="1471774"/>
            <a:ext cx="3238346" cy="22452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71F1F90-723F-4F04-A293-D22908147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71524" y="3873543"/>
            <a:ext cx="3118356" cy="224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679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304801"/>
            <a:ext cx="12188825" cy="91440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700" dirty="0">
                <a:solidFill>
                  <a:schemeClr val="bg1"/>
                </a:solidFill>
              </a:rPr>
              <a:t>Fall cankerworm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700" b="1" i="1" dirty="0">
                <a:solidFill>
                  <a:schemeClr val="bg1"/>
                </a:solidFill>
              </a:rPr>
              <a:t>What to look for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873E077-FB97-43CB-A9E9-98F82F9B4CB9}"/>
              </a:ext>
            </a:extLst>
          </p:cNvPr>
          <p:cNvSpPr txBox="1">
            <a:spLocks/>
          </p:cNvSpPr>
          <p:nvPr/>
        </p:nvSpPr>
        <p:spPr>
          <a:xfrm>
            <a:off x="7389812" y="1600200"/>
            <a:ext cx="3586042" cy="47388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i="0" kern="1200">
                <a:solidFill>
                  <a:srgbClr val="73625A"/>
                </a:solidFill>
                <a:latin typeface="Helvetica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40000"/>
                    <a:lumOff val="60000"/>
                  </a:schemeClr>
                </a:solidFill>
                <a:latin typeface="Helvetica" pitchFamily="34" charset="0"/>
                <a:cs typeface="Helvetica" pitchFamily="34" charset="0"/>
              </a:rPr>
              <a:t>At bud break, larvae chew small holes, which become more irregular as they develop.</a:t>
            </a:r>
          </a:p>
          <a:p>
            <a:pPr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Eventually, larvae skeletonize new leaves by feeding between small veins. </a:t>
            </a:r>
          </a:p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Helvetica" pitchFamily="34" charset="0"/>
                <a:cs typeface="Helvetica" pitchFamily="34" charset="0"/>
              </a:rPr>
              <a:t>Mature larvae consume entire leaf, leaving midrib and major veins. </a:t>
            </a:r>
          </a:p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Helvetica" pitchFamily="34" charset="0"/>
                <a:cs typeface="Helvetica" pitchFamily="34" charset="0"/>
              </a:rPr>
              <a:t>Extensive feeding after years of defoliation can lead to branch dieback, reduced growth and death.</a:t>
            </a:r>
          </a:p>
          <a:p>
            <a:pPr lvl="0"/>
            <a:endParaRPr lang="en-US" sz="2800" dirty="0">
              <a:latin typeface="Helvetica" pitchFamily="34" charset="0"/>
              <a:cs typeface="Helvetica" pitchFamily="34" charset="0"/>
            </a:endParaRPr>
          </a:p>
          <a:p>
            <a:pPr marL="0" indent="0">
              <a:buFont typeface="Arial"/>
              <a:buNone/>
              <a:defRPr/>
            </a:pPr>
            <a:endParaRPr lang="en-US" sz="2600" b="1" dirty="0">
              <a:solidFill>
                <a:prstClr val="black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56EA70-AE42-4101-9369-06F8820E8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4613" y="1471774"/>
            <a:ext cx="3118356" cy="2245217"/>
          </a:xfrm>
          <a:prstGeom prst="rect">
            <a:avLst/>
          </a:prstGeom>
        </p:spPr>
      </p:pic>
      <p:pic>
        <p:nvPicPr>
          <p:cNvPr id="9" name="Picture 8" descr="A leaf skeletonized by fall cankerworm.">
            <a:extLst>
              <a:ext uri="{FF2B5EF4-FFF2-40B4-BE49-F238E27FC236}">
                <a16:creationId xmlns:a16="http://schemas.microsoft.com/office/drawing/2014/main" id="{5D15EA58-5E36-4CE8-BA32-18A4BBD272E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1812" y="3870008"/>
            <a:ext cx="3238346" cy="224521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CEDA0EF-45CD-4B9B-B3BD-F6EBB3A2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1812" y="1471774"/>
            <a:ext cx="3238346" cy="22452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71F1F90-723F-4F04-A293-D22908147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71524" y="3873543"/>
            <a:ext cx="3118356" cy="224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97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304801"/>
            <a:ext cx="12188825" cy="91440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700" dirty="0">
                <a:solidFill>
                  <a:schemeClr val="bg1"/>
                </a:solidFill>
              </a:rPr>
              <a:t>Fall cankerworm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700" b="1" i="1" dirty="0">
                <a:solidFill>
                  <a:schemeClr val="bg1"/>
                </a:solidFill>
              </a:rPr>
              <a:t>What to look for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873E077-FB97-43CB-A9E9-98F82F9B4CB9}"/>
              </a:ext>
            </a:extLst>
          </p:cNvPr>
          <p:cNvSpPr txBox="1">
            <a:spLocks/>
          </p:cNvSpPr>
          <p:nvPr/>
        </p:nvSpPr>
        <p:spPr>
          <a:xfrm>
            <a:off x="7389812" y="1600200"/>
            <a:ext cx="3586042" cy="47388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i="0" kern="1200">
                <a:solidFill>
                  <a:srgbClr val="73625A"/>
                </a:solidFill>
                <a:latin typeface="Helvetica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40000"/>
                    <a:lumOff val="60000"/>
                  </a:schemeClr>
                </a:solidFill>
                <a:latin typeface="Helvetica" pitchFamily="34" charset="0"/>
                <a:cs typeface="Helvetica" pitchFamily="34" charset="0"/>
              </a:rPr>
              <a:t>At bud break, larvae chew small holes, which become more irregular as they develop.</a:t>
            </a:r>
          </a:p>
          <a:p>
            <a:pPr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Helvetica" pitchFamily="34" charset="0"/>
                <a:cs typeface="Helvetica" pitchFamily="34" charset="0"/>
              </a:rPr>
              <a:t>Eventually, larvae skeletonize new leaves by feeding between small veins. </a:t>
            </a:r>
          </a:p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Mature larvae consume entire leaf, leaving midrib and major veins. </a:t>
            </a:r>
          </a:p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Helvetica" pitchFamily="34" charset="0"/>
                <a:cs typeface="Helvetica" pitchFamily="34" charset="0"/>
              </a:rPr>
              <a:t>Extensive feeding after years of defoliation can lead to branch dieback, reduced growth and death.</a:t>
            </a:r>
          </a:p>
          <a:p>
            <a:pPr lvl="0"/>
            <a:endParaRPr lang="en-US" sz="2800" dirty="0">
              <a:latin typeface="Helvetica" pitchFamily="34" charset="0"/>
              <a:cs typeface="Helvetica" pitchFamily="34" charset="0"/>
            </a:endParaRPr>
          </a:p>
          <a:p>
            <a:pPr marL="0" indent="0">
              <a:buFont typeface="Arial"/>
              <a:buNone/>
              <a:defRPr/>
            </a:pPr>
            <a:endParaRPr lang="en-US" sz="2600" b="1" dirty="0">
              <a:solidFill>
                <a:prstClr val="black"/>
              </a:solidFill>
            </a:endParaRPr>
          </a:p>
        </p:txBody>
      </p:sp>
      <p:pic>
        <p:nvPicPr>
          <p:cNvPr id="8" name="Picture 7" descr="Entire leaves consumed by fall cankerworm.">
            <a:extLst>
              <a:ext uri="{FF2B5EF4-FFF2-40B4-BE49-F238E27FC236}">
                <a16:creationId xmlns:a16="http://schemas.microsoft.com/office/drawing/2014/main" id="{3056EA70-AE42-4101-9369-06F8820E818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4613" y="1471774"/>
            <a:ext cx="3118356" cy="224521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15EA58-5E36-4CE8-BA32-18A4BBD27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1812" y="3870008"/>
            <a:ext cx="3238346" cy="224521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CEDA0EF-45CD-4B9B-B3BD-F6EBB3A2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1812" y="1471774"/>
            <a:ext cx="3238346" cy="224521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71F1F90-723F-4F04-A293-D22908147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71524" y="3873543"/>
            <a:ext cx="3118356" cy="224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6578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-1" y="304801"/>
            <a:ext cx="12188825" cy="91440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700" dirty="0">
                <a:solidFill>
                  <a:schemeClr val="bg1"/>
                </a:solidFill>
              </a:rPr>
              <a:t>Fall cankerworm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sz="2700" b="1" i="1" dirty="0">
                <a:solidFill>
                  <a:schemeClr val="bg1"/>
                </a:solidFill>
              </a:rPr>
              <a:t>What to look for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A873E077-FB97-43CB-A9E9-98F82F9B4CB9}"/>
              </a:ext>
            </a:extLst>
          </p:cNvPr>
          <p:cNvSpPr txBox="1">
            <a:spLocks/>
          </p:cNvSpPr>
          <p:nvPr/>
        </p:nvSpPr>
        <p:spPr>
          <a:xfrm>
            <a:off x="7389812" y="1600200"/>
            <a:ext cx="3586042" cy="47388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b="0" i="0" kern="1200">
                <a:solidFill>
                  <a:srgbClr val="73625A"/>
                </a:solidFill>
                <a:latin typeface="Helvetica"/>
                <a:ea typeface="+mn-ea"/>
                <a:cs typeface="Helvetica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accent6">
                    <a:lumMod val="40000"/>
                    <a:lumOff val="60000"/>
                  </a:schemeClr>
                </a:solidFill>
                <a:latin typeface="Helvetica" pitchFamily="34" charset="0"/>
                <a:cs typeface="Helvetica" pitchFamily="34" charset="0"/>
              </a:rPr>
              <a:t>At bud break, larvae chew small holes, which become more irregular as they develop.</a:t>
            </a:r>
          </a:p>
          <a:p>
            <a:pPr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Helvetica" pitchFamily="34" charset="0"/>
                <a:cs typeface="Helvetica" pitchFamily="34" charset="0"/>
              </a:rPr>
              <a:t>Eventually, larvae skeletonize new leaves by feeding between small veins. </a:t>
            </a:r>
          </a:p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Helvetica" pitchFamily="34" charset="0"/>
                <a:cs typeface="Helvetica" pitchFamily="34" charset="0"/>
              </a:rPr>
              <a:t>Mature larvae consume entire leaf, leaving midrib and major veins. </a:t>
            </a:r>
          </a:p>
          <a:p>
            <a:pPr lvl="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Extensive feeding after years of defoliation can lead to branch dieback, reduced growth and death.</a:t>
            </a:r>
          </a:p>
          <a:p>
            <a:pPr lvl="0"/>
            <a:endParaRPr lang="en-US" sz="2800" dirty="0">
              <a:latin typeface="Helvetica" pitchFamily="34" charset="0"/>
              <a:cs typeface="Helvetica" pitchFamily="34" charset="0"/>
            </a:endParaRPr>
          </a:p>
          <a:p>
            <a:pPr marL="0" indent="0">
              <a:buFont typeface="Arial"/>
              <a:buNone/>
              <a:defRPr/>
            </a:pPr>
            <a:endParaRPr lang="en-US" sz="2600" b="1" dirty="0">
              <a:solidFill>
                <a:prstClr val="black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56EA70-AE42-4101-9369-06F8820E8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84613" y="1471774"/>
            <a:ext cx="3118356" cy="224521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D15EA58-5E36-4CE8-BA32-18A4BBD27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1812" y="3870008"/>
            <a:ext cx="3238346" cy="224521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CEDA0EF-45CD-4B9B-B3BD-F6EBB3A2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1812" y="1471774"/>
            <a:ext cx="3238346" cy="2245217"/>
          </a:xfrm>
          <a:prstGeom prst="rect">
            <a:avLst/>
          </a:prstGeom>
        </p:spPr>
      </p:pic>
      <p:pic>
        <p:nvPicPr>
          <p:cNvPr id="4" name="Picture 3" descr="A tree top showing branch dieback and death.">
            <a:extLst>
              <a:ext uri="{FF2B5EF4-FFF2-40B4-BE49-F238E27FC236}">
                <a16:creationId xmlns:a16="http://schemas.microsoft.com/office/drawing/2014/main" id="{271F1F90-723F-4F04-A293-D22908147C1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71524" y="3873543"/>
            <a:ext cx="3118356" cy="2241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47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riped Border 16x9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98000"/>
              </a:schemeClr>
            </a:duotone>
          </a:blip>
          <a:tile tx="0" ty="0" sx="100000" sy="100000" flip="none" algn="ctr"/>
        </a:blipFill>
      </a:bgFillStyleLst>
    </a:fmtScheme>
  </a:themeElements>
  <a:objectDefaults>
    <a:spDef>
      <a:spPr>
        <a:solidFill>
          <a:schemeClr val="accent1">
            <a:lumMod val="50000"/>
          </a:schemeClr>
        </a:solidFill>
        <a:ln>
          <a:solidFill>
            <a:schemeClr val="accent1">
              <a:lumMod val="50000"/>
            </a:schemeClr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Striped black border presentation (widescreen).potx" id="{96522838-024F-4A04-A543-9EF396F770C0}" vid="{BD969DAD-256A-4182-ABA2-1577ED7D3144}"/>
    </a:ext>
  </a:extLst>
</a:theme>
</file>

<file path=ppt/theme/theme2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tripedBorder_16x9">
      <a:dk1>
        <a:srgbClr val="404040"/>
      </a:dk1>
      <a:lt1>
        <a:sysClr val="window" lastClr="FFFFFF"/>
      </a:lt1>
      <a:dk2>
        <a:srgbClr val="000000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9D66D"/>
      </a:accent5>
      <a:accent6>
        <a:srgbClr val="838383"/>
      </a:accent6>
      <a:hlink>
        <a:srgbClr val="F59E00"/>
      </a:hlink>
      <a:folHlink>
        <a:srgbClr val="B2B2B2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Glow Edg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Striped black border presentation (widescreen)</Template>
  <TotalTime>14271</TotalTime>
  <Words>614</Words>
  <Application>Microsoft Office PowerPoint</Application>
  <PresentationFormat>Custom</PresentationFormat>
  <Paragraphs>68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Euphemia</vt:lpstr>
      <vt:lpstr>Helvetica</vt:lpstr>
      <vt:lpstr>Striped Border 16x9</vt:lpstr>
      <vt:lpstr>Fall cankerworm</vt:lpstr>
      <vt:lpstr>Fall cankerworm Identifying characteristics</vt:lpstr>
      <vt:lpstr>Fall cankerworm Lifecycle</vt:lpstr>
      <vt:lpstr>Fall cankerworm Common hosts</vt:lpstr>
      <vt:lpstr>Fall cankerworm Distribution</vt:lpstr>
      <vt:lpstr>Fall cankerworm What to look for</vt:lpstr>
      <vt:lpstr>Fall cankerworm What to look for</vt:lpstr>
      <vt:lpstr>Fall cankerworm What to look for</vt:lpstr>
      <vt:lpstr>Fall cankerworm What to look for</vt:lpstr>
      <vt:lpstr>Fall cankerworm Management</vt:lpstr>
      <vt:lpstr>Fall cankerworm Management</vt:lpstr>
      <vt:lpstr>Fall cankerworm Additional resources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cankerworm</dc:title>
  <dc:creator>Molly Darr</dc:creator>
  <cp:lastModifiedBy>Molly Darr</cp:lastModifiedBy>
  <cp:revision>38</cp:revision>
  <dcterms:created xsi:type="dcterms:W3CDTF">2021-11-05T22:33:16Z</dcterms:created>
  <dcterms:modified xsi:type="dcterms:W3CDTF">2022-01-17T20:02:51Z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