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59" r:id="rId4"/>
    <p:sldId id="268" r:id="rId5"/>
    <p:sldId id="269" r:id="rId6"/>
    <p:sldId id="260" r:id="rId7"/>
    <p:sldId id="261" r:id="rId8"/>
    <p:sldId id="262" r:id="rId9"/>
    <p:sldId id="270" r:id="rId10"/>
    <p:sldId id="271" r:id="rId11"/>
    <p:sldId id="263" r:id="rId12"/>
    <p:sldId id="272" r:id="rId13"/>
    <p:sldId id="265" r:id="rId14"/>
    <p:sldId id="266" r:id="rId15"/>
    <p:sldId id="267"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08F8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A694182-7DD1-47C4-894B-DD4DE8239948}" v="2" dt="2024-05-30T14:45:55.30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6" d="100"/>
          <a:sy n="86" d="100"/>
        </p:scale>
        <p:origin x="738"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21" Type="http://schemas.microsoft.com/office/2016/11/relationships/changesInfo" Target="changesInfos/changesInfo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aty Elizabeth Crout Moretti" userId="c2539806-68ef-4c2b-9689-e3b4ab591f97" providerId="ADAL" clId="{1A694182-7DD1-47C4-894B-DD4DE8239948}"/>
    <pc:docChg chg="custSel addSld modSld sldOrd">
      <pc:chgData name="Katy Elizabeth Crout Moretti" userId="c2539806-68ef-4c2b-9689-e3b4ab591f97" providerId="ADAL" clId="{1A694182-7DD1-47C4-894B-DD4DE8239948}" dt="2024-05-27T14:25:12.711" v="132" actId="1076"/>
      <pc:docMkLst>
        <pc:docMk/>
      </pc:docMkLst>
      <pc:sldChg chg="addSp modSp mod">
        <pc:chgData name="Katy Elizabeth Crout Moretti" userId="c2539806-68ef-4c2b-9689-e3b4ab591f97" providerId="ADAL" clId="{1A694182-7DD1-47C4-894B-DD4DE8239948}" dt="2024-05-27T14:20:50.464" v="7" actId="14100"/>
        <pc:sldMkLst>
          <pc:docMk/>
          <pc:sldMk cId="2418168617" sldId="257"/>
        </pc:sldMkLst>
        <pc:spChg chg="mod">
          <ac:chgData name="Katy Elizabeth Crout Moretti" userId="c2539806-68ef-4c2b-9689-e3b4ab591f97" providerId="ADAL" clId="{1A694182-7DD1-47C4-894B-DD4DE8239948}" dt="2024-05-27T14:20:50.464" v="7" actId="14100"/>
          <ac:spMkLst>
            <pc:docMk/>
            <pc:sldMk cId="2418168617" sldId="257"/>
            <ac:spMk id="16" creationId="{68793301-CCD9-6809-AD92-12DFA4C310BC}"/>
          </ac:spMkLst>
        </pc:spChg>
        <pc:picChg chg="add mod">
          <ac:chgData name="Katy Elizabeth Crout Moretti" userId="c2539806-68ef-4c2b-9689-e3b4ab591f97" providerId="ADAL" clId="{1A694182-7DD1-47C4-894B-DD4DE8239948}" dt="2024-05-21T19:15:59.799" v="3" actId="1076"/>
          <ac:picMkLst>
            <pc:docMk/>
            <pc:sldMk cId="2418168617" sldId="257"/>
            <ac:picMk id="3" creationId="{97B6B3CE-ABFF-9701-3EC2-88EDBC3E392C}"/>
          </ac:picMkLst>
        </pc:picChg>
      </pc:sldChg>
      <pc:sldChg chg="modSp mod">
        <pc:chgData name="Katy Elizabeth Crout Moretti" userId="c2539806-68ef-4c2b-9689-e3b4ab591f97" providerId="ADAL" clId="{1A694182-7DD1-47C4-894B-DD4DE8239948}" dt="2024-05-27T14:20:58.760" v="8" actId="122"/>
        <pc:sldMkLst>
          <pc:docMk/>
          <pc:sldMk cId="1323565423" sldId="258"/>
        </pc:sldMkLst>
        <pc:spChg chg="mod">
          <ac:chgData name="Katy Elizabeth Crout Moretti" userId="c2539806-68ef-4c2b-9689-e3b4ab591f97" providerId="ADAL" clId="{1A694182-7DD1-47C4-894B-DD4DE8239948}" dt="2024-05-27T14:20:58.760" v="8" actId="122"/>
          <ac:spMkLst>
            <pc:docMk/>
            <pc:sldMk cId="1323565423" sldId="258"/>
            <ac:spMk id="3" creationId="{29B18DE0-8FC2-6D43-9E37-268E92DEAB16}"/>
          </ac:spMkLst>
        </pc:spChg>
      </pc:sldChg>
      <pc:sldChg chg="modSp mod">
        <pc:chgData name="Katy Elizabeth Crout Moretti" userId="c2539806-68ef-4c2b-9689-e3b4ab591f97" providerId="ADAL" clId="{1A694182-7DD1-47C4-894B-DD4DE8239948}" dt="2024-05-27T14:22:02.589" v="46" actId="1076"/>
        <pc:sldMkLst>
          <pc:docMk/>
          <pc:sldMk cId="1694889282" sldId="259"/>
        </pc:sldMkLst>
        <pc:spChg chg="mod">
          <ac:chgData name="Katy Elizabeth Crout Moretti" userId="c2539806-68ef-4c2b-9689-e3b4ab591f97" providerId="ADAL" clId="{1A694182-7DD1-47C4-894B-DD4DE8239948}" dt="2024-05-27T14:21:20.982" v="33" actId="20577"/>
          <ac:spMkLst>
            <pc:docMk/>
            <pc:sldMk cId="1694889282" sldId="259"/>
            <ac:spMk id="2" creationId="{9ECF3088-3D70-13AA-678F-135A85E9EF64}"/>
          </ac:spMkLst>
        </pc:spChg>
        <pc:spChg chg="mod">
          <ac:chgData name="Katy Elizabeth Crout Moretti" userId="c2539806-68ef-4c2b-9689-e3b4ab591f97" providerId="ADAL" clId="{1A694182-7DD1-47C4-894B-DD4DE8239948}" dt="2024-05-27T14:22:02.589" v="46" actId="1076"/>
          <ac:spMkLst>
            <pc:docMk/>
            <pc:sldMk cId="1694889282" sldId="259"/>
            <ac:spMk id="3" creationId="{29B18DE0-8FC2-6D43-9E37-268E92DEAB16}"/>
          </ac:spMkLst>
        </pc:spChg>
      </pc:sldChg>
      <pc:sldChg chg="modSp mod">
        <pc:chgData name="Katy Elizabeth Crout Moretti" userId="c2539806-68ef-4c2b-9689-e3b4ab591f97" providerId="ADAL" clId="{1A694182-7DD1-47C4-894B-DD4DE8239948}" dt="2024-05-27T14:24:03.844" v="110" actId="1076"/>
        <pc:sldMkLst>
          <pc:docMk/>
          <pc:sldMk cId="2997893757" sldId="263"/>
        </pc:sldMkLst>
        <pc:spChg chg="mod">
          <ac:chgData name="Katy Elizabeth Crout Moretti" userId="c2539806-68ef-4c2b-9689-e3b4ab591f97" providerId="ADAL" clId="{1A694182-7DD1-47C4-894B-DD4DE8239948}" dt="2024-05-27T14:24:03.844" v="110" actId="1076"/>
          <ac:spMkLst>
            <pc:docMk/>
            <pc:sldMk cId="2997893757" sldId="263"/>
            <ac:spMk id="3" creationId="{29B18DE0-8FC2-6D43-9E37-268E92DEAB16}"/>
          </ac:spMkLst>
        </pc:spChg>
      </pc:sldChg>
      <pc:sldChg chg="modSp mod ord">
        <pc:chgData name="Katy Elizabeth Crout Moretti" userId="c2539806-68ef-4c2b-9689-e3b4ab591f97" providerId="ADAL" clId="{1A694182-7DD1-47C4-894B-DD4DE8239948}" dt="2024-05-27T14:24:54.231" v="125"/>
        <pc:sldMkLst>
          <pc:docMk/>
          <pc:sldMk cId="2031241014" sldId="265"/>
        </pc:sldMkLst>
        <pc:spChg chg="mod">
          <ac:chgData name="Katy Elizabeth Crout Moretti" userId="c2539806-68ef-4c2b-9689-e3b4ab591f97" providerId="ADAL" clId="{1A694182-7DD1-47C4-894B-DD4DE8239948}" dt="2024-05-27T14:24:51.740" v="123" actId="1076"/>
          <ac:spMkLst>
            <pc:docMk/>
            <pc:sldMk cId="2031241014" sldId="265"/>
            <ac:spMk id="3" creationId="{29B18DE0-8FC2-6D43-9E37-268E92DEAB16}"/>
          </ac:spMkLst>
        </pc:spChg>
      </pc:sldChg>
      <pc:sldChg chg="modSp mod">
        <pc:chgData name="Katy Elizabeth Crout Moretti" userId="c2539806-68ef-4c2b-9689-e3b4ab591f97" providerId="ADAL" clId="{1A694182-7DD1-47C4-894B-DD4DE8239948}" dt="2024-05-27T14:22:21.702" v="70" actId="14100"/>
        <pc:sldMkLst>
          <pc:docMk/>
          <pc:sldMk cId="1066590621" sldId="268"/>
        </pc:sldMkLst>
        <pc:spChg chg="mod">
          <ac:chgData name="Katy Elizabeth Crout Moretti" userId="c2539806-68ef-4c2b-9689-e3b4ab591f97" providerId="ADAL" clId="{1A694182-7DD1-47C4-894B-DD4DE8239948}" dt="2024-05-27T14:22:10.629" v="66" actId="20577"/>
          <ac:spMkLst>
            <pc:docMk/>
            <pc:sldMk cId="1066590621" sldId="268"/>
            <ac:spMk id="2" creationId="{9ECF3088-3D70-13AA-678F-135A85E9EF64}"/>
          </ac:spMkLst>
        </pc:spChg>
        <pc:spChg chg="mod">
          <ac:chgData name="Katy Elizabeth Crout Moretti" userId="c2539806-68ef-4c2b-9689-e3b4ab591f97" providerId="ADAL" clId="{1A694182-7DD1-47C4-894B-DD4DE8239948}" dt="2024-05-27T14:22:21.702" v="70" actId="14100"/>
          <ac:spMkLst>
            <pc:docMk/>
            <pc:sldMk cId="1066590621" sldId="268"/>
            <ac:spMk id="3" creationId="{29B18DE0-8FC2-6D43-9E37-268E92DEAB16}"/>
          </ac:spMkLst>
        </pc:spChg>
      </pc:sldChg>
      <pc:sldChg chg="modSp mod">
        <pc:chgData name="Katy Elizabeth Crout Moretti" userId="c2539806-68ef-4c2b-9689-e3b4ab591f97" providerId="ADAL" clId="{1A694182-7DD1-47C4-894B-DD4DE8239948}" dt="2024-05-27T14:22:36.459" v="93" actId="122"/>
        <pc:sldMkLst>
          <pc:docMk/>
          <pc:sldMk cId="2765811363" sldId="269"/>
        </pc:sldMkLst>
        <pc:spChg chg="mod">
          <ac:chgData name="Katy Elizabeth Crout Moretti" userId="c2539806-68ef-4c2b-9689-e3b4ab591f97" providerId="ADAL" clId="{1A694182-7DD1-47C4-894B-DD4DE8239948}" dt="2024-05-27T14:22:31.135" v="90" actId="20577"/>
          <ac:spMkLst>
            <pc:docMk/>
            <pc:sldMk cId="2765811363" sldId="269"/>
            <ac:spMk id="2" creationId="{9ECF3088-3D70-13AA-678F-135A85E9EF64}"/>
          </ac:spMkLst>
        </pc:spChg>
        <pc:spChg chg="mod">
          <ac:chgData name="Katy Elizabeth Crout Moretti" userId="c2539806-68ef-4c2b-9689-e3b4ab591f97" providerId="ADAL" clId="{1A694182-7DD1-47C4-894B-DD4DE8239948}" dt="2024-05-27T14:22:36.459" v="93" actId="122"/>
          <ac:spMkLst>
            <pc:docMk/>
            <pc:sldMk cId="2765811363" sldId="269"/>
            <ac:spMk id="3" creationId="{29B18DE0-8FC2-6D43-9E37-268E92DEAB16}"/>
          </ac:spMkLst>
        </pc:spChg>
      </pc:sldChg>
      <pc:sldChg chg="modSp add mod ord">
        <pc:chgData name="Katy Elizabeth Crout Moretti" userId="c2539806-68ef-4c2b-9689-e3b4ab591f97" providerId="ADAL" clId="{1A694182-7DD1-47C4-894B-DD4DE8239948}" dt="2024-05-27T14:24:19.649" v="114" actId="20577"/>
        <pc:sldMkLst>
          <pc:docMk/>
          <pc:sldMk cId="2979303645" sldId="271"/>
        </pc:sldMkLst>
        <pc:spChg chg="mod">
          <ac:chgData name="Katy Elizabeth Crout Moretti" userId="c2539806-68ef-4c2b-9689-e3b4ab591f97" providerId="ADAL" clId="{1A694182-7DD1-47C4-894B-DD4DE8239948}" dt="2024-05-27T14:24:19.649" v="114" actId="20577"/>
          <ac:spMkLst>
            <pc:docMk/>
            <pc:sldMk cId="2979303645" sldId="271"/>
            <ac:spMk id="3" creationId="{29B18DE0-8FC2-6D43-9E37-268E92DEAB16}"/>
          </ac:spMkLst>
        </pc:spChg>
      </pc:sldChg>
      <pc:sldChg chg="modSp add mod">
        <pc:chgData name="Katy Elizabeth Crout Moretti" userId="c2539806-68ef-4c2b-9689-e3b4ab591f97" providerId="ADAL" clId="{1A694182-7DD1-47C4-894B-DD4DE8239948}" dt="2024-05-27T14:25:12.711" v="132" actId="1076"/>
        <pc:sldMkLst>
          <pc:docMk/>
          <pc:sldMk cId="836589205" sldId="272"/>
        </pc:sldMkLst>
        <pc:spChg chg="mod">
          <ac:chgData name="Katy Elizabeth Crout Moretti" userId="c2539806-68ef-4c2b-9689-e3b4ab591f97" providerId="ADAL" clId="{1A694182-7DD1-47C4-894B-DD4DE8239948}" dt="2024-05-27T14:25:12.711" v="132" actId="1076"/>
          <ac:spMkLst>
            <pc:docMk/>
            <pc:sldMk cId="836589205" sldId="272"/>
            <ac:spMk id="3" creationId="{29B18DE0-8FC2-6D43-9E37-268E92DEAB16}"/>
          </ac:spMkLst>
        </pc:spChg>
      </pc:sldChg>
    </pc:docChg>
  </pc:docChgLst>
  <pc:docChgLst>
    <pc:chgData name="Katy Crout" userId="c2539806-68ef-4c2b-9689-e3b4ab591f97" providerId="ADAL" clId="{1A694182-7DD1-47C4-894B-DD4DE8239948}"/>
    <pc:docChg chg="modSld">
      <pc:chgData name="Katy Crout" userId="c2539806-68ef-4c2b-9689-e3b4ab591f97" providerId="ADAL" clId="{1A694182-7DD1-47C4-894B-DD4DE8239948}" dt="2024-05-30T14:46:31.349" v="54" actId="1076"/>
      <pc:docMkLst>
        <pc:docMk/>
      </pc:docMkLst>
      <pc:sldChg chg="addSp modSp mod">
        <pc:chgData name="Katy Crout" userId="c2539806-68ef-4c2b-9689-e3b4ab591f97" providerId="ADAL" clId="{1A694182-7DD1-47C4-894B-DD4DE8239948}" dt="2024-05-30T14:46:31.349" v="54" actId="1076"/>
        <pc:sldMkLst>
          <pc:docMk/>
          <pc:sldMk cId="1243084623" sldId="267"/>
        </pc:sldMkLst>
        <pc:spChg chg="add mod">
          <ac:chgData name="Katy Crout" userId="c2539806-68ef-4c2b-9689-e3b4ab591f97" providerId="ADAL" clId="{1A694182-7DD1-47C4-894B-DD4DE8239948}" dt="2024-05-30T14:46:31.349" v="54" actId="1076"/>
          <ac:spMkLst>
            <pc:docMk/>
            <pc:sldMk cId="1243084623" sldId="267"/>
            <ac:spMk id="7" creationId="{56F8734A-59DB-5A41-6485-CDB8132C403B}"/>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1C4D11-8541-675C-1348-BDCDA0C8AE9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9AB0371-B604-302B-7C0C-AEB9A3D8E54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697C2CF1-DF8F-64C3-E29E-EA4627F73C6F}"/>
              </a:ext>
            </a:extLst>
          </p:cNvPr>
          <p:cNvSpPr>
            <a:spLocks noGrp="1"/>
          </p:cNvSpPr>
          <p:nvPr>
            <p:ph type="dt" sz="half" idx="10"/>
          </p:nvPr>
        </p:nvSpPr>
        <p:spPr/>
        <p:txBody>
          <a:bodyPr/>
          <a:lstStyle/>
          <a:p>
            <a:fld id="{4A77B11C-1098-47BC-956D-BC43AECD0A4B}" type="datetimeFigureOut">
              <a:rPr lang="en-US" smtClean="0"/>
              <a:t>5/30/2024</a:t>
            </a:fld>
            <a:endParaRPr lang="en-US"/>
          </a:p>
        </p:txBody>
      </p:sp>
      <p:sp>
        <p:nvSpPr>
          <p:cNvPr id="5" name="Footer Placeholder 4">
            <a:extLst>
              <a:ext uri="{FF2B5EF4-FFF2-40B4-BE49-F238E27FC236}">
                <a16:creationId xmlns:a16="http://schemas.microsoft.com/office/drawing/2014/main" id="{026705D8-00E2-1AB3-5684-96D46EF3060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B280FAD-9D33-42AD-8C1B-17ADB04EB6EB}"/>
              </a:ext>
            </a:extLst>
          </p:cNvPr>
          <p:cNvSpPr>
            <a:spLocks noGrp="1"/>
          </p:cNvSpPr>
          <p:nvPr>
            <p:ph type="sldNum" sz="quarter" idx="12"/>
          </p:nvPr>
        </p:nvSpPr>
        <p:spPr/>
        <p:txBody>
          <a:bodyPr/>
          <a:lstStyle/>
          <a:p>
            <a:fld id="{5D70642D-729F-41C9-ACAC-BDE470AFDED5}" type="slidenum">
              <a:rPr lang="en-US" smtClean="0"/>
              <a:t>‹#›</a:t>
            </a:fld>
            <a:endParaRPr lang="en-US"/>
          </a:p>
        </p:txBody>
      </p:sp>
    </p:spTree>
    <p:extLst>
      <p:ext uri="{BB962C8B-B14F-4D97-AF65-F5344CB8AC3E}">
        <p14:creationId xmlns:p14="http://schemas.microsoft.com/office/powerpoint/2010/main" val="41151243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CA29A0-C306-5080-A4B3-083D61C1B0E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C3492F6-E5D8-B336-78A5-5BBC8805423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7ECDAD5-DB97-D597-DA85-579825125F7C}"/>
              </a:ext>
            </a:extLst>
          </p:cNvPr>
          <p:cNvSpPr>
            <a:spLocks noGrp="1"/>
          </p:cNvSpPr>
          <p:nvPr>
            <p:ph type="dt" sz="half" idx="10"/>
          </p:nvPr>
        </p:nvSpPr>
        <p:spPr/>
        <p:txBody>
          <a:bodyPr/>
          <a:lstStyle/>
          <a:p>
            <a:fld id="{4A77B11C-1098-47BC-956D-BC43AECD0A4B}" type="datetimeFigureOut">
              <a:rPr lang="en-US" smtClean="0"/>
              <a:t>5/30/2024</a:t>
            </a:fld>
            <a:endParaRPr lang="en-US"/>
          </a:p>
        </p:txBody>
      </p:sp>
      <p:sp>
        <p:nvSpPr>
          <p:cNvPr id="5" name="Footer Placeholder 4">
            <a:extLst>
              <a:ext uri="{FF2B5EF4-FFF2-40B4-BE49-F238E27FC236}">
                <a16:creationId xmlns:a16="http://schemas.microsoft.com/office/drawing/2014/main" id="{86DD504F-A887-0C39-A2C3-A7EE4F7CEC0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160ABF8-E96F-7C13-1E2C-EED9AC8F479E}"/>
              </a:ext>
            </a:extLst>
          </p:cNvPr>
          <p:cNvSpPr>
            <a:spLocks noGrp="1"/>
          </p:cNvSpPr>
          <p:nvPr>
            <p:ph type="sldNum" sz="quarter" idx="12"/>
          </p:nvPr>
        </p:nvSpPr>
        <p:spPr/>
        <p:txBody>
          <a:bodyPr/>
          <a:lstStyle/>
          <a:p>
            <a:fld id="{5D70642D-729F-41C9-ACAC-BDE470AFDED5}" type="slidenum">
              <a:rPr lang="en-US" smtClean="0"/>
              <a:t>‹#›</a:t>
            </a:fld>
            <a:endParaRPr lang="en-US"/>
          </a:p>
        </p:txBody>
      </p:sp>
    </p:spTree>
    <p:extLst>
      <p:ext uri="{BB962C8B-B14F-4D97-AF65-F5344CB8AC3E}">
        <p14:creationId xmlns:p14="http://schemas.microsoft.com/office/powerpoint/2010/main" val="7415381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C0A84A2-D8D8-06BA-666C-474674A8EE3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FC87478F-9F5E-5914-A1FC-73C3AAE1027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9D0B30F-06B5-ED2F-CE3B-E4B7892629D1}"/>
              </a:ext>
            </a:extLst>
          </p:cNvPr>
          <p:cNvSpPr>
            <a:spLocks noGrp="1"/>
          </p:cNvSpPr>
          <p:nvPr>
            <p:ph type="dt" sz="half" idx="10"/>
          </p:nvPr>
        </p:nvSpPr>
        <p:spPr/>
        <p:txBody>
          <a:bodyPr/>
          <a:lstStyle/>
          <a:p>
            <a:fld id="{4A77B11C-1098-47BC-956D-BC43AECD0A4B}" type="datetimeFigureOut">
              <a:rPr lang="en-US" smtClean="0"/>
              <a:t>5/30/2024</a:t>
            </a:fld>
            <a:endParaRPr lang="en-US"/>
          </a:p>
        </p:txBody>
      </p:sp>
      <p:sp>
        <p:nvSpPr>
          <p:cNvPr id="5" name="Footer Placeholder 4">
            <a:extLst>
              <a:ext uri="{FF2B5EF4-FFF2-40B4-BE49-F238E27FC236}">
                <a16:creationId xmlns:a16="http://schemas.microsoft.com/office/drawing/2014/main" id="{FE129667-22FF-3988-CA0A-CEE2DE5CE2E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1828F55-2962-78C0-D082-7044AF8D4D08}"/>
              </a:ext>
            </a:extLst>
          </p:cNvPr>
          <p:cNvSpPr>
            <a:spLocks noGrp="1"/>
          </p:cNvSpPr>
          <p:nvPr>
            <p:ph type="sldNum" sz="quarter" idx="12"/>
          </p:nvPr>
        </p:nvSpPr>
        <p:spPr/>
        <p:txBody>
          <a:bodyPr/>
          <a:lstStyle/>
          <a:p>
            <a:fld id="{5D70642D-729F-41C9-ACAC-BDE470AFDED5}" type="slidenum">
              <a:rPr lang="en-US" smtClean="0"/>
              <a:t>‹#›</a:t>
            </a:fld>
            <a:endParaRPr lang="en-US"/>
          </a:p>
        </p:txBody>
      </p:sp>
    </p:spTree>
    <p:extLst>
      <p:ext uri="{BB962C8B-B14F-4D97-AF65-F5344CB8AC3E}">
        <p14:creationId xmlns:p14="http://schemas.microsoft.com/office/powerpoint/2010/main" val="6972210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C167E9-38B8-232C-5E16-CB71C51CCB0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4DE3E7E-2FF3-18D6-F277-345A9CC9212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B64280F-F15D-C8B2-6A9F-C961C8B42860}"/>
              </a:ext>
            </a:extLst>
          </p:cNvPr>
          <p:cNvSpPr>
            <a:spLocks noGrp="1"/>
          </p:cNvSpPr>
          <p:nvPr>
            <p:ph type="dt" sz="half" idx="10"/>
          </p:nvPr>
        </p:nvSpPr>
        <p:spPr/>
        <p:txBody>
          <a:bodyPr/>
          <a:lstStyle/>
          <a:p>
            <a:fld id="{4A77B11C-1098-47BC-956D-BC43AECD0A4B}" type="datetimeFigureOut">
              <a:rPr lang="en-US" smtClean="0"/>
              <a:t>5/30/2024</a:t>
            </a:fld>
            <a:endParaRPr lang="en-US"/>
          </a:p>
        </p:txBody>
      </p:sp>
      <p:sp>
        <p:nvSpPr>
          <p:cNvPr id="5" name="Footer Placeholder 4">
            <a:extLst>
              <a:ext uri="{FF2B5EF4-FFF2-40B4-BE49-F238E27FC236}">
                <a16:creationId xmlns:a16="http://schemas.microsoft.com/office/drawing/2014/main" id="{D6C8F105-B876-DBC3-6CA1-1637771EB15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81BF698-81DC-7CB6-B36F-899401850BE1}"/>
              </a:ext>
            </a:extLst>
          </p:cNvPr>
          <p:cNvSpPr>
            <a:spLocks noGrp="1"/>
          </p:cNvSpPr>
          <p:nvPr>
            <p:ph type="sldNum" sz="quarter" idx="12"/>
          </p:nvPr>
        </p:nvSpPr>
        <p:spPr/>
        <p:txBody>
          <a:bodyPr/>
          <a:lstStyle/>
          <a:p>
            <a:fld id="{5D70642D-729F-41C9-ACAC-BDE470AFDED5}" type="slidenum">
              <a:rPr lang="en-US" smtClean="0"/>
              <a:t>‹#›</a:t>
            </a:fld>
            <a:endParaRPr lang="en-US"/>
          </a:p>
        </p:txBody>
      </p:sp>
    </p:spTree>
    <p:extLst>
      <p:ext uri="{BB962C8B-B14F-4D97-AF65-F5344CB8AC3E}">
        <p14:creationId xmlns:p14="http://schemas.microsoft.com/office/powerpoint/2010/main" val="9112081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1F1C3E-4238-B581-50CC-A78C4CD5EE0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7A94C7B-6BB6-51D6-0072-CF4576B2574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77A5027-3999-3CDD-56BD-529FA8FEB1FF}"/>
              </a:ext>
            </a:extLst>
          </p:cNvPr>
          <p:cNvSpPr>
            <a:spLocks noGrp="1"/>
          </p:cNvSpPr>
          <p:nvPr>
            <p:ph type="dt" sz="half" idx="10"/>
          </p:nvPr>
        </p:nvSpPr>
        <p:spPr/>
        <p:txBody>
          <a:bodyPr/>
          <a:lstStyle/>
          <a:p>
            <a:fld id="{4A77B11C-1098-47BC-956D-BC43AECD0A4B}" type="datetimeFigureOut">
              <a:rPr lang="en-US" smtClean="0"/>
              <a:t>5/30/2024</a:t>
            </a:fld>
            <a:endParaRPr lang="en-US"/>
          </a:p>
        </p:txBody>
      </p:sp>
      <p:sp>
        <p:nvSpPr>
          <p:cNvPr id="5" name="Footer Placeholder 4">
            <a:extLst>
              <a:ext uri="{FF2B5EF4-FFF2-40B4-BE49-F238E27FC236}">
                <a16:creationId xmlns:a16="http://schemas.microsoft.com/office/drawing/2014/main" id="{CE967D4E-9021-F882-BF01-BC136CBDE49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ED05FB2-4D81-FD6E-C98D-6985B17C80CE}"/>
              </a:ext>
            </a:extLst>
          </p:cNvPr>
          <p:cNvSpPr>
            <a:spLocks noGrp="1"/>
          </p:cNvSpPr>
          <p:nvPr>
            <p:ph type="sldNum" sz="quarter" idx="12"/>
          </p:nvPr>
        </p:nvSpPr>
        <p:spPr/>
        <p:txBody>
          <a:bodyPr/>
          <a:lstStyle/>
          <a:p>
            <a:fld id="{5D70642D-729F-41C9-ACAC-BDE470AFDED5}" type="slidenum">
              <a:rPr lang="en-US" smtClean="0"/>
              <a:t>‹#›</a:t>
            </a:fld>
            <a:endParaRPr lang="en-US"/>
          </a:p>
        </p:txBody>
      </p:sp>
    </p:spTree>
    <p:extLst>
      <p:ext uri="{BB962C8B-B14F-4D97-AF65-F5344CB8AC3E}">
        <p14:creationId xmlns:p14="http://schemas.microsoft.com/office/powerpoint/2010/main" val="14425314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6D07BC-AD9A-5FC1-50C8-4FA5D8BACF4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B928EEF-6EF7-D8AE-A6E3-AB7FAF5C80D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BE48053-2B1A-0403-3AC0-6B44E7F8D3F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6399EF8-70A5-03EF-2D50-F54C835004FD}"/>
              </a:ext>
            </a:extLst>
          </p:cNvPr>
          <p:cNvSpPr>
            <a:spLocks noGrp="1"/>
          </p:cNvSpPr>
          <p:nvPr>
            <p:ph type="dt" sz="half" idx="10"/>
          </p:nvPr>
        </p:nvSpPr>
        <p:spPr/>
        <p:txBody>
          <a:bodyPr/>
          <a:lstStyle/>
          <a:p>
            <a:fld id="{4A77B11C-1098-47BC-956D-BC43AECD0A4B}" type="datetimeFigureOut">
              <a:rPr lang="en-US" smtClean="0"/>
              <a:t>5/30/2024</a:t>
            </a:fld>
            <a:endParaRPr lang="en-US"/>
          </a:p>
        </p:txBody>
      </p:sp>
      <p:sp>
        <p:nvSpPr>
          <p:cNvPr id="6" name="Footer Placeholder 5">
            <a:extLst>
              <a:ext uri="{FF2B5EF4-FFF2-40B4-BE49-F238E27FC236}">
                <a16:creationId xmlns:a16="http://schemas.microsoft.com/office/drawing/2014/main" id="{04A69A9A-C046-394A-C6CE-19F63CC80B0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B6E35A9-1ED7-6085-D7BC-249324567233}"/>
              </a:ext>
            </a:extLst>
          </p:cNvPr>
          <p:cNvSpPr>
            <a:spLocks noGrp="1"/>
          </p:cNvSpPr>
          <p:nvPr>
            <p:ph type="sldNum" sz="quarter" idx="12"/>
          </p:nvPr>
        </p:nvSpPr>
        <p:spPr/>
        <p:txBody>
          <a:bodyPr/>
          <a:lstStyle/>
          <a:p>
            <a:fld id="{5D70642D-729F-41C9-ACAC-BDE470AFDED5}" type="slidenum">
              <a:rPr lang="en-US" smtClean="0"/>
              <a:t>‹#›</a:t>
            </a:fld>
            <a:endParaRPr lang="en-US"/>
          </a:p>
        </p:txBody>
      </p:sp>
    </p:spTree>
    <p:extLst>
      <p:ext uri="{BB962C8B-B14F-4D97-AF65-F5344CB8AC3E}">
        <p14:creationId xmlns:p14="http://schemas.microsoft.com/office/powerpoint/2010/main" val="21926662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A0A513-D927-11DE-DA3C-227ABA8E0A8E}"/>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603A7A2-0FE5-E706-C565-3CC28FE7F99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1195A2A-2017-35F6-27A9-4C1A5A1AC65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3533AFF-B789-1B09-382D-2F8BFE7D095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1D13DDE-CD54-D53B-2352-83B504040C3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2E75B9B-3992-21AD-D490-6EE9FB95A6E7}"/>
              </a:ext>
            </a:extLst>
          </p:cNvPr>
          <p:cNvSpPr>
            <a:spLocks noGrp="1"/>
          </p:cNvSpPr>
          <p:nvPr>
            <p:ph type="dt" sz="half" idx="10"/>
          </p:nvPr>
        </p:nvSpPr>
        <p:spPr/>
        <p:txBody>
          <a:bodyPr/>
          <a:lstStyle/>
          <a:p>
            <a:fld id="{4A77B11C-1098-47BC-956D-BC43AECD0A4B}" type="datetimeFigureOut">
              <a:rPr lang="en-US" smtClean="0"/>
              <a:t>5/30/2024</a:t>
            </a:fld>
            <a:endParaRPr lang="en-US"/>
          </a:p>
        </p:txBody>
      </p:sp>
      <p:sp>
        <p:nvSpPr>
          <p:cNvPr id="8" name="Footer Placeholder 7">
            <a:extLst>
              <a:ext uri="{FF2B5EF4-FFF2-40B4-BE49-F238E27FC236}">
                <a16:creationId xmlns:a16="http://schemas.microsoft.com/office/drawing/2014/main" id="{0EE9CC37-2D13-82C2-8B26-D9D47230E93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6C6F72F-3D1A-A9BD-5179-25A3581174F8}"/>
              </a:ext>
            </a:extLst>
          </p:cNvPr>
          <p:cNvSpPr>
            <a:spLocks noGrp="1"/>
          </p:cNvSpPr>
          <p:nvPr>
            <p:ph type="sldNum" sz="quarter" idx="12"/>
          </p:nvPr>
        </p:nvSpPr>
        <p:spPr/>
        <p:txBody>
          <a:bodyPr/>
          <a:lstStyle/>
          <a:p>
            <a:fld id="{5D70642D-729F-41C9-ACAC-BDE470AFDED5}" type="slidenum">
              <a:rPr lang="en-US" smtClean="0"/>
              <a:t>‹#›</a:t>
            </a:fld>
            <a:endParaRPr lang="en-US"/>
          </a:p>
        </p:txBody>
      </p:sp>
    </p:spTree>
    <p:extLst>
      <p:ext uri="{BB962C8B-B14F-4D97-AF65-F5344CB8AC3E}">
        <p14:creationId xmlns:p14="http://schemas.microsoft.com/office/powerpoint/2010/main" val="1224468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12D688-FF53-3D62-E576-8CE601B0557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AFE284D-A77B-4EF7-C134-F5AB998A51C8}"/>
              </a:ext>
            </a:extLst>
          </p:cNvPr>
          <p:cNvSpPr>
            <a:spLocks noGrp="1"/>
          </p:cNvSpPr>
          <p:nvPr>
            <p:ph type="dt" sz="half" idx="10"/>
          </p:nvPr>
        </p:nvSpPr>
        <p:spPr/>
        <p:txBody>
          <a:bodyPr/>
          <a:lstStyle/>
          <a:p>
            <a:fld id="{4A77B11C-1098-47BC-956D-BC43AECD0A4B}" type="datetimeFigureOut">
              <a:rPr lang="en-US" smtClean="0"/>
              <a:t>5/30/2024</a:t>
            </a:fld>
            <a:endParaRPr lang="en-US"/>
          </a:p>
        </p:txBody>
      </p:sp>
      <p:sp>
        <p:nvSpPr>
          <p:cNvPr id="4" name="Footer Placeholder 3">
            <a:extLst>
              <a:ext uri="{FF2B5EF4-FFF2-40B4-BE49-F238E27FC236}">
                <a16:creationId xmlns:a16="http://schemas.microsoft.com/office/drawing/2014/main" id="{F78A7966-DF21-D524-B810-21790AE4BDAA}"/>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D141E25-4234-4F71-A592-AB12B95546A2}"/>
              </a:ext>
            </a:extLst>
          </p:cNvPr>
          <p:cNvSpPr>
            <a:spLocks noGrp="1"/>
          </p:cNvSpPr>
          <p:nvPr>
            <p:ph type="sldNum" sz="quarter" idx="12"/>
          </p:nvPr>
        </p:nvSpPr>
        <p:spPr/>
        <p:txBody>
          <a:bodyPr/>
          <a:lstStyle/>
          <a:p>
            <a:fld id="{5D70642D-729F-41C9-ACAC-BDE470AFDED5}" type="slidenum">
              <a:rPr lang="en-US" smtClean="0"/>
              <a:t>‹#›</a:t>
            </a:fld>
            <a:endParaRPr lang="en-US"/>
          </a:p>
        </p:txBody>
      </p:sp>
    </p:spTree>
    <p:extLst>
      <p:ext uri="{BB962C8B-B14F-4D97-AF65-F5344CB8AC3E}">
        <p14:creationId xmlns:p14="http://schemas.microsoft.com/office/powerpoint/2010/main" val="18011428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461934B-0FB0-73E1-62AD-7A35F85826C0}"/>
              </a:ext>
            </a:extLst>
          </p:cNvPr>
          <p:cNvSpPr>
            <a:spLocks noGrp="1"/>
          </p:cNvSpPr>
          <p:nvPr>
            <p:ph type="dt" sz="half" idx="10"/>
          </p:nvPr>
        </p:nvSpPr>
        <p:spPr/>
        <p:txBody>
          <a:bodyPr/>
          <a:lstStyle/>
          <a:p>
            <a:fld id="{4A77B11C-1098-47BC-956D-BC43AECD0A4B}" type="datetimeFigureOut">
              <a:rPr lang="en-US" smtClean="0"/>
              <a:t>5/30/2024</a:t>
            </a:fld>
            <a:endParaRPr lang="en-US"/>
          </a:p>
        </p:txBody>
      </p:sp>
      <p:sp>
        <p:nvSpPr>
          <p:cNvPr id="3" name="Footer Placeholder 2">
            <a:extLst>
              <a:ext uri="{FF2B5EF4-FFF2-40B4-BE49-F238E27FC236}">
                <a16:creationId xmlns:a16="http://schemas.microsoft.com/office/drawing/2014/main" id="{6CDB128D-471E-0248-00BD-22916F678A7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431C7C4-BA3D-9372-09D1-13226194E7E7}"/>
              </a:ext>
            </a:extLst>
          </p:cNvPr>
          <p:cNvSpPr>
            <a:spLocks noGrp="1"/>
          </p:cNvSpPr>
          <p:nvPr>
            <p:ph type="sldNum" sz="quarter" idx="12"/>
          </p:nvPr>
        </p:nvSpPr>
        <p:spPr/>
        <p:txBody>
          <a:bodyPr/>
          <a:lstStyle/>
          <a:p>
            <a:fld id="{5D70642D-729F-41C9-ACAC-BDE470AFDED5}" type="slidenum">
              <a:rPr lang="en-US" smtClean="0"/>
              <a:t>‹#›</a:t>
            </a:fld>
            <a:endParaRPr lang="en-US"/>
          </a:p>
        </p:txBody>
      </p:sp>
    </p:spTree>
    <p:extLst>
      <p:ext uri="{BB962C8B-B14F-4D97-AF65-F5344CB8AC3E}">
        <p14:creationId xmlns:p14="http://schemas.microsoft.com/office/powerpoint/2010/main" val="4333494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BE884C-F0C7-E5A2-AC08-0EAD3371A6D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81B4089-AB2B-3615-D7BA-5347427B4CB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ECCAF06-5072-98B0-6292-009F44E35F6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736CC96-EB28-72B5-9A33-77F92556D0FB}"/>
              </a:ext>
            </a:extLst>
          </p:cNvPr>
          <p:cNvSpPr>
            <a:spLocks noGrp="1"/>
          </p:cNvSpPr>
          <p:nvPr>
            <p:ph type="dt" sz="half" idx="10"/>
          </p:nvPr>
        </p:nvSpPr>
        <p:spPr/>
        <p:txBody>
          <a:bodyPr/>
          <a:lstStyle/>
          <a:p>
            <a:fld id="{4A77B11C-1098-47BC-956D-BC43AECD0A4B}" type="datetimeFigureOut">
              <a:rPr lang="en-US" smtClean="0"/>
              <a:t>5/30/2024</a:t>
            </a:fld>
            <a:endParaRPr lang="en-US"/>
          </a:p>
        </p:txBody>
      </p:sp>
      <p:sp>
        <p:nvSpPr>
          <p:cNvPr id="6" name="Footer Placeholder 5">
            <a:extLst>
              <a:ext uri="{FF2B5EF4-FFF2-40B4-BE49-F238E27FC236}">
                <a16:creationId xmlns:a16="http://schemas.microsoft.com/office/drawing/2014/main" id="{5B8E503A-7B50-2B62-5936-C34F30F4D4F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FF207CE-CC2A-09D6-FB45-2D9673D318B1}"/>
              </a:ext>
            </a:extLst>
          </p:cNvPr>
          <p:cNvSpPr>
            <a:spLocks noGrp="1"/>
          </p:cNvSpPr>
          <p:nvPr>
            <p:ph type="sldNum" sz="quarter" idx="12"/>
          </p:nvPr>
        </p:nvSpPr>
        <p:spPr/>
        <p:txBody>
          <a:bodyPr/>
          <a:lstStyle/>
          <a:p>
            <a:fld id="{5D70642D-729F-41C9-ACAC-BDE470AFDED5}" type="slidenum">
              <a:rPr lang="en-US" smtClean="0"/>
              <a:t>‹#›</a:t>
            </a:fld>
            <a:endParaRPr lang="en-US"/>
          </a:p>
        </p:txBody>
      </p:sp>
    </p:spTree>
    <p:extLst>
      <p:ext uri="{BB962C8B-B14F-4D97-AF65-F5344CB8AC3E}">
        <p14:creationId xmlns:p14="http://schemas.microsoft.com/office/powerpoint/2010/main" val="29647013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D8D8FD-723A-836B-D17A-921D1484D33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C2EA711-7350-61CB-C3C1-9C5F9169894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F7251B2-2602-A171-5A94-4BAF6951200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7BC6BE4-CF69-9C44-96F7-6A141D6AD298}"/>
              </a:ext>
            </a:extLst>
          </p:cNvPr>
          <p:cNvSpPr>
            <a:spLocks noGrp="1"/>
          </p:cNvSpPr>
          <p:nvPr>
            <p:ph type="dt" sz="half" idx="10"/>
          </p:nvPr>
        </p:nvSpPr>
        <p:spPr/>
        <p:txBody>
          <a:bodyPr/>
          <a:lstStyle/>
          <a:p>
            <a:fld id="{4A77B11C-1098-47BC-956D-BC43AECD0A4B}" type="datetimeFigureOut">
              <a:rPr lang="en-US" smtClean="0"/>
              <a:t>5/30/2024</a:t>
            </a:fld>
            <a:endParaRPr lang="en-US"/>
          </a:p>
        </p:txBody>
      </p:sp>
      <p:sp>
        <p:nvSpPr>
          <p:cNvPr id="6" name="Footer Placeholder 5">
            <a:extLst>
              <a:ext uri="{FF2B5EF4-FFF2-40B4-BE49-F238E27FC236}">
                <a16:creationId xmlns:a16="http://schemas.microsoft.com/office/drawing/2014/main" id="{B7E0EE9C-1798-6AF6-EA7E-05883341656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FA0B2FC-4BAF-52D2-5D3A-71CA952181D5}"/>
              </a:ext>
            </a:extLst>
          </p:cNvPr>
          <p:cNvSpPr>
            <a:spLocks noGrp="1"/>
          </p:cNvSpPr>
          <p:nvPr>
            <p:ph type="sldNum" sz="quarter" idx="12"/>
          </p:nvPr>
        </p:nvSpPr>
        <p:spPr/>
        <p:txBody>
          <a:bodyPr/>
          <a:lstStyle/>
          <a:p>
            <a:fld id="{5D70642D-729F-41C9-ACAC-BDE470AFDED5}" type="slidenum">
              <a:rPr lang="en-US" smtClean="0"/>
              <a:t>‹#›</a:t>
            </a:fld>
            <a:endParaRPr lang="en-US"/>
          </a:p>
        </p:txBody>
      </p:sp>
    </p:spTree>
    <p:extLst>
      <p:ext uri="{BB962C8B-B14F-4D97-AF65-F5344CB8AC3E}">
        <p14:creationId xmlns:p14="http://schemas.microsoft.com/office/powerpoint/2010/main" val="31904855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4F28A0C-3176-3AB8-E080-62531D6CF7F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8281CAE-7A6C-96EB-EFEF-A20881544F0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816C139-88EE-9FF9-8100-30CDBB57EFB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A77B11C-1098-47BC-956D-BC43AECD0A4B}" type="datetimeFigureOut">
              <a:rPr lang="en-US" smtClean="0"/>
              <a:t>5/30/2024</a:t>
            </a:fld>
            <a:endParaRPr lang="en-US"/>
          </a:p>
        </p:txBody>
      </p:sp>
      <p:sp>
        <p:nvSpPr>
          <p:cNvPr id="5" name="Footer Placeholder 4">
            <a:extLst>
              <a:ext uri="{FF2B5EF4-FFF2-40B4-BE49-F238E27FC236}">
                <a16:creationId xmlns:a16="http://schemas.microsoft.com/office/drawing/2014/main" id="{661ED956-7301-0E14-D31C-CE76AC8F740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C53792F6-687F-78BF-9D77-087402BD01D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D70642D-729F-41C9-ACAC-BDE470AFDED5}" type="slidenum">
              <a:rPr lang="en-US" smtClean="0"/>
              <a:t>‹#›</a:t>
            </a:fld>
            <a:endParaRPr lang="en-US"/>
          </a:p>
        </p:txBody>
      </p:sp>
    </p:spTree>
    <p:extLst>
      <p:ext uri="{BB962C8B-B14F-4D97-AF65-F5344CB8AC3E}">
        <p14:creationId xmlns:p14="http://schemas.microsoft.com/office/powerpoint/2010/main" val="13467308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hyperlink" Target="https://www.aphis.usda.gov/aphis/resources/pests-diseases/hungry-pests/the-threat/spotted-lanternfly/spotted-lanternfly" TargetMode="External"/><Relationship Id="rId7" Type="http://schemas.openxmlformats.org/officeDocument/2006/relationships/image" Target="../media/image23.png"/><Relationship Id="rId2" Type="http://schemas.openxmlformats.org/officeDocument/2006/relationships/hyperlink" Target="http://southernforesthealth.net/" TargetMode="External"/><Relationship Id="rId1" Type="http://schemas.openxmlformats.org/officeDocument/2006/relationships/slideLayout" Target="../slideLayouts/slideLayout2.xml"/><Relationship Id="rId6" Type="http://schemas.openxmlformats.org/officeDocument/2006/relationships/hyperlink" Target="https://hgic.clemson.edu/factsheet/spotted-lanternfly/" TargetMode="External"/><Relationship Id="rId11" Type="http://schemas.openxmlformats.org/officeDocument/2006/relationships/image" Target="../media/image27.png"/><Relationship Id="rId5" Type="http://schemas.openxmlformats.org/officeDocument/2006/relationships/hyperlink" Target="https://extension.psu.edu/spotted-lanternfly-management-guide" TargetMode="External"/><Relationship Id="rId10" Type="http://schemas.openxmlformats.org/officeDocument/2006/relationships/image" Target="../media/image26.png"/><Relationship Id="rId4" Type="http://schemas.openxmlformats.org/officeDocument/2006/relationships/hyperlink" Target="https://www.agriculture.pa.gov/Plants_Land_Water/PlantIndustry/Entomology/spotted_lanternfly/Pages/default.aspx" TargetMode="External"/><Relationship Id="rId9" Type="http://schemas.openxmlformats.org/officeDocument/2006/relationships/image" Target="../media/image25.png"/></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 Id="rId4" Type="http://schemas.openxmlformats.org/officeDocument/2006/relationships/image" Target="../media/image2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1B80753B-DFA1-2E72-70DC-52085BE28EE4}"/>
              </a:ext>
            </a:extLst>
          </p:cNvPr>
          <p:cNvSpPr/>
          <p:nvPr/>
        </p:nvSpPr>
        <p:spPr>
          <a:xfrm>
            <a:off x="0" y="896845"/>
            <a:ext cx="12192000" cy="1731146"/>
          </a:xfrm>
          <a:prstGeom prst="rect">
            <a:avLst/>
          </a:prstGeom>
          <a:solidFill>
            <a:srgbClr val="F08F88"/>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288AD83-B7DB-5050-0681-A0364DA55135}"/>
              </a:ext>
            </a:extLst>
          </p:cNvPr>
          <p:cNvSpPr>
            <a:spLocks noGrp="1"/>
          </p:cNvSpPr>
          <p:nvPr>
            <p:ph type="ctrTitle"/>
          </p:nvPr>
        </p:nvSpPr>
        <p:spPr>
          <a:xfrm>
            <a:off x="0" y="1163075"/>
            <a:ext cx="12191999" cy="1198686"/>
          </a:xfrm>
        </p:spPr>
        <p:txBody>
          <a:bodyPr>
            <a:normAutofit/>
          </a:bodyPr>
          <a:lstStyle/>
          <a:p>
            <a:r>
              <a:rPr lang="en-US" sz="7200" b="1" dirty="0">
                <a:latin typeface="Arial" panose="020B0604020202020204" pitchFamily="34" charset="0"/>
                <a:cs typeface="Arial" panose="020B0604020202020204" pitchFamily="34" charset="0"/>
              </a:rPr>
              <a:t>Spotted Lanternfly </a:t>
            </a:r>
          </a:p>
        </p:txBody>
      </p:sp>
      <p:pic>
        <p:nvPicPr>
          <p:cNvPr id="4" name="Picture 3">
            <a:extLst>
              <a:ext uri="{FF2B5EF4-FFF2-40B4-BE49-F238E27FC236}">
                <a16:creationId xmlns:a16="http://schemas.microsoft.com/office/drawing/2014/main" id="{74A442F8-18A1-7AB0-8B31-9457CD9F7ACC}"/>
              </a:ext>
            </a:extLst>
          </p:cNvPr>
          <p:cNvPicPr>
            <a:picLocks noChangeAspect="1"/>
          </p:cNvPicPr>
          <p:nvPr/>
        </p:nvPicPr>
        <p:blipFill>
          <a:blip r:embed="rId2"/>
          <a:stretch>
            <a:fillRect/>
          </a:stretch>
        </p:blipFill>
        <p:spPr>
          <a:xfrm>
            <a:off x="103681" y="105036"/>
            <a:ext cx="3639627" cy="682811"/>
          </a:xfrm>
          <a:prstGeom prst="rect">
            <a:avLst/>
          </a:prstGeom>
        </p:spPr>
      </p:pic>
      <p:sp>
        <p:nvSpPr>
          <p:cNvPr id="16" name="TextBox 15">
            <a:extLst>
              <a:ext uri="{FF2B5EF4-FFF2-40B4-BE49-F238E27FC236}">
                <a16:creationId xmlns:a16="http://schemas.microsoft.com/office/drawing/2014/main" id="{68793301-CCD9-6809-AD92-12DFA4C310BC}"/>
              </a:ext>
            </a:extLst>
          </p:cNvPr>
          <p:cNvSpPr txBox="1"/>
          <p:nvPr/>
        </p:nvSpPr>
        <p:spPr>
          <a:xfrm>
            <a:off x="6160576" y="3073241"/>
            <a:ext cx="5717998" cy="3600986"/>
          </a:xfrm>
          <a:prstGeom prst="rect">
            <a:avLst/>
          </a:prstGeom>
          <a:noFill/>
        </p:spPr>
        <p:txBody>
          <a:bodyPr wrap="square" rtlCol="0">
            <a:spAutoFit/>
          </a:bodyPr>
          <a:lstStyle/>
          <a:p>
            <a:pPr algn="ctr">
              <a:lnSpc>
                <a:spcPct val="150000"/>
              </a:lnSpc>
              <a:spcAft>
                <a:spcPts val="1200"/>
              </a:spcAft>
            </a:pPr>
            <a:r>
              <a:rPr lang="en-US" sz="2400" i="1" dirty="0">
                <a:latin typeface="Arial" panose="020B0604020202020204" pitchFamily="34" charset="0"/>
                <a:cs typeface="Arial" panose="020B0604020202020204" pitchFamily="34" charset="0"/>
              </a:rPr>
              <a:t>Lycorma delicatula</a:t>
            </a:r>
            <a:r>
              <a:rPr lang="en-US" sz="2400" dirty="0">
                <a:latin typeface="Arial" panose="020B0604020202020204" pitchFamily="34" charset="0"/>
                <a:cs typeface="Arial" panose="020B0604020202020204" pitchFamily="34" charset="0"/>
              </a:rPr>
              <a:t>, SLF</a:t>
            </a:r>
          </a:p>
          <a:p>
            <a:pPr algn="ctr">
              <a:lnSpc>
                <a:spcPct val="150000"/>
              </a:lnSpc>
              <a:spcAft>
                <a:spcPts val="1200"/>
              </a:spcAft>
            </a:pPr>
            <a:r>
              <a:rPr lang="en-US" sz="2400" dirty="0">
                <a:latin typeface="Arial" panose="020B0604020202020204" pitchFamily="34" charset="0"/>
                <a:cs typeface="Arial" panose="020B0604020202020204" pitchFamily="34" charset="0"/>
              </a:rPr>
              <a:t>Invasive insect that feeds on the sap of many plant species</a:t>
            </a:r>
          </a:p>
          <a:p>
            <a:pPr algn="ctr">
              <a:lnSpc>
                <a:spcPct val="150000"/>
              </a:lnSpc>
              <a:spcAft>
                <a:spcPts val="1200"/>
              </a:spcAft>
            </a:pPr>
            <a:r>
              <a:rPr lang="en-US" sz="2400" dirty="0">
                <a:latin typeface="Arial" panose="020B0604020202020204" pitchFamily="34" charset="0"/>
                <a:cs typeface="Arial" panose="020B0604020202020204" pitchFamily="34" charset="0"/>
              </a:rPr>
              <a:t>Planthopper that rarely uses its wings to fly, uses its legs to hop</a:t>
            </a:r>
          </a:p>
          <a:p>
            <a:endParaRPr lang="en-US" dirty="0"/>
          </a:p>
        </p:txBody>
      </p:sp>
      <p:pic>
        <p:nvPicPr>
          <p:cNvPr id="24" name="Picture 23" descr="A close-up of a logo&#10;&#10;Description automatically generated">
            <a:extLst>
              <a:ext uri="{FF2B5EF4-FFF2-40B4-BE49-F238E27FC236}">
                <a16:creationId xmlns:a16="http://schemas.microsoft.com/office/drawing/2014/main" id="{509F8567-E1E4-AA45-AC6C-A3356F22B1E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56233" y="32345"/>
            <a:ext cx="3832086" cy="828192"/>
          </a:xfrm>
          <a:prstGeom prst="rect">
            <a:avLst/>
          </a:prstGeom>
        </p:spPr>
      </p:pic>
      <p:pic>
        <p:nvPicPr>
          <p:cNvPr id="7" name="Picture 6">
            <a:extLst>
              <a:ext uri="{FF2B5EF4-FFF2-40B4-BE49-F238E27FC236}">
                <a16:creationId xmlns:a16="http://schemas.microsoft.com/office/drawing/2014/main" id="{012F0C5E-E15B-E3AE-30B5-429497578C2E}"/>
              </a:ext>
            </a:extLst>
          </p:cNvPr>
          <p:cNvPicPr>
            <a:picLocks noChangeAspect="1"/>
          </p:cNvPicPr>
          <p:nvPr/>
        </p:nvPicPr>
        <p:blipFill rotWithShape="1">
          <a:blip r:embed="rId4"/>
          <a:srcRect l="13765" t="16887" r="19618" b="17351"/>
          <a:stretch/>
        </p:blipFill>
        <p:spPr>
          <a:xfrm rot="5400000">
            <a:off x="1138174" y="2392580"/>
            <a:ext cx="3884329" cy="4753157"/>
          </a:xfrm>
          <a:prstGeom prst="rect">
            <a:avLst/>
          </a:prstGeom>
          <a:ln>
            <a:solidFill>
              <a:schemeClr val="tx1"/>
            </a:solidFill>
          </a:ln>
        </p:spPr>
      </p:pic>
      <p:sp>
        <p:nvSpPr>
          <p:cNvPr id="8" name="TextBox 7">
            <a:extLst>
              <a:ext uri="{FF2B5EF4-FFF2-40B4-BE49-F238E27FC236}">
                <a16:creationId xmlns:a16="http://schemas.microsoft.com/office/drawing/2014/main" id="{8838D1D1-4A06-3FC8-A9C9-ABC525C17CE7}"/>
              </a:ext>
            </a:extLst>
          </p:cNvPr>
          <p:cNvSpPr txBox="1"/>
          <p:nvPr/>
        </p:nvSpPr>
        <p:spPr>
          <a:xfrm>
            <a:off x="3545457" y="6480491"/>
            <a:ext cx="1911460" cy="230832"/>
          </a:xfrm>
          <a:prstGeom prst="rect">
            <a:avLst/>
          </a:prstGeom>
          <a:solidFill>
            <a:schemeClr val="bg1"/>
          </a:solidFill>
          <a:ln>
            <a:solidFill>
              <a:schemeClr val="tx1"/>
            </a:solidFill>
          </a:ln>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Sara </a:t>
            </a:r>
            <a:r>
              <a:rPr kumimoji="0" lang="en-US" sz="900" b="0" i="0" u="none" strike="noStrike" kern="1200" cap="none" spc="0" normalizeH="0" baseline="0" noProof="0" dirty="0" err="1">
                <a:ln>
                  <a:noFill/>
                </a:ln>
                <a:solidFill>
                  <a:prstClr val="black"/>
                </a:solidFill>
                <a:effectLst/>
                <a:uLnTx/>
                <a:uFillTx/>
                <a:latin typeface="Arial" panose="020B0604020202020204" pitchFamily="34" charset="0"/>
                <a:cs typeface="Arial" panose="020B0604020202020204" pitchFamily="34" charset="0"/>
              </a:rPr>
              <a:t>Lalk</a:t>
            </a:r>
            <a:r>
              <a:rPr kumimoji="0" lang="en-US" sz="9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NC Dept. of Agriculture</a:t>
            </a:r>
          </a:p>
        </p:txBody>
      </p:sp>
      <p:pic>
        <p:nvPicPr>
          <p:cNvPr id="3" name="Picture 2">
            <a:extLst>
              <a:ext uri="{FF2B5EF4-FFF2-40B4-BE49-F238E27FC236}">
                <a16:creationId xmlns:a16="http://schemas.microsoft.com/office/drawing/2014/main" id="{97B6B3CE-ABFF-9701-3EC2-88EDBC3E392C}"/>
              </a:ext>
            </a:extLst>
          </p:cNvPr>
          <p:cNvPicPr>
            <a:picLocks noChangeAspect="1"/>
          </p:cNvPicPr>
          <p:nvPr/>
        </p:nvPicPr>
        <p:blipFill>
          <a:blip r:embed="rId5"/>
          <a:stretch>
            <a:fillRect/>
          </a:stretch>
        </p:blipFill>
        <p:spPr>
          <a:xfrm>
            <a:off x="5724418" y="14735"/>
            <a:ext cx="743161" cy="827611"/>
          </a:xfrm>
          <a:prstGeom prst="rect">
            <a:avLst/>
          </a:prstGeom>
        </p:spPr>
      </p:pic>
    </p:spTree>
    <p:extLst>
      <p:ext uri="{BB962C8B-B14F-4D97-AF65-F5344CB8AC3E}">
        <p14:creationId xmlns:p14="http://schemas.microsoft.com/office/powerpoint/2010/main" val="241816861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9B18DE0-8FC2-6D43-9E37-268E92DEAB16}"/>
              </a:ext>
            </a:extLst>
          </p:cNvPr>
          <p:cNvSpPr>
            <a:spLocks noGrp="1"/>
          </p:cNvSpPr>
          <p:nvPr>
            <p:ph idx="1"/>
          </p:nvPr>
        </p:nvSpPr>
        <p:spPr>
          <a:xfrm>
            <a:off x="477517" y="1540773"/>
            <a:ext cx="7236105" cy="5092940"/>
          </a:xfrm>
        </p:spPr>
        <p:txBody>
          <a:bodyPr>
            <a:normAutofit/>
          </a:bodyPr>
          <a:lstStyle/>
          <a:p>
            <a:pPr marL="0" indent="0" algn="ctr">
              <a:spcAft>
                <a:spcPts val="600"/>
              </a:spcAft>
              <a:buNone/>
            </a:pPr>
            <a:r>
              <a:rPr lang="en-US" dirty="0">
                <a:latin typeface="Arial" panose="020B0604020202020204" pitchFamily="34" charset="0"/>
                <a:cs typeface="Arial" panose="020B0604020202020204" pitchFamily="34" charset="0"/>
              </a:rPr>
              <a:t>SLF has had a significant impact on agriculture and forestry industries. </a:t>
            </a:r>
          </a:p>
          <a:p>
            <a:pPr marL="0" indent="0" algn="ctr">
              <a:spcAft>
                <a:spcPts val="600"/>
              </a:spcAft>
              <a:buNone/>
            </a:pPr>
            <a:r>
              <a:rPr lang="en-US" dirty="0">
                <a:latin typeface="Arial" panose="020B0604020202020204" pitchFamily="34" charset="0"/>
                <a:cs typeface="Arial" panose="020B0604020202020204" pitchFamily="34" charset="0"/>
              </a:rPr>
              <a:t>A 2019 study estimated the following losses in PA:</a:t>
            </a:r>
          </a:p>
          <a:p>
            <a:pPr marL="457200" lvl="1" indent="0" algn="ctr">
              <a:spcAft>
                <a:spcPts val="600"/>
              </a:spcAft>
              <a:buNone/>
            </a:pPr>
            <a:r>
              <a:rPr lang="en-US" dirty="0">
                <a:latin typeface="Arial" panose="020B0604020202020204" pitchFamily="34" charset="0"/>
                <a:cs typeface="Arial" panose="020B0604020202020204" pitchFamily="34" charset="0"/>
              </a:rPr>
              <a:t>$43 million – agriculture industry</a:t>
            </a:r>
          </a:p>
          <a:p>
            <a:pPr marL="457200" lvl="1" indent="0" algn="ctr">
              <a:spcAft>
                <a:spcPts val="600"/>
              </a:spcAft>
              <a:buNone/>
            </a:pPr>
            <a:r>
              <a:rPr lang="en-US" dirty="0">
                <a:latin typeface="Arial" panose="020B0604020202020204" pitchFamily="34" charset="0"/>
                <a:cs typeface="Arial" panose="020B0604020202020204" pitchFamily="34" charset="0"/>
              </a:rPr>
              <a:t>Over $99 million – worst case scenario agriculture industry</a:t>
            </a:r>
          </a:p>
          <a:p>
            <a:pPr marL="457200" lvl="1" indent="0" algn="ctr">
              <a:spcAft>
                <a:spcPts val="600"/>
              </a:spcAft>
              <a:buNone/>
            </a:pPr>
            <a:r>
              <a:rPr lang="en-US" dirty="0">
                <a:latin typeface="Arial" panose="020B0604020202020204" pitchFamily="34" charset="0"/>
                <a:cs typeface="Arial" panose="020B0604020202020204" pitchFamily="34" charset="0"/>
              </a:rPr>
              <a:t>$153 million – forestry industry</a:t>
            </a:r>
          </a:p>
          <a:p>
            <a:pPr marL="457200" lvl="1" indent="0" algn="ctr">
              <a:spcAft>
                <a:spcPts val="600"/>
              </a:spcAft>
              <a:buNone/>
            </a:pPr>
            <a:r>
              <a:rPr lang="en-US" dirty="0">
                <a:latin typeface="Arial" panose="020B0604020202020204" pitchFamily="34" charset="0"/>
                <a:cs typeface="Arial" panose="020B0604020202020204" pitchFamily="34" charset="0"/>
              </a:rPr>
              <a:t>Over $236 million – worst case scenario forestry industry</a:t>
            </a:r>
          </a:p>
          <a:p>
            <a:pPr marL="457200" lvl="1" indent="0">
              <a:buNone/>
            </a:pPr>
            <a:endParaRPr lang="en-US" sz="1600" dirty="0">
              <a:latin typeface="Arial" panose="020B0604020202020204" pitchFamily="34" charset="0"/>
              <a:cs typeface="Arial" panose="020B0604020202020204" pitchFamily="34" charset="0"/>
            </a:endParaRPr>
          </a:p>
        </p:txBody>
      </p:sp>
      <p:sp>
        <p:nvSpPr>
          <p:cNvPr id="4" name="Rectangle 3">
            <a:extLst>
              <a:ext uri="{FF2B5EF4-FFF2-40B4-BE49-F238E27FC236}">
                <a16:creationId xmlns:a16="http://schemas.microsoft.com/office/drawing/2014/main" id="{6812DD61-EC13-010D-3F9C-C3E853893B8C}"/>
              </a:ext>
            </a:extLst>
          </p:cNvPr>
          <p:cNvSpPr/>
          <p:nvPr/>
        </p:nvSpPr>
        <p:spPr>
          <a:xfrm>
            <a:off x="0" y="0"/>
            <a:ext cx="12192000" cy="1325563"/>
          </a:xfrm>
          <a:prstGeom prst="rect">
            <a:avLst/>
          </a:prstGeom>
          <a:solidFill>
            <a:srgbClr val="F08F88"/>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ECF3088-3D70-13AA-678F-135A85E9EF64}"/>
              </a:ext>
            </a:extLst>
          </p:cNvPr>
          <p:cNvSpPr>
            <a:spLocks noGrp="1"/>
          </p:cNvSpPr>
          <p:nvPr>
            <p:ph type="title"/>
          </p:nvPr>
        </p:nvSpPr>
        <p:spPr>
          <a:xfrm>
            <a:off x="0" y="22255"/>
            <a:ext cx="12192000" cy="1325563"/>
          </a:xfrm>
        </p:spPr>
        <p:txBody>
          <a:bodyPr/>
          <a:lstStyle/>
          <a:p>
            <a:pPr algn="ctr"/>
            <a:r>
              <a:rPr lang="en-US" dirty="0">
                <a:latin typeface="Arial Black" panose="020B0A04020102020204" pitchFamily="34" charset="0"/>
              </a:rPr>
              <a:t>Spotted Lanternfly</a:t>
            </a:r>
            <a:br>
              <a:rPr lang="en-US" dirty="0">
                <a:latin typeface="Arial Black" panose="020B0A04020102020204" pitchFamily="34" charset="0"/>
              </a:rPr>
            </a:br>
            <a:r>
              <a:rPr lang="en-US" sz="3200" dirty="0">
                <a:latin typeface="Arial Black" panose="020B0A04020102020204" pitchFamily="34" charset="0"/>
              </a:rPr>
              <a:t>Impact</a:t>
            </a:r>
            <a:endParaRPr lang="en-US" dirty="0"/>
          </a:p>
        </p:txBody>
      </p:sp>
      <p:pic>
        <p:nvPicPr>
          <p:cNvPr id="5" name="Picture 4">
            <a:extLst>
              <a:ext uri="{FF2B5EF4-FFF2-40B4-BE49-F238E27FC236}">
                <a16:creationId xmlns:a16="http://schemas.microsoft.com/office/drawing/2014/main" id="{13BCEE48-4771-CE15-E3F2-5D11A848657C}"/>
              </a:ext>
            </a:extLst>
          </p:cNvPr>
          <p:cNvPicPr>
            <a:picLocks noChangeAspect="1"/>
          </p:cNvPicPr>
          <p:nvPr/>
        </p:nvPicPr>
        <p:blipFill>
          <a:blip r:embed="rId2"/>
          <a:stretch>
            <a:fillRect/>
          </a:stretch>
        </p:blipFill>
        <p:spPr>
          <a:xfrm>
            <a:off x="8169214" y="1410633"/>
            <a:ext cx="3819705" cy="5092940"/>
          </a:xfrm>
          <a:prstGeom prst="rect">
            <a:avLst/>
          </a:prstGeom>
        </p:spPr>
      </p:pic>
      <p:sp>
        <p:nvSpPr>
          <p:cNvPr id="7" name="TextBox 6">
            <a:extLst>
              <a:ext uri="{FF2B5EF4-FFF2-40B4-BE49-F238E27FC236}">
                <a16:creationId xmlns:a16="http://schemas.microsoft.com/office/drawing/2014/main" id="{B4CBDEC9-1669-4307-EB65-58B5967ACAE2}"/>
              </a:ext>
            </a:extLst>
          </p:cNvPr>
          <p:cNvSpPr txBox="1"/>
          <p:nvPr/>
        </p:nvSpPr>
        <p:spPr>
          <a:xfrm>
            <a:off x="8284025" y="6518297"/>
            <a:ext cx="3590081" cy="230832"/>
          </a:xfrm>
          <a:prstGeom prst="rect">
            <a:avLst/>
          </a:prstGeom>
          <a:solidFill>
            <a:schemeClr val="bg1"/>
          </a:solidFill>
          <a:ln>
            <a:solidFill>
              <a:schemeClr val="tx1"/>
            </a:solidFill>
          </a:ln>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900" dirty="0">
                <a:solidFill>
                  <a:prstClr val="black"/>
                </a:solidFill>
                <a:latin typeface="Arial" panose="020B0604020202020204" pitchFamily="34" charset="0"/>
                <a:cs typeface="Arial" panose="020B0604020202020204" pitchFamily="34" charset="0"/>
              </a:rPr>
              <a:t>Lawrence Barringer, Pennsylvania Department of Ag, bugwood.org</a:t>
            </a:r>
            <a:endParaRPr kumimoji="0" lang="en-US" sz="9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C23ADC52-8A17-7186-294C-DB00ED9E1888}"/>
              </a:ext>
            </a:extLst>
          </p:cNvPr>
          <p:cNvSpPr txBox="1"/>
          <p:nvPr/>
        </p:nvSpPr>
        <p:spPr>
          <a:xfrm>
            <a:off x="203081" y="6318242"/>
            <a:ext cx="7784979" cy="430887"/>
          </a:xfrm>
          <a:prstGeom prst="rect">
            <a:avLst/>
          </a:prstGeom>
          <a:noFill/>
        </p:spPr>
        <p:txBody>
          <a:bodyPr wrap="square" rtlCol="0">
            <a:spAutoFit/>
          </a:bodyPr>
          <a:lstStyle/>
          <a:p>
            <a:r>
              <a:rPr lang="en-US" sz="1100" dirty="0">
                <a:latin typeface="Arial" panose="020B0604020202020204" pitchFamily="34" charset="0"/>
                <a:cs typeface="Arial" panose="020B0604020202020204" pitchFamily="34" charset="0"/>
              </a:rPr>
              <a:t>Harper J, Stone W, Kelsey T, </a:t>
            </a:r>
            <a:r>
              <a:rPr lang="en-US" sz="1100" dirty="0" err="1">
                <a:latin typeface="Arial" panose="020B0604020202020204" pitchFamily="34" charset="0"/>
                <a:cs typeface="Arial" panose="020B0604020202020204" pitchFamily="34" charset="0"/>
              </a:rPr>
              <a:t>Kime</a:t>
            </a:r>
            <a:r>
              <a:rPr lang="en-US" sz="1100" dirty="0">
                <a:latin typeface="Arial" panose="020B0604020202020204" pitchFamily="34" charset="0"/>
                <a:cs typeface="Arial" panose="020B0604020202020204" pitchFamily="34" charset="0"/>
              </a:rPr>
              <a:t> L. Potential Economic Impact of the Spotted Lanternfly on Agriculture and Forestry in Pennsylvania. Pennsylvania State University. 2019; 1-84.</a:t>
            </a:r>
          </a:p>
        </p:txBody>
      </p:sp>
    </p:spTree>
    <p:extLst>
      <p:ext uri="{BB962C8B-B14F-4D97-AF65-F5344CB8AC3E}">
        <p14:creationId xmlns:p14="http://schemas.microsoft.com/office/powerpoint/2010/main" val="29793036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9B18DE0-8FC2-6D43-9E37-268E92DEAB16}"/>
              </a:ext>
            </a:extLst>
          </p:cNvPr>
          <p:cNvSpPr>
            <a:spLocks noGrp="1"/>
          </p:cNvSpPr>
          <p:nvPr>
            <p:ph idx="1"/>
          </p:nvPr>
        </p:nvSpPr>
        <p:spPr>
          <a:xfrm>
            <a:off x="482226" y="1765060"/>
            <a:ext cx="7081122" cy="5092940"/>
          </a:xfrm>
        </p:spPr>
        <p:txBody>
          <a:bodyPr>
            <a:normAutofit/>
          </a:bodyPr>
          <a:lstStyle/>
          <a:p>
            <a:pPr marL="0" marR="0" lvl="0" indent="0" algn="ctr" defTabSz="914400" rtl="0" eaLnBrk="1" fontAlgn="auto" latinLnBrk="0" hangingPunct="1">
              <a:lnSpc>
                <a:spcPct val="90000"/>
              </a:lnSpc>
              <a:spcBef>
                <a:spcPts val="1000"/>
              </a:spcBef>
              <a:spcAft>
                <a:spcPts val="600"/>
              </a:spcAft>
              <a:buClrTx/>
              <a:buSzTx/>
              <a:buFont typeface="Arial" panose="020B0604020202020204" pitchFamily="34" charset="0"/>
              <a:buNone/>
              <a:tabLst/>
              <a:defRPr/>
            </a:pPr>
            <a:r>
              <a:rPr kumimoji="0" lang="en-US"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Significant landscape and nuisance pest - estimated $2.6 billion impact on the ornamental plant industry of affected states</a:t>
            </a:r>
          </a:p>
          <a:p>
            <a:pPr marL="0" marR="0" lvl="0" indent="0" algn="ctr" defTabSz="914400" rtl="0" eaLnBrk="1" fontAlgn="auto" latinLnBrk="0" hangingPunct="1">
              <a:lnSpc>
                <a:spcPct val="90000"/>
              </a:lnSpc>
              <a:spcBef>
                <a:spcPts val="1000"/>
              </a:spcBef>
              <a:spcAft>
                <a:spcPts val="600"/>
              </a:spcAft>
              <a:buClrTx/>
              <a:buSzTx/>
              <a:buFont typeface="Arial" panose="020B0604020202020204" pitchFamily="34" charset="0"/>
              <a:buNone/>
              <a:tabLst/>
              <a:defRPr/>
            </a:pPr>
            <a:r>
              <a:rPr lang="en-US" sz="2400" dirty="0">
                <a:solidFill>
                  <a:prstClr val="black"/>
                </a:solidFill>
                <a:latin typeface="Arial" panose="020B0604020202020204" pitchFamily="34" charset="0"/>
                <a:cs typeface="Arial" panose="020B0604020202020204" pitchFamily="34" charset="0"/>
              </a:rPr>
              <a:t>Fruit tree and grape industry impact – estimated $915 million as of 2019</a:t>
            </a:r>
          </a:p>
          <a:p>
            <a:pPr marL="0" marR="0" lvl="0" indent="0" algn="ctr" defTabSz="914400" rtl="0" eaLnBrk="1" fontAlgn="auto" latinLnBrk="0" hangingPunct="1">
              <a:lnSpc>
                <a:spcPct val="90000"/>
              </a:lnSpc>
              <a:spcBef>
                <a:spcPts val="1000"/>
              </a:spcBef>
              <a:spcAft>
                <a:spcPts val="600"/>
              </a:spcAft>
              <a:buClrTx/>
              <a:buSzTx/>
              <a:buFont typeface="Arial" panose="020B0604020202020204" pitchFamily="34" charset="0"/>
              <a:buNone/>
              <a:tabLst/>
              <a:defRPr/>
            </a:pPr>
            <a:r>
              <a:rPr kumimoji="0" lang="en-US"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Likely risk for peach orchards </a:t>
            </a:r>
            <a:r>
              <a:rPr lang="en-US" sz="2400" dirty="0">
                <a:solidFill>
                  <a:prstClr val="black"/>
                </a:solidFill>
                <a:latin typeface="Arial" panose="020B0604020202020204" pitchFamily="34" charset="0"/>
                <a:cs typeface="Arial" panose="020B0604020202020204" pitchFamily="34" charset="0"/>
              </a:rPr>
              <a:t>in the south (peaches in the same family as apples, a known host)</a:t>
            </a:r>
          </a:p>
          <a:p>
            <a:pPr marL="0" marR="0" lvl="0" indent="0" algn="ctr" defTabSz="914400" rtl="0" eaLnBrk="1" fontAlgn="auto" latinLnBrk="0" hangingPunct="1">
              <a:lnSpc>
                <a:spcPct val="90000"/>
              </a:lnSpc>
              <a:spcBef>
                <a:spcPts val="1000"/>
              </a:spcBef>
              <a:spcAft>
                <a:spcPts val="600"/>
              </a:spcAft>
              <a:buClrTx/>
              <a:buSzTx/>
              <a:buFont typeface="Arial" panose="020B0604020202020204" pitchFamily="34" charset="0"/>
              <a:buNone/>
              <a:tabLst/>
              <a:defRPr/>
            </a:pPr>
            <a:r>
              <a:rPr kumimoji="0" lang="en-US"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SLF infested materials cannot be shipped – impacting fruit production industry.</a:t>
            </a:r>
          </a:p>
          <a:p>
            <a:pPr marL="457200" lvl="1" indent="0">
              <a:buNone/>
            </a:pPr>
            <a:endParaRPr lang="en-US" sz="1600" dirty="0">
              <a:latin typeface="Arial" panose="020B0604020202020204" pitchFamily="34" charset="0"/>
              <a:cs typeface="Arial" panose="020B0604020202020204" pitchFamily="34" charset="0"/>
            </a:endParaRPr>
          </a:p>
        </p:txBody>
      </p:sp>
      <p:sp>
        <p:nvSpPr>
          <p:cNvPr id="4" name="Rectangle 3">
            <a:extLst>
              <a:ext uri="{FF2B5EF4-FFF2-40B4-BE49-F238E27FC236}">
                <a16:creationId xmlns:a16="http://schemas.microsoft.com/office/drawing/2014/main" id="{6812DD61-EC13-010D-3F9C-C3E853893B8C}"/>
              </a:ext>
            </a:extLst>
          </p:cNvPr>
          <p:cNvSpPr/>
          <p:nvPr/>
        </p:nvSpPr>
        <p:spPr>
          <a:xfrm>
            <a:off x="0" y="0"/>
            <a:ext cx="12192000" cy="1325563"/>
          </a:xfrm>
          <a:prstGeom prst="rect">
            <a:avLst/>
          </a:prstGeom>
          <a:solidFill>
            <a:srgbClr val="F08F88"/>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ECF3088-3D70-13AA-678F-135A85E9EF64}"/>
              </a:ext>
            </a:extLst>
          </p:cNvPr>
          <p:cNvSpPr>
            <a:spLocks noGrp="1"/>
          </p:cNvSpPr>
          <p:nvPr>
            <p:ph type="title"/>
          </p:nvPr>
        </p:nvSpPr>
        <p:spPr>
          <a:xfrm>
            <a:off x="0" y="22255"/>
            <a:ext cx="12192000" cy="1325563"/>
          </a:xfrm>
        </p:spPr>
        <p:txBody>
          <a:bodyPr/>
          <a:lstStyle/>
          <a:p>
            <a:pPr algn="ctr"/>
            <a:r>
              <a:rPr lang="en-US" dirty="0">
                <a:latin typeface="Arial Black" panose="020B0A04020102020204" pitchFamily="34" charset="0"/>
              </a:rPr>
              <a:t>Spotted Lanternfly</a:t>
            </a:r>
            <a:br>
              <a:rPr lang="en-US" dirty="0">
                <a:latin typeface="Arial Black" panose="020B0A04020102020204" pitchFamily="34" charset="0"/>
              </a:rPr>
            </a:br>
            <a:r>
              <a:rPr lang="en-US" sz="3200" dirty="0">
                <a:latin typeface="Arial Black" panose="020B0A04020102020204" pitchFamily="34" charset="0"/>
              </a:rPr>
              <a:t>Impact</a:t>
            </a:r>
            <a:endParaRPr lang="en-US" dirty="0"/>
          </a:p>
        </p:txBody>
      </p:sp>
      <p:pic>
        <p:nvPicPr>
          <p:cNvPr id="5" name="Picture 4">
            <a:extLst>
              <a:ext uri="{FF2B5EF4-FFF2-40B4-BE49-F238E27FC236}">
                <a16:creationId xmlns:a16="http://schemas.microsoft.com/office/drawing/2014/main" id="{13BCEE48-4771-CE15-E3F2-5D11A848657C}"/>
              </a:ext>
            </a:extLst>
          </p:cNvPr>
          <p:cNvPicPr>
            <a:picLocks noChangeAspect="1"/>
          </p:cNvPicPr>
          <p:nvPr/>
        </p:nvPicPr>
        <p:blipFill>
          <a:blip r:embed="rId2"/>
          <a:stretch>
            <a:fillRect/>
          </a:stretch>
        </p:blipFill>
        <p:spPr>
          <a:xfrm>
            <a:off x="8169214" y="1410633"/>
            <a:ext cx="3819705" cy="5092940"/>
          </a:xfrm>
          <a:prstGeom prst="rect">
            <a:avLst/>
          </a:prstGeom>
        </p:spPr>
      </p:pic>
      <p:sp>
        <p:nvSpPr>
          <p:cNvPr id="7" name="TextBox 6">
            <a:extLst>
              <a:ext uri="{FF2B5EF4-FFF2-40B4-BE49-F238E27FC236}">
                <a16:creationId xmlns:a16="http://schemas.microsoft.com/office/drawing/2014/main" id="{B4CBDEC9-1669-4307-EB65-58B5967ACAE2}"/>
              </a:ext>
            </a:extLst>
          </p:cNvPr>
          <p:cNvSpPr txBox="1"/>
          <p:nvPr/>
        </p:nvSpPr>
        <p:spPr>
          <a:xfrm>
            <a:off x="8284025" y="6518297"/>
            <a:ext cx="3590081" cy="230832"/>
          </a:xfrm>
          <a:prstGeom prst="rect">
            <a:avLst/>
          </a:prstGeom>
          <a:solidFill>
            <a:schemeClr val="bg1"/>
          </a:solidFill>
          <a:ln>
            <a:solidFill>
              <a:schemeClr val="tx1"/>
            </a:solidFill>
          </a:ln>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900" dirty="0">
                <a:solidFill>
                  <a:prstClr val="black"/>
                </a:solidFill>
                <a:latin typeface="Arial" panose="020B0604020202020204" pitchFamily="34" charset="0"/>
                <a:cs typeface="Arial" panose="020B0604020202020204" pitchFamily="34" charset="0"/>
              </a:rPr>
              <a:t>Lawrence Barringer, Pennsylvania Department of Ag, bugwood.org</a:t>
            </a:r>
            <a:endParaRPr kumimoji="0" lang="en-US" sz="9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C23ADC52-8A17-7186-294C-DB00ED9E1888}"/>
              </a:ext>
            </a:extLst>
          </p:cNvPr>
          <p:cNvSpPr txBox="1"/>
          <p:nvPr/>
        </p:nvSpPr>
        <p:spPr>
          <a:xfrm>
            <a:off x="203081" y="6318242"/>
            <a:ext cx="7784979" cy="430887"/>
          </a:xfrm>
          <a:prstGeom prst="rect">
            <a:avLst/>
          </a:prstGeom>
          <a:noFill/>
        </p:spPr>
        <p:txBody>
          <a:bodyPr wrap="square" rtlCol="0">
            <a:spAutoFit/>
          </a:bodyPr>
          <a:lstStyle/>
          <a:p>
            <a:r>
              <a:rPr lang="en-US" sz="1100" dirty="0">
                <a:latin typeface="Arial" panose="020B0604020202020204" pitchFamily="34" charset="0"/>
                <a:cs typeface="Arial" panose="020B0604020202020204" pitchFamily="34" charset="0"/>
              </a:rPr>
              <a:t>Harper J, Stone W, Kelsey T, </a:t>
            </a:r>
            <a:r>
              <a:rPr lang="en-US" sz="1100" dirty="0" err="1">
                <a:latin typeface="Arial" panose="020B0604020202020204" pitchFamily="34" charset="0"/>
                <a:cs typeface="Arial" panose="020B0604020202020204" pitchFamily="34" charset="0"/>
              </a:rPr>
              <a:t>Kime</a:t>
            </a:r>
            <a:r>
              <a:rPr lang="en-US" sz="1100" dirty="0">
                <a:latin typeface="Arial" panose="020B0604020202020204" pitchFamily="34" charset="0"/>
                <a:cs typeface="Arial" panose="020B0604020202020204" pitchFamily="34" charset="0"/>
              </a:rPr>
              <a:t> L. Potential Economic Impact of the Spotted Lanternfly on Agriculture and Forestry in Pennsylvania. Pennsylvania State University. 2019; 1-84.</a:t>
            </a:r>
          </a:p>
        </p:txBody>
      </p:sp>
    </p:spTree>
    <p:extLst>
      <p:ext uri="{BB962C8B-B14F-4D97-AF65-F5344CB8AC3E}">
        <p14:creationId xmlns:p14="http://schemas.microsoft.com/office/powerpoint/2010/main" val="29978937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9B18DE0-8FC2-6D43-9E37-268E92DEAB16}"/>
              </a:ext>
            </a:extLst>
          </p:cNvPr>
          <p:cNvSpPr>
            <a:spLocks noGrp="1"/>
          </p:cNvSpPr>
          <p:nvPr>
            <p:ph idx="1"/>
          </p:nvPr>
        </p:nvSpPr>
        <p:spPr>
          <a:xfrm>
            <a:off x="738192" y="2281029"/>
            <a:ext cx="10715615" cy="3941541"/>
          </a:xfrm>
        </p:spPr>
        <p:txBody>
          <a:bodyPr>
            <a:normAutofit/>
          </a:bodyPr>
          <a:lstStyle/>
          <a:p>
            <a:pPr marL="0" indent="0" algn="ctr">
              <a:spcBef>
                <a:spcPts val="0"/>
              </a:spcBef>
              <a:spcAft>
                <a:spcPts val="1800"/>
              </a:spcAft>
              <a:buNone/>
            </a:pPr>
            <a:r>
              <a:rPr lang="en-US" sz="2400" dirty="0">
                <a:latin typeface="Arial" panose="020B0604020202020204" pitchFamily="34" charset="0"/>
                <a:cs typeface="Arial" panose="020B0604020202020204" pitchFamily="34" charset="0"/>
              </a:rPr>
              <a:t>SLF management = complex and may be difficult – due to SLF’s high mobility and large numbers</a:t>
            </a:r>
          </a:p>
          <a:p>
            <a:pPr marL="0" indent="0" algn="ctr">
              <a:spcBef>
                <a:spcPts val="0"/>
              </a:spcBef>
              <a:spcAft>
                <a:spcPts val="1800"/>
              </a:spcAft>
              <a:buNone/>
            </a:pPr>
            <a:r>
              <a:rPr lang="en-US" sz="2400" dirty="0">
                <a:latin typeface="Arial" panose="020B0604020202020204" pitchFamily="34" charset="0"/>
                <a:cs typeface="Arial" panose="020B0604020202020204" pitchFamily="34" charset="0"/>
              </a:rPr>
              <a:t>Monitoring – sticky bands commonly used; no baits currently available </a:t>
            </a:r>
          </a:p>
          <a:p>
            <a:pPr marL="0" indent="0" algn="ctr">
              <a:spcBef>
                <a:spcPts val="0"/>
              </a:spcBef>
              <a:spcAft>
                <a:spcPts val="1800"/>
              </a:spcAft>
              <a:buNone/>
            </a:pPr>
            <a:r>
              <a:rPr lang="en-US" sz="2400" dirty="0">
                <a:latin typeface="Arial" panose="020B0604020202020204" pitchFamily="34" charset="0"/>
                <a:cs typeface="Arial" panose="020B0604020202020204" pitchFamily="34" charset="0"/>
              </a:rPr>
              <a:t>Trap trees – a few male tree of heaven individuals may be left around agricultural fields or orchards and used to attract SLF, can later be treated with insecticides to kill SLF feeding on tree</a:t>
            </a:r>
          </a:p>
          <a:p>
            <a:pPr marL="0" indent="0" algn="ctr">
              <a:spcBef>
                <a:spcPts val="0"/>
              </a:spcBef>
              <a:spcAft>
                <a:spcPts val="1800"/>
              </a:spcAft>
              <a:buNone/>
            </a:pPr>
            <a:r>
              <a:rPr lang="en-US" sz="2400" dirty="0">
                <a:latin typeface="Arial" panose="020B0604020202020204" pitchFamily="34" charset="0"/>
                <a:cs typeface="Arial" panose="020B0604020202020204" pitchFamily="34" charset="0"/>
              </a:rPr>
              <a:t>Cultural control – remove preferred host trees (female tree of heaven should be removed and destroyed, only a few male trees could be left as trap trees) </a:t>
            </a:r>
          </a:p>
        </p:txBody>
      </p:sp>
      <p:sp>
        <p:nvSpPr>
          <p:cNvPr id="4" name="Rectangle 3">
            <a:extLst>
              <a:ext uri="{FF2B5EF4-FFF2-40B4-BE49-F238E27FC236}">
                <a16:creationId xmlns:a16="http://schemas.microsoft.com/office/drawing/2014/main" id="{6812DD61-EC13-010D-3F9C-C3E853893B8C}"/>
              </a:ext>
            </a:extLst>
          </p:cNvPr>
          <p:cNvSpPr/>
          <p:nvPr/>
        </p:nvSpPr>
        <p:spPr>
          <a:xfrm>
            <a:off x="0" y="0"/>
            <a:ext cx="12192000" cy="1325563"/>
          </a:xfrm>
          <a:prstGeom prst="rect">
            <a:avLst/>
          </a:prstGeom>
          <a:solidFill>
            <a:srgbClr val="F08F88"/>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ECF3088-3D70-13AA-678F-135A85E9EF64}"/>
              </a:ext>
            </a:extLst>
          </p:cNvPr>
          <p:cNvSpPr>
            <a:spLocks noGrp="1"/>
          </p:cNvSpPr>
          <p:nvPr>
            <p:ph type="title"/>
          </p:nvPr>
        </p:nvSpPr>
        <p:spPr>
          <a:xfrm>
            <a:off x="0" y="22255"/>
            <a:ext cx="12192000" cy="1325563"/>
          </a:xfrm>
        </p:spPr>
        <p:txBody>
          <a:bodyPr/>
          <a:lstStyle/>
          <a:p>
            <a:pPr algn="ctr"/>
            <a:r>
              <a:rPr lang="en-US" dirty="0">
                <a:latin typeface="Arial Black" panose="020B0A04020102020204" pitchFamily="34" charset="0"/>
              </a:rPr>
              <a:t>Spotted Lanternfly</a:t>
            </a:r>
            <a:br>
              <a:rPr lang="en-US" dirty="0">
                <a:latin typeface="Arial Black" panose="020B0A04020102020204" pitchFamily="34" charset="0"/>
              </a:rPr>
            </a:br>
            <a:r>
              <a:rPr lang="en-US" sz="3200" dirty="0">
                <a:latin typeface="Arial Black" panose="020B0A04020102020204" pitchFamily="34" charset="0"/>
              </a:rPr>
              <a:t>Management </a:t>
            </a:r>
            <a:endParaRPr lang="en-US" dirty="0"/>
          </a:p>
        </p:txBody>
      </p:sp>
    </p:spTree>
    <p:extLst>
      <p:ext uri="{BB962C8B-B14F-4D97-AF65-F5344CB8AC3E}">
        <p14:creationId xmlns:p14="http://schemas.microsoft.com/office/powerpoint/2010/main" val="83658920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9B18DE0-8FC2-6D43-9E37-268E92DEAB16}"/>
              </a:ext>
            </a:extLst>
          </p:cNvPr>
          <p:cNvSpPr>
            <a:spLocks noGrp="1"/>
          </p:cNvSpPr>
          <p:nvPr>
            <p:ph idx="1"/>
          </p:nvPr>
        </p:nvSpPr>
        <p:spPr>
          <a:xfrm>
            <a:off x="760880" y="1808331"/>
            <a:ext cx="10552883" cy="4662211"/>
          </a:xfrm>
        </p:spPr>
        <p:txBody>
          <a:bodyPr>
            <a:normAutofit/>
          </a:bodyPr>
          <a:lstStyle/>
          <a:p>
            <a:pPr marL="0" indent="0" algn="ctr">
              <a:spcBef>
                <a:spcPts val="0"/>
              </a:spcBef>
              <a:spcAft>
                <a:spcPts val="1800"/>
              </a:spcAft>
              <a:buNone/>
            </a:pPr>
            <a:r>
              <a:rPr lang="en-US" sz="2400" dirty="0">
                <a:latin typeface="Arial" panose="020B0604020202020204" pitchFamily="34" charset="0"/>
                <a:cs typeface="Arial" panose="020B0604020202020204" pitchFamily="34" charset="0"/>
              </a:rPr>
              <a:t>Mechanical control – life stages can be physically removed and destroyed, using traps (circle traps and sticky bands)</a:t>
            </a:r>
          </a:p>
          <a:p>
            <a:pPr marL="0" indent="0" algn="ctr">
              <a:spcBef>
                <a:spcPts val="0"/>
              </a:spcBef>
              <a:spcAft>
                <a:spcPts val="1800"/>
              </a:spcAft>
              <a:buNone/>
            </a:pPr>
            <a:r>
              <a:rPr lang="en-US" sz="2400" dirty="0">
                <a:latin typeface="Arial" panose="020B0604020202020204" pitchFamily="34" charset="0"/>
                <a:cs typeface="Arial" panose="020B0604020202020204" pitchFamily="34" charset="0"/>
              </a:rPr>
              <a:t>Biological control – some generalist predators (spiders, birds, etc.) eat SLF, two species of fungal pathogens attack and kill SLF – still being researched </a:t>
            </a:r>
          </a:p>
          <a:p>
            <a:pPr marL="0" indent="0" algn="ctr">
              <a:spcBef>
                <a:spcPts val="0"/>
              </a:spcBef>
              <a:spcAft>
                <a:spcPts val="1800"/>
              </a:spcAft>
              <a:buNone/>
            </a:pPr>
            <a:r>
              <a:rPr lang="en-US" sz="2400" dirty="0">
                <a:latin typeface="Arial" panose="020B0604020202020204" pitchFamily="34" charset="0"/>
                <a:cs typeface="Arial" panose="020B0604020202020204" pitchFamily="34" charset="0"/>
              </a:rPr>
              <a:t>Insecticides – broad spectrum effective and kill SLF, many insecticides already used in agricultural industry also kill SLF, but also kill other beneficial arthropods – always follow the label</a:t>
            </a:r>
          </a:p>
          <a:p>
            <a:pPr marL="0" indent="0" algn="ctr">
              <a:spcBef>
                <a:spcPts val="0"/>
              </a:spcBef>
              <a:spcAft>
                <a:spcPts val="1800"/>
              </a:spcAft>
              <a:buNone/>
            </a:pPr>
            <a:endParaRPr lang="en-US" sz="2400" b="1" dirty="0">
              <a:latin typeface="Arial" panose="020B0604020202020204" pitchFamily="34" charset="0"/>
              <a:cs typeface="Arial" panose="020B0604020202020204" pitchFamily="34" charset="0"/>
            </a:endParaRPr>
          </a:p>
          <a:p>
            <a:pPr marL="0" indent="0" algn="ctr">
              <a:spcBef>
                <a:spcPts val="0"/>
              </a:spcBef>
              <a:spcAft>
                <a:spcPts val="1800"/>
              </a:spcAft>
              <a:buNone/>
            </a:pPr>
            <a:r>
              <a:rPr lang="en-US" sz="2400" b="1" dirty="0">
                <a:latin typeface="Arial" panose="020B0604020202020204" pitchFamily="34" charset="0"/>
                <a:cs typeface="Arial" panose="020B0604020202020204" pitchFamily="34" charset="0"/>
              </a:rPr>
              <a:t>Check out the Penn State Extension Management Guide for more detailed information!</a:t>
            </a:r>
          </a:p>
        </p:txBody>
      </p:sp>
      <p:sp>
        <p:nvSpPr>
          <p:cNvPr id="4" name="Rectangle 3">
            <a:extLst>
              <a:ext uri="{FF2B5EF4-FFF2-40B4-BE49-F238E27FC236}">
                <a16:creationId xmlns:a16="http://schemas.microsoft.com/office/drawing/2014/main" id="{6812DD61-EC13-010D-3F9C-C3E853893B8C}"/>
              </a:ext>
            </a:extLst>
          </p:cNvPr>
          <p:cNvSpPr/>
          <p:nvPr/>
        </p:nvSpPr>
        <p:spPr>
          <a:xfrm>
            <a:off x="0" y="0"/>
            <a:ext cx="12192000" cy="1325563"/>
          </a:xfrm>
          <a:prstGeom prst="rect">
            <a:avLst/>
          </a:prstGeom>
          <a:solidFill>
            <a:srgbClr val="F08F88"/>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ECF3088-3D70-13AA-678F-135A85E9EF64}"/>
              </a:ext>
            </a:extLst>
          </p:cNvPr>
          <p:cNvSpPr>
            <a:spLocks noGrp="1"/>
          </p:cNvSpPr>
          <p:nvPr>
            <p:ph type="title"/>
          </p:nvPr>
        </p:nvSpPr>
        <p:spPr>
          <a:xfrm>
            <a:off x="0" y="22255"/>
            <a:ext cx="12192000" cy="1325563"/>
          </a:xfrm>
        </p:spPr>
        <p:txBody>
          <a:bodyPr/>
          <a:lstStyle/>
          <a:p>
            <a:pPr algn="ctr"/>
            <a:r>
              <a:rPr lang="en-US" dirty="0">
                <a:latin typeface="Arial Black" panose="020B0A04020102020204" pitchFamily="34" charset="0"/>
              </a:rPr>
              <a:t>Spotted Lanternfly</a:t>
            </a:r>
            <a:br>
              <a:rPr lang="en-US" dirty="0">
                <a:latin typeface="Arial Black" panose="020B0A04020102020204" pitchFamily="34" charset="0"/>
              </a:rPr>
            </a:br>
            <a:r>
              <a:rPr lang="en-US" sz="3200" dirty="0">
                <a:latin typeface="Arial Black" panose="020B0A04020102020204" pitchFamily="34" charset="0"/>
              </a:rPr>
              <a:t>Management </a:t>
            </a:r>
            <a:endParaRPr lang="en-US" dirty="0"/>
          </a:p>
        </p:txBody>
      </p:sp>
    </p:spTree>
    <p:extLst>
      <p:ext uri="{BB962C8B-B14F-4D97-AF65-F5344CB8AC3E}">
        <p14:creationId xmlns:p14="http://schemas.microsoft.com/office/powerpoint/2010/main" val="20312410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9B18DE0-8FC2-6D43-9E37-268E92DEAB16}"/>
              </a:ext>
            </a:extLst>
          </p:cNvPr>
          <p:cNvSpPr>
            <a:spLocks noGrp="1"/>
          </p:cNvSpPr>
          <p:nvPr>
            <p:ph idx="1"/>
          </p:nvPr>
        </p:nvSpPr>
        <p:spPr>
          <a:xfrm>
            <a:off x="185346" y="2110704"/>
            <a:ext cx="6055656" cy="4219685"/>
          </a:xfrm>
        </p:spPr>
        <p:txBody>
          <a:bodyPr>
            <a:normAutofit/>
          </a:bodyPr>
          <a:lstStyle/>
          <a:p>
            <a:pPr marL="0" indent="0">
              <a:spcAft>
                <a:spcPts val="1200"/>
              </a:spcAft>
              <a:buNone/>
            </a:pPr>
            <a:r>
              <a:rPr lang="en-US" sz="2400" dirty="0">
                <a:latin typeface="Arial" panose="020B0604020202020204" pitchFamily="34" charset="0"/>
                <a:cs typeface="Arial" panose="020B0604020202020204" pitchFamily="34" charset="0"/>
              </a:rPr>
              <a:t>Management of SLF is complex = prevention is key!</a:t>
            </a:r>
          </a:p>
          <a:p>
            <a:pPr marL="0" indent="0">
              <a:spcAft>
                <a:spcPts val="1200"/>
              </a:spcAft>
              <a:buNone/>
            </a:pPr>
            <a:r>
              <a:rPr lang="en-US" sz="2400" dirty="0">
                <a:latin typeface="Arial" panose="020B0604020202020204" pitchFamily="34" charset="0"/>
                <a:cs typeface="Arial" panose="020B0604020202020204" pitchFamily="34" charset="0"/>
              </a:rPr>
              <a:t>Ways to prevent the spread:</a:t>
            </a:r>
          </a:p>
          <a:p>
            <a:pPr marL="457200" lvl="1" indent="0">
              <a:spcAft>
                <a:spcPts val="1200"/>
              </a:spcAft>
              <a:buNone/>
            </a:pPr>
            <a:r>
              <a:rPr lang="en-US" sz="1800" dirty="0">
                <a:latin typeface="Arial" panose="020B0604020202020204" pitchFamily="34" charset="0"/>
                <a:cs typeface="Arial" panose="020B0604020202020204" pitchFamily="34" charset="0"/>
              </a:rPr>
              <a:t>Quarantine zones established in areas with active populations</a:t>
            </a:r>
          </a:p>
          <a:p>
            <a:pPr marL="457200" lvl="1" indent="0">
              <a:spcAft>
                <a:spcPts val="1200"/>
              </a:spcAft>
              <a:buNone/>
            </a:pPr>
            <a:r>
              <a:rPr lang="en-US" sz="1800" dirty="0">
                <a:latin typeface="Arial" panose="020B0604020202020204" pitchFamily="34" charset="0"/>
                <a:cs typeface="Arial" panose="020B0604020202020204" pitchFamily="34" charset="0"/>
              </a:rPr>
              <a:t>Equipment and vehicles should be checked for all life stages</a:t>
            </a:r>
          </a:p>
          <a:p>
            <a:pPr marL="457200" lvl="1" indent="0">
              <a:spcAft>
                <a:spcPts val="1200"/>
              </a:spcAft>
              <a:buNone/>
            </a:pPr>
            <a:r>
              <a:rPr lang="en-US" sz="1800" dirty="0">
                <a:latin typeface="Arial" panose="020B0604020202020204" pitchFamily="34" charset="0"/>
                <a:cs typeface="Arial" panose="020B0604020202020204" pitchFamily="34" charset="0"/>
              </a:rPr>
              <a:t>Remove potential host plants (tree of heaven) from around agricultural areas or nurseries</a:t>
            </a:r>
          </a:p>
          <a:p>
            <a:pPr marL="457200" lvl="1" indent="0">
              <a:spcAft>
                <a:spcPts val="1200"/>
              </a:spcAft>
              <a:buNone/>
            </a:pPr>
            <a:r>
              <a:rPr lang="en-US" sz="1800" dirty="0">
                <a:latin typeface="Arial" panose="020B0604020202020204" pitchFamily="34" charset="0"/>
                <a:cs typeface="Arial" panose="020B0604020202020204" pitchFamily="34" charset="0"/>
              </a:rPr>
              <a:t>Suspected SLF – capture, take a picture, report to local agencies</a:t>
            </a:r>
          </a:p>
        </p:txBody>
      </p:sp>
      <p:sp>
        <p:nvSpPr>
          <p:cNvPr id="4" name="Rectangle 3">
            <a:extLst>
              <a:ext uri="{FF2B5EF4-FFF2-40B4-BE49-F238E27FC236}">
                <a16:creationId xmlns:a16="http://schemas.microsoft.com/office/drawing/2014/main" id="{6812DD61-EC13-010D-3F9C-C3E853893B8C}"/>
              </a:ext>
            </a:extLst>
          </p:cNvPr>
          <p:cNvSpPr/>
          <p:nvPr/>
        </p:nvSpPr>
        <p:spPr>
          <a:xfrm>
            <a:off x="0" y="0"/>
            <a:ext cx="12192000" cy="1325563"/>
          </a:xfrm>
          <a:prstGeom prst="rect">
            <a:avLst/>
          </a:prstGeom>
          <a:solidFill>
            <a:srgbClr val="F08F88"/>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ECF3088-3D70-13AA-678F-135A85E9EF64}"/>
              </a:ext>
            </a:extLst>
          </p:cNvPr>
          <p:cNvSpPr>
            <a:spLocks noGrp="1"/>
          </p:cNvSpPr>
          <p:nvPr>
            <p:ph type="title"/>
          </p:nvPr>
        </p:nvSpPr>
        <p:spPr>
          <a:xfrm>
            <a:off x="0" y="22255"/>
            <a:ext cx="12192000" cy="1325563"/>
          </a:xfrm>
        </p:spPr>
        <p:txBody>
          <a:bodyPr/>
          <a:lstStyle/>
          <a:p>
            <a:pPr algn="ctr"/>
            <a:r>
              <a:rPr lang="en-US" dirty="0">
                <a:latin typeface="Arial Black" panose="020B0A04020102020204" pitchFamily="34" charset="0"/>
              </a:rPr>
              <a:t>Spotted Lanternfly</a:t>
            </a:r>
            <a:br>
              <a:rPr lang="en-US" dirty="0">
                <a:latin typeface="Arial Black" panose="020B0A04020102020204" pitchFamily="34" charset="0"/>
              </a:rPr>
            </a:br>
            <a:r>
              <a:rPr lang="en-US" sz="3200" dirty="0">
                <a:latin typeface="Arial Black" panose="020B0A04020102020204" pitchFamily="34" charset="0"/>
              </a:rPr>
              <a:t>Preventing the Spread</a:t>
            </a:r>
            <a:endParaRPr lang="en-US" dirty="0"/>
          </a:p>
        </p:txBody>
      </p:sp>
      <p:pic>
        <p:nvPicPr>
          <p:cNvPr id="5" name="Picture 4">
            <a:extLst>
              <a:ext uri="{FF2B5EF4-FFF2-40B4-BE49-F238E27FC236}">
                <a16:creationId xmlns:a16="http://schemas.microsoft.com/office/drawing/2014/main" id="{DED1B74C-C76A-90DF-481F-8A40500D2FB3}"/>
              </a:ext>
            </a:extLst>
          </p:cNvPr>
          <p:cNvPicPr>
            <a:picLocks noChangeAspect="1"/>
          </p:cNvPicPr>
          <p:nvPr/>
        </p:nvPicPr>
        <p:blipFill>
          <a:blip r:embed="rId2"/>
          <a:stretch>
            <a:fillRect/>
          </a:stretch>
        </p:blipFill>
        <p:spPr>
          <a:xfrm>
            <a:off x="6331790" y="2359247"/>
            <a:ext cx="5562175" cy="3722601"/>
          </a:xfrm>
          <a:prstGeom prst="rect">
            <a:avLst/>
          </a:prstGeom>
          <a:ln>
            <a:solidFill>
              <a:schemeClr val="tx1"/>
            </a:solidFill>
          </a:ln>
        </p:spPr>
      </p:pic>
      <p:sp>
        <p:nvSpPr>
          <p:cNvPr id="6" name="TextBox 5">
            <a:extLst>
              <a:ext uri="{FF2B5EF4-FFF2-40B4-BE49-F238E27FC236}">
                <a16:creationId xmlns:a16="http://schemas.microsoft.com/office/drawing/2014/main" id="{EDEE1586-03CF-412C-C667-6161D193C411}"/>
              </a:ext>
            </a:extLst>
          </p:cNvPr>
          <p:cNvSpPr txBox="1"/>
          <p:nvPr/>
        </p:nvSpPr>
        <p:spPr>
          <a:xfrm>
            <a:off x="7317837" y="6081848"/>
            <a:ext cx="3590081" cy="230832"/>
          </a:xfrm>
          <a:prstGeom prst="rect">
            <a:avLst/>
          </a:prstGeom>
          <a:solidFill>
            <a:schemeClr val="bg1"/>
          </a:solidFill>
          <a:ln>
            <a:solidFill>
              <a:schemeClr val="tx1"/>
            </a:solidFill>
          </a:ln>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900" dirty="0">
                <a:solidFill>
                  <a:prstClr val="black"/>
                </a:solidFill>
                <a:latin typeface="Arial" panose="020B0604020202020204" pitchFamily="34" charset="0"/>
                <a:cs typeface="Arial" panose="020B0604020202020204" pitchFamily="34" charset="0"/>
              </a:rPr>
              <a:t>Lawrence Barringer, Pennsylvania Department of Ag, bugwood.org</a:t>
            </a:r>
            <a:endParaRPr kumimoji="0" lang="en-US" sz="9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68552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9B18DE0-8FC2-6D43-9E37-268E92DEAB16}"/>
              </a:ext>
            </a:extLst>
          </p:cNvPr>
          <p:cNvSpPr>
            <a:spLocks noGrp="1"/>
          </p:cNvSpPr>
          <p:nvPr>
            <p:ph idx="1"/>
          </p:nvPr>
        </p:nvSpPr>
        <p:spPr>
          <a:xfrm>
            <a:off x="1690777" y="1612560"/>
            <a:ext cx="10058400" cy="5223185"/>
          </a:xfrm>
        </p:spPr>
        <p:txBody>
          <a:bodyPr>
            <a:normAutofit fontScale="62500" lnSpcReduction="20000"/>
          </a:bodyPr>
          <a:lstStyle/>
          <a:p>
            <a:pPr marL="0" indent="0">
              <a:lnSpc>
                <a:spcPct val="100000"/>
              </a:lnSpc>
              <a:spcBef>
                <a:spcPts val="0"/>
              </a:spcBef>
              <a:buNone/>
            </a:pPr>
            <a:r>
              <a:rPr lang="en-US" sz="2800" dirty="0">
                <a:latin typeface="Arial" panose="020B0604020202020204" pitchFamily="34" charset="0"/>
                <a:cs typeface="Arial" panose="020B0604020202020204" pitchFamily="34" charset="0"/>
              </a:rPr>
              <a:t>Southern Regional Extension Forestry</a:t>
            </a:r>
          </a:p>
          <a:p>
            <a:pPr marL="0" indent="0">
              <a:lnSpc>
                <a:spcPct val="100000"/>
              </a:lnSpc>
              <a:spcBef>
                <a:spcPts val="0"/>
              </a:spcBef>
              <a:buNone/>
            </a:pPr>
            <a:r>
              <a:rPr lang="en-US" sz="2800" dirty="0">
                <a:latin typeface="Arial" panose="020B0604020202020204" pitchFamily="34" charset="0"/>
                <a:cs typeface="Arial" panose="020B0604020202020204" pitchFamily="34" charset="0"/>
                <a:hlinkClick r:id="rId2"/>
              </a:rPr>
              <a:t>http://southernforesthealth.net/</a:t>
            </a:r>
            <a:endParaRPr lang="en-US" sz="2800" dirty="0">
              <a:latin typeface="Arial" panose="020B0604020202020204" pitchFamily="34" charset="0"/>
              <a:cs typeface="Arial" panose="020B0604020202020204" pitchFamily="34" charset="0"/>
            </a:endParaRPr>
          </a:p>
          <a:p>
            <a:pPr marL="0" indent="0">
              <a:lnSpc>
                <a:spcPct val="100000"/>
              </a:lnSpc>
              <a:buNone/>
            </a:pPr>
            <a:endParaRPr lang="en-US" sz="2800" dirty="0">
              <a:latin typeface="Arial" panose="020B0604020202020204" pitchFamily="34" charset="0"/>
              <a:cs typeface="Arial" panose="020B0604020202020204" pitchFamily="34" charset="0"/>
            </a:endParaRPr>
          </a:p>
          <a:p>
            <a:pPr marL="0" indent="0">
              <a:lnSpc>
                <a:spcPct val="100000"/>
              </a:lnSpc>
              <a:buNone/>
            </a:pPr>
            <a:r>
              <a:rPr lang="en-US" dirty="0">
                <a:latin typeface="Arial" panose="020B0604020202020204" pitchFamily="34" charset="0"/>
                <a:cs typeface="Arial" panose="020B0604020202020204" pitchFamily="34" charset="0"/>
              </a:rPr>
              <a:t>USDA Animal and Plant Health Inspection Service</a:t>
            </a:r>
            <a:endParaRPr lang="en-US" sz="2800" dirty="0">
              <a:latin typeface="Arial" panose="020B0604020202020204" pitchFamily="34" charset="0"/>
              <a:cs typeface="Arial" panose="020B0604020202020204" pitchFamily="34" charset="0"/>
            </a:endParaRPr>
          </a:p>
          <a:p>
            <a:pPr marL="0" indent="0">
              <a:lnSpc>
                <a:spcPct val="100000"/>
              </a:lnSpc>
              <a:buNone/>
            </a:pPr>
            <a:r>
              <a:rPr lang="en-US" sz="2800" dirty="0">
                <a:latin typeface="Arial" panose="020B0604020202020204" pitchFamily="34" charset="0"/>
                <a:cs typeface="Arial" panose="020B0604020202020204" pitchFamily="34" charset="0"/>
                <a:hlinkClick r:id="rId3"/>
              </a:rPr>
              <a:t>https://www.aphis.usda.gov/aphis/resources/pests-diseases/hungry-pests/the-threat/spotted-lanternfly/spotted-lanternfly</a:t>
            </a:r>
            <a:endParaRPr lang="en-US" sz="2800" dirty="0">
              <a:latin typeface="Arial" panose="020B0604020202020204" pitchFamily="34" charset="0"/>
              <a:cs typeface="Arial" panose="020B0604020202020204" pitchFamily="34" charset="0"/>
            </a:endParaRPr>
          </a:p>
          <a:p>
            <a:pPr marL="0" indent="0">
              <a:lnSpc>
                <a:spcPct val="100000"/>
              </a:lnSpc>
              <a:buNone/>
            </a:pPr>
            <a:endParaRPr lang="en-US" sz="2800" dirty="0">
              <a:latin typeface="Arial" panose="020B0604020202020204" pitchFamily="34" charset="0"/>
              <a:cs typeface="Arial" panose="020B0604020202020204" pitchFamily="34" charset="0"/>
            </a:endParaRPr>
          </a:p>
          <a:p>
            <a:pPr marL="0" indent="0">
              <a:lnSpc>
                <a:spcPct val="100000"/>
              </a:lnSpc>
              <a:buNone/>
            </a:pPr>
            <a:r>
              <a:rPr lang="en-US" sz="2800" dirty="0">
                <a:latin typeface="Arial" panose="020B0604020202020204" pitchFamily="34" charset="0"/>
                <a:cs typeface="Arial" panose="020B0604020202020204" pitchFamily="34" charset="0"/>
              </a:rPr>
              <a:t>Pennsylvania Department of Agriculture</a:t>
            </a:r>
          </a:p>
          <a:p>
            <a:pPr marL="0" indent="0">
              <a:lnSpc>
                <a:spcPct val="100000"/>
              </a:lnSpc>
              <a:buNone/>
            </a:pPr>
            <a:r>
              <a:rPr lang="en-US" sz="2800" dirty="0">
                <a:latin typeface="Arial" panose="020B0604020202020204" pitchFamily="34" charset="0"/>
                <a:cs typeface="Arial" panose="020B0604020202020204" pitchFamily="34" charset="0"/>
                <a:hlinkClick r:id="rId4"/>
              </a:rPr>
              <a:t>https://www.agriculture.pa.gov/Plants_Land_Water/PlantIndustry/Entomology/spotted_lanternfly/Pages/default.aspx</a:t>
            </a:r>
            <a:endParaRPr lang="en-US" sz="2800" dirty="0">
              <a:latin typeface="Arial" panose="020B0604020202020204" pitchFamily="34" charset="0"/>
              <a:cs typeface="Arial" panose="020B0604020202020204" pitchFamily="34" charset="0"/>
            </a:endParaRPr>
          </a:p>
          <a:p>
            <a:pPr marL="0" indent="0">
              <a:lnSpc>
                <a:spcPct val="100000"/>
              </a:lnSpc>
              <a:buNone/>
            </a:pPr>
            <a:endParaRPr lang="en-US" sz="2800" dirty="0">
              <a:latin typeface="Arial" panose="020B0604020202020204" pitchFamily="34" charset="0"/>
              <a:cs typeface="Arial" panose="020B0604020202020204" pitchFamily="34" charset="0"/>
            </a:endParaRPr>
          </a:p>
          <a:p>
            <a:pPr marL="0" indent="0">
              <a:lnSpc>
                <a:spcPct val="100000"/>
              </a:lnSpc>
              <a:buNone/>
            </a:pPr>
            <a:r>
              <a:rPr lang="en-US" sz="2800" dirty="0">
                <a:latin typeface="Arial" panose="020B0604020202020204" pitchFamily="34" charset="0"/>
                <a:cs typeface="Arial" panose="020B0604020202020204" pitchFamily="34" charset="0"/>
              </a:rPr>
              <a:t>Penn State Extension – Management Guide </a:t>
            </a:r>
          </a:p>
          <a:p>
            <a:pPr marL="0" indent="0">
              <a:lnSpc>
                <a:spcPct val="100000"/>
              </a:lnSpc>
              <a:buNone/>
            </a:pPr>
            <a:r>
              <a:rPr lang="en-US" sz="2800" dirty="0">
                <a:latin typeface="Arial" panose="020B0604020202020204" pitchFamily="34" charset="0"/>
                <a:cs typeface="Arial" panose="020B0604020202020204" pitchFamily="34" charset="0"/>
                <a:hlinkClick r:id="rId5"/>
              </a:rPr>
              <a:t>https://extension.psu.edu/spotted-lanternfly-management-guide</a:t>
            </a:r>
            <a:endParaRPr lang="en-US" sz="2800" dirty="0">
              <a:latin typeface="Arial" panose="020B0604020202020204" pitchFamily="34" charset="0"/>
              <a:cs typeface="Arial" panose="020B0604020202020204" pitchFamily="34" charset="0"/>
            </a:endParaRPr>
          </a:p>
          <a:p>
            <a:pPr marL="0" indent="0">
              <a:lnSpc>
                <a:spcPct val="100000"/>
              </a:lnSpc>
              <a:buNone/>
            </a:pPr>
            <a:endParaRPr lang="en-US" sz="2800" dirty="0">
              <a:latin typeface="Arial" panose="020B0604020202020204" pitchFamily="34" charset="0"/>
              <a:cs typeface="Arial" panose="020B0604020202020204" pitchFamily="34" charset="0"/>
            </a:endParaRPr>
          </a:p>
          <a:p>
            <a:pPr marL="0" indent="0">
              <a:lnSpc>
                <a:spcPct val="100000"/>
              </a:lnSpc>
              <a:buNone/>
            </a:pPr>
            <a:r>
              <a:rPr lang="en-US" sz="2800" dirty="0">
                <a:latin typeface="Arial" panose="020B0604020202020204" pitchFamily="34" charset="0"/>
                <a:cs typeface="Arial" panose="020B0604020202020204" pitchFamily="34" charset="0"/>
              </a:rPr>
              <a:t>Clemson Home &amp; Garden Information Center</a:t>
            </a:r>
          </a:p>
          <a:p>
            <a:pPr marL="0" indent="0">
              <a:lnSpc>
                <a:spcPct val="100000"/>
              </a:lnSpc>
              <a:buNone/>
            </a:pPr>
            <a:r>
              <a:rPr lang="en-US" sz="2800" dirty="0">
                <a:latin typeface="Arial" panose="020B0604020202020204" pitchFamily="34" charset="0"/>
                <a:cs typeface="Arial" panose="020B0604020202020204" pitchFamily="34" charset="0"/>
                <a:hlinkClick r:id="rId6"/>
              </a:rPr>
              <a:t>https://hgic.clemson.edu/factsheet/spotted-lanternfly/</a:t>
            </a:r>
            <a:endParaRPr lang="en-US" sz="2800" dirty="0">
              <a:latin typeface="Arial" panose="020B0604020202020204" pitchFamily="34" charset="0"/>
              <a:cs typeface="Arial" panose="020B0604020202020204" pitchFamily="34" charset="0"/>
            </a:endParaRPr>
          </a:p>
        </p:txBody>
      </p:sp>
      <p:sp>
        <p:nvSpPr>
          <p:cNvPr id="4" name="Rectangle 3">
            <a:extLst>
              <a:ext uri="{FF2B5EF4-FFF2-40B4-BE49-F238E27FC236}">
                <a16:creationId xmlns:a16="http://schemas.microsoft.com/office/drawing/2014/main" id="{6812DD61-EC13-010D-3F9C-C3E853893B8C}"/>
              </a:ext>
            </a:extLst>
          </p:cNvPr>
          <p:cNvSpPr/>
          <p:nvPr/>
        </p:nvSpPr>
        <p:spPr>
          <a:xfrm>
            <a:off x="0" y="0"/>
            <a:ext cx="12192000" cy="1325563"/>
          </a:xfrm>
          <a:prstGeom prst="rect">
            <a:avLst/>
          </a:prstGeom>
          <a:solidFill>
            <a:srgbClr val="F08F88"/>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ECF3088-3D70-13AA-678F-135A85E9EF64}"/>
              </a:ext>
            </a:extLst>
          </p:cNvPr>
          <p:cNvSpPr>
            <a:spLocks noGrp="1"/>
          </p:cNvSpPr>
          <p:nvPr>
            <p:ph type="title"/>
          </p:nvPr>
        </p:nvSpPr>
        <p:spPr>
          <a:xfrm>
            <a:off x="0" y="22255"/>
            <a:ext cx="12192000" cy="1325563"/>
          </a:xfrm>
        </p:spPr>
        <p:txBody>
          <a:bodyPr/>
          <a:lstStyle/>
          <a:p>
            <a:pPr algn="ctr"/>
            <a:r>
              <a:rPr lang="en-US" dirty="0">
                <a:latin typeface="Arial Black" panose="020B0A04020102020204" pitchFamily="34" charset="0"/>
              </a:rPr>
              <a:t>Spotted Lanternfly</a:t>
            </a:r>
            <a:br>
              <a:rPr lang="en-US" dirty="0">
                <a:latin typeface="Arial Black" panose="020B0A04020102020204" pitchFamily="34" charset="0"/>
              </a:rPr>
            </a:br>
            <a:r>
              <a:rPr lang="en-US" sz="3200" dirty="0">
                <a:latin typeface="Arial Black" panose="020B0A04020102020204" pitchFamily="34" charset="0"/>
              </a:rPr>
              <a:t>Resources</a:t>
            </a:r>
            <a:endParaRPr lang="en-US" dirty="0"/>
          </a:p>
        </p:txBody>
      </p:sp>
      <p:pic>
        <p:nvPicPr>
          <p:cNvPr id="5" name="Picture 4">
            <a:extLst>
              <a:ext uri="{FF2B5EF4-FFF2-40B4-BE49-F238E27FC236}">
                <a16:creationId xmlns:a16="http://schemas.microsoft.com/office/drawing/2014/main" id="{0CFB1DDB-E5BE-50D4-432C-CD0CAE140389}"/>
              </a:ext>
            </a:extLst>
          </p:cNvPr>
          <p:cNvPicPr>
            <a:picLocks noChangeAspect="1"/>
          </p:cNvPicPr>
          <p:nvPr/>
        </p:nvPicPr>
        <p:blipFill>
          <a:blip r:embed="rId7"/>
          <a:stretch>
            <a:fillRect/>
          </a:stretch>
        </p:blipFill>
        <p:spPr>
          <a:xfrm>
            <a:off x="435804" y="1612560"/>
            <a:ext cx="789148" cy="673097"/>
          </a:xfrm>
          <a:prstGeom prst="rect">
            <a:avLst/>
          </a:prstGeom>
        </p:spPr>
      </p:pic>
      <p:pic>
        <p:nvPicPr>
          <p:cNvPr id="6" name="Picture 5">
            <a:extLst>
              <a:ext uri="{FF2B5EF4-FFF2-40B4-BE49-F238E27FC236}">
                <a16:creationId xmlns:a16="http://schemas.microsoft.com/office/drawing/2014/main" id="{E9744835-D3A0-ECE2-5070-5E192B41E2F3}"/>
              </a:ext>
            </a:extLst>
          </p:cNvPr>
          <p:cNvPicPr>
            <a:picLocks noChangeAspect="1"/>
          </p:cNvPicPr>
          <p:nvPr/>
        </p:nvPicPr>
        <p:blipFill>
          <a:blip r:embed="rId8"/>
          <a:stretch>
            <a:fillRect/>
          </a:stretch>
        </p:blipFill>
        <p:spPr>
          <a:xfrm>
            <a:off x="580856" y="6021372"/>
            <a:ext cx="711510" cy="687793"/>
          </a:xfrm>
          <a:prstGeom prst="rect">
            <a:avLst/>
          </a:prstGeom>
        </p:spPr>
      </p:pic>
      <p:pic>
        <p:nvPicPr>
          <p:cNvPr id="8" name="Picture 7">
            <a:extLst>
              <a:ext uri="{FF2B5EF4-FFF2-40B4-BE49-F238E27FC236}">
                <a16:creationId xmlns:a16="http://schemas.microsoft.com/office/drawing/2014/main" id="{06DC16DE-CA57-8C94-E167-0CAAFD30FDF3}"/>
              </a:ext>
            </a:extLst>
          </p:cNvPr>
          <p:cNvPicPr>
            <a:picLocks noChangeAspect="1"/>
          </p:cNvPicPr>
          <p:nvPr/>
        </p:nvPicPr>
        <p:blipFill>
          <a:blip r:embed="rId9"/>
          <a:stretch>
            <a:fillRect/>
          </a:stretch>
        </p:blipFill>
        <p:spPr>
          <a:xfrm>
            <a:off x="475434" y="3696708"/>
            <a:ext cx="810609" cy="778820"/>
          </a:xfrm>
          <a:prstGeom prst="rect">
            <a:avLst/>
          </a:prstGeom>
        </p:spPr>
      </p:pic>
      <p:pic>
        <p:nvPicPr>
          <p:cNvPr id="9" name="Picture 8">
            <a:extLst>
              <a:ext uri="{FF2B5EF4-FFF2-40B4-BE49-F238E27FC236}">
                <a16:creationId xmlns:a16="http://schemas.microsoft.com/office/drawing/2014/main" id="{D8966457-D3D9-5DCC-27B7-27F0A67EC443}"/>
              </a:ext>
            </a:extLst>
          </p:cNvPr>
          <p:cNvPicPr>
            <a:picLocks noChangeAspect="1"/>
          </p:cNvPicPr>
          <p:nvPr/>
        </p:nvPicPr>
        <p:blipFill>
          <a:blip r:embed="rId10"/>
          <a:stretch>
            <a:fillRect/>
          </a:stretch>
        </p:blipFill>
        <p:spPr>
          <a:xfrm>
            <a:off x="435804" y="2532519"/>
            <a:ext cx="914127" cy="914127"/>
          </a:xfrm>
          <a:prstGeom prst="rect">
            <a:avLst/>
          </a:prstGeom>
        </p:spPr>
      </p:pic>
      <p:pic>
        <p:nvPicPr>
          <p:cNvPr id="10" name="Picture 9">
            <a:extLst>
              <a:ext uri="{FF2B5EF4-FFF2-40B4-BE49-F238E27FC236}">
                <a16:creationId xmlns:a16="http://schemas.microsoft.com/office/drawing/2014/main" id="{366CB3AF-C8BC-2D0E-2C99-EB2D7D28E546}"/>
              </a:ext>
            </a:extLst>
          </p:cNvPr>
          <p:cNvPicPr>
            <a:picLocks noChangeAspect="1"/>
          </p:cNvPicPr>
          <p:nvPr/>
        </p:nvPicPr>
        <p:blipFill rotWithShape="1">
          <a:blip r:embed="rId11"/>
          <a:srcRect l="4861" t="16227" r="75667" b="20359"/>
          <a:stretch/>
        </p:blipFill>
        <p:spPr>
          <a:xfrm>
            <a:off x="378239" y="4725590"/>
            <a:ext cx="1076298" cy="1045720"/>
          </a:xfrm>
          <a:prstGeom prst="rect">
            <a:avLst/>
          </a:prstGeom>
        </p:spPr>
      </p:pic>
      <p:sp>
        <p:nvSpPr>
          <p:cNvPr id="7" name="TextBox 6">
            <a:extLst>
              <a:ext uri="{FF2B5EF4-FFF2-40B4-BE49-F238E27FC236}">
                <a16:creationId xmlns:a16="http://schemas.microsoft.com/office/drawing/2014/main" id="{56F8734A-59DB-5A41-6485-CDB8132C403B}"/>
              </a:ext>
            </a:extLst>
          </p:cNvPr>
          <p:cNvSpPr txBox="1"/>
          <p:nvPr/>
        </p:nvSpPr>
        <p:spPr>
          <a:xfrm>
            <a:off x="8673123" y="6021372"/>
            <a:ext cx="3474465" cy="738664"/>
          </a:xfrm>
          <a:prstGeom prst="rect">
            <a:avLst/>
          </a:prstGeom>
          <a:noFill/>
        </p:spPr>
        <p:txBody>
          <a:bodyPr wrap="square" rtlCol="0">
            <a:spAutoFit/>
          </a:bodyPr>
          <a:lstStyle/>
          <a:p>
            <a:r>
              <a:rPr lang="en-US" sz="1400" dirty="0">
                <a:latin typeface="Arial" panose="020B0604020202020204" pitchFamily="34" charset="0"/>
                <a:cs typeface="Arial" panose="020B0604020202020204" pitchFamily="34" charset="0"/>
              </a:rPr>
              <a:t>* Created by Katy Crout &amp; David Coyle (Clemson University); Reviewed by Paul </a:t>
            </a:r>
            <a:r>
              <a:rPr lang="en-US" sz="1400" dirty="0" err="1">
                <a:latin typeface="Arial" panose="020B0604020202020204" pitchFamily="34" charset="0"/>
                <a:cs typeface="Arial" panose="020B0604020202020204" pitchFamily="34" charset="0"/>
              </a:rPr>
              <a:t>Merten</a:t>
            </a:r>
            <a:r>
              <a:rPr lang="en-US" sz="1400" dirty="0">
                <a:latin typeface="Arial" panose="020B0604020202020204" pitchFamily="34" charset="0"/>
                <a:cs typeface="Arial" panose="020B0604020202020204" pitchFamily="34" charset="0"/>
              </a:rPr>
              <a:t> (US Forest Service)</a:t>
            </a:r>
          </a:p>
        </p:txBody>
      </p:sp>
    </p:spTree>
    <p:extLst>
      <p:ext uri="{BB962C8B-B14F-4D97-AF65-F5344CB8AC3E}">
        <p14:creationId xmlns:p14="http://schemas.microsoft.com/office/powerpoint/2010/main" val="12430846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9B18DE0-8FC2-6D43-9E37-268E92DEAB16}"/>
              </a:ext>
            </a:extLst>
          </p:cNvPr>
          <p:cNvSpPr>
            <a:spLocks noGrp="1"/>
          </p:cNvSpPr>
          <p:nvPr>
            <p:ph idx="1"/>
          </p:nvPr>
        </p:nvSpPr>
        <p:spPr>
          <a:xfrm>
            <a:off x="263192" y="1915720"/>
            <a:ext cx="5832808" cy="4436407"/>
          </a:xfrm>
        </p:spPr>
        <p:txBody>
          <a:bodyPr>
            <a:normAutofit/>
          </a:bodyPr>
          <a:lstStyle/>
          <a:p>
            <a:pPr marL="0" indent="0" algn="ctr">
              <a:spcAft>
                <a:spcPts val="1200"/>
              </a:spcAft>
              <a:buNone/>
            </a:pPr>
            <a:r>
              <a:rPr lang="en-US" dirty="0">
                <a:latin typeface="Arial" panose="020B0604020202020204" pitchFamily="34" charset="0"/>
                <a:cs typeface="Arial" panose="020B0604020202020204" pitchFamily="34" charset="0"/>
              </a:rPr>
              <a:t>Native to parts of Asia</a:t>
            </a:r>
          </a:p>
          <a:p>
            <a:pPr marL="457200" lvl="1" indent="0" algn="ctr">
              <a:spcAft>
                <a:spcPts val="1200"/>
              </a:spcAft>
              <a:buNone/>
            </a:pPr>
            <a:r>
              <a:rPr lang="en-US" sz="2000" dirty="0">
                <a:latin typeface="Arial" panose="020B0604020202020204" pitchFamily="34" charset="0"/>
                <a:cs typeface="Arial" panose="020B0604020202020204" pitchFamily="34" charset="0"/>
              </a:rPr>
              <a:t>China, Vietnam, and Bangladesh</a:t>
            </a:r>
          </a:p>
          <a:p>
            <a:pPr marL="0" indent="0" algn="ctr">
              <a:spcAft>
                <a:spcPts val="1200"/>
              </a:spcAft>
              <a:buNone/>
            </a:pPr>
            <a:r>
              <a:rPr lang="en-US" dirty="0">
                <a:latin typeface="Arial" panose="020B0604020202020204" pitchFamily="34" charset="0"/>
                <a:cs typeface="Arial" panose="020B0604020202020204" pitchFamily="34" charset="0"/>
              </a:rPr>
              <a:t>First discovered in North America: 	</a:t>
            </a:r>
            <a:r>
              <a:rPr lang="en-US" sz="2000" dirty="0">
                <a:latin typeface="Arial" panose="020B0604020202020204" pitchFamily="34" charset="0"/>
                <a:cs typeface="Arial" panose="020B0604020202020204" pitchFamily="34" charset="0"/>
              </a:rPr>
              <a:t>2014 </a:t>
            </a:r>
            <a:r>
              <a:rPr lang="en-US" sz="2000" dirty="0">
                <a:latin typeface="Arial" panose="020B0604020202020204" pitchFamily="34" charset="0"/>
                <a:cs typeface="Arial" panose="020B0604020202020204" pitchFamily="34" charset="0"/>
                <a:sym typeface="Wingdings" panose="05000000000000000000" pitchFamily="2" charset="2"/>
              </a:rPr>
              <a:t></a:t>
            </a:r>
            <a:r>
              <a:rPr lang="en-US" sz="2000" dirty="0">
                <a:latin typeface="Arial" panose="020B0604020202020204" pitchFamily="34" charset="0"/>
                <a:cs typeface="Arial" panose="020B0604020202020204" pitchFamily="34" charset="0"/>
              </a:rPr>
              <a:t> Pennsylvania</a:t>
            </a:r>
          </a:p>
          <a:p>
            <a:pPr marL="0" indent="0" algn="ctr">
              <a:spcAft>
                <a:spcPts val="1200"/>
              </a:spcAft>
              <a:buNone/>
            </a:pPr>
            <a:r>
              <a:rPr lang="en-US" dirty="0">
                <a:latin typeface="Arial" panose="020B0604020202020204" pitchFamily="34" charset="0"/>
                <a:cs typeface="Arial" panose="020B0604020202020204" pitchFamily="34" charset="0"/>
              </a:rPr>
              <a:t>Has since spread and become established in 12 states as of 2023:</a:t>
            </a:r>
          </a:p>
          <a:p>
            <a:pPr marL="457200" lvl="1" indent="0" algn="ctr">
              <a:spcAft>
                <a:spcPts val="1200"/>
              </a:spcAft>
              <a:buNone/>
            </a:pPr>
            <a:r>
              <a:rPr lang="en-US" sz="2000" dirty="0">
                <a:latin typeface="Arial" panose="020B0604020202020204" pitchFamily="34" charset="0"/>
                <a:cs typeface="Arial" panose="020B0604020202020204" pitchFamily="34" charset="0"/>
              </a:rPr>
              <a:t>Connecticut, Delaware, Indiana, Maryland, Massachusetts, New Jersey, New York, Ohio, Pennsylvania, Virginia, West Virginia, and North Carolina </a:t>
            </a:r>
          </a:p>
        </p:txBody>
      </p:sp>
      <p:sp>
        <p:nvSpPr>
          <p:cNvPr id="4" name="Rectangle 3">
            <a:extLst>
              <a:ext uri="{FF2B5EF4-FFF2-40B4-BE49-F238E27FC236}">
                <a16:creationId xmlns:a16="http://schemas.microsoft.com/office/drawing/2014/main" id="{6812DD61-EC13-010D-3F9C-C3E853893B8C}"/>
              </a:ext>
            </a:extLst>
          </p:cNvPr>
          <p:cNvSpPr/>
          <p:nvPr/>
        </p:nvSpPr>
        <p:spPr>
          <a:xfrm>
            <a:off x="0" y="0"/>
            <a:ext cx="12192000" cy="1325563"/>
          </a:xfrm>
          <a:prstGeom prst="rect">
            <a:avLst/>
          </a:prstGeom>
          <a:solidFill>
            <a:srgbClr val="F08F88"/>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ECF3088-3D70-13AA-678F-135A85E9EF64}"/>
              </a:ext>
            </a:extLst>
          </p:cNvPr>
          <p:cNvSpPr>
            <a:spLocks noGrp="1"/>
          </p:cNvSpPr>
          <p:nvPr>
            <p:ph type="title"/>
          </p:nvPr>
        </p:nvSpPr>
        <p:spPr>
          <a:xfrm>
            <a:off x="0" y="22255"/>
            <a:ext cx="12192000" cy="1325563"/>
          </a:xfrm>
        </p:spPr>
        <p:txBody>
          <a:bodyPr/>
          <a:lstStyle/>
          <a:p>
            <a:pPr algn="ctr"/>
            <a:r>
              <a:rPr lang="en-US" dirty="0">
                <a:latin typeface="Arial Black" panose="020B0A04020102020204" pitchFamily="34" charset="0"/>
              </a:rPr>
              <a:t>Spotted Lanternfly</a:t>
            </a:r>
            <a:br>
              <a:rPr lang="en-US" dirty="0">
                <a:latin typeface="Arial Black" panose="020B0A04020102020204" pitchFamily="34" charset="0"/>
              </a:rPr>
            </a:br>
            <a:r>
              <a:rPr lang="en-US" sz="3200" dirty="0">
                <a:latin typeface="Arial Black" panose="020B0A04020102020204" pitchFamily="34" charset="0"/>
              </a:rPr>
              <a:t>Introduction &amp; Detection</a:t>
            </a:r>
            <a:endParaRPr lang="en-US" dirty="0"/>
          </a:p>
        </p:txBody>
      </p:sp>
      <p:pic>
        <p:nvPicPr>
          <p:cNvPr id="7" name="Picture 6">
            <a:extLst>
              <a:ext uri="{FF2B5EF4-FFF2-40B4-BE49-F238E27FC236}">
                <a16:creationId xmlns:a16="http://schemas.microsoft.com/office/drawing/2014/main" id="{59056057-2B8F-169B-5B02-500BA710D04D}"/>
              </a:ext>
            </a:extLst>
          </p:cNvPr>
          <p:cNvPicPr>
            <a:picLocks noChangeAspect="1"/>
          </p:cNvPicPr>
          <p:nvPr/>
        </p:nvPicPr>
        <p:blipFill rotWithShape="1">
          <a:blip r:embed="rId2"/>
          <a:srcRect l="33859" t="20971" r="15389" b="5501"/>
          <a:stretch/>
        </p:blipFill>
        <p:spPr>
          <a:xfrm>
            <a:off x="6093042" y="1494162"/>
            <a:ext cx="5939161" cy="4839949"/>
          </a:xfrm>
          <a:prstGeom prst="rect">
            <a:avLst/>
          </a:prstGeom>
          <a:ln>
            <a:solidFill>
              <a:schemeClr val="tx1"/>
            </a:solidFill>
          </a:ln>
        </p:spPr>
      </p:pic>
      <p:sp>
        <p:nvSpPr>
          <p:cNvPr id="9" name="TextBox 8">
            <a:extLst>
              <a:ext uri="{FF2B5EF4-FFF2-40B4-BE49-F238E27FC236}">
                <a16:creationId xmlns:a16="http://schemas.microsoft.com/office/drawing/2014/main" id="{3C4CDC6D-E5F5-EA03-BD25-42FE5A98C993}"/>
              </a:ext>
            </a:extLst>
          </p:cNvPr>
          <p:cNvSpPr txBox="1"/>
          <p:nvPr/>
        </p:nvSpPr>
        <p:spPr>
          <a:xfrm>
            <a:off x="6093042" y="6386337"/>
            <a:ext cx="5939161" cy="369332"/>
          </a:xfrm>
          <a:prstGeom prst="rect">
            <a:avLst/>
          </a:prstGeom>
          <a:noFill/>
        </p:spPr>
        <p:txBody>
          <a:bodyPr wrap="square">
            <a:spAutoFit/>
          </a:bodyPr>
          <a:lstStyle/>
          <a:p>
            <a:r>
              <a:rPr lang="en-US" sz="900" dirty="0">
                <a:latin typeface="Arial" panose="020B0604020202020204" pitchFamily="34" charset="0"/>
                <a:cs typeface="Arial" panose="020B0604020202020204" pitchFamily="34" charset="0"/>
              </a:rPr>
              <a:t>https://cals.cornell.edu/new-york-state-integrated-pest-management/outreach-education/whats-bugging-you/spotted-lanternfly/spotted-lanternfly-reported-distribution-map</a:t>
            </a:r>
          </a:p>
        </p:txBody>
      </p:sp>
    </p:spTree>
    <p:extLst>
      <p:ext uri="{BB962C8B-B14F-4D97-AF65-F5344CB8AC3E}">
        <p14:creationId xmlns:p14="http://schemas.microsoft.com/office/powerpoint/2010/main" val="13235654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9B18DE0-8FC2-6D43-9E37-268E92DEAB16}"/>
              </a:ext>
            </a:extLst>
          </p:cNvPr>
          <p:cNvSpPr>
            <a:spLocks noGrp="1"/>
          </p:cNvSpPr>
          <p:nvPr>
            <p:ph idx="1"/>
          </p:nvPr>
        </p:nvSpPr>
        <p:spPr>
          <a:xfrm>
            <a:off x="103516" y="2277590"/>
            <a:ext cx="3934079" cy="4053467"/>
          </a:xfrm>
        </p:spPr>
        <p:txBody>
          <a:bodyPr/>
          <a:lstStyle/>
          <a:p>
            <a:pPr marL="457200" lvl="1" indent="0" algn="ctr">
              <a:spcAft>
                <a:spcPts val="1200"/>
              </a:spcAft>
              <a:buNone/>
            </a:pPr>
            <a:r>
              <a:rPr lang="en-US" dirty="0">
                <a:latin typeface="Arial" panose="020B0604020202020204" pitchFamily="34" charset="0"/>
                <a:cs typeface="Arial" panose="020B0604020202020204" pitchFamily="34" charset="0"/>
              </a:rPr>
              <a:t>Flat</a:t>
            </a:r>
          </a:p>
          <a:p>
            <a:pPr marL="457200" lvl="1" indent="0" algn="ctr">
              <a:spcAft>
                <a:spcPts val="1200"/>
              </a:spcAft>
              <a:buNone/>
            </a:pPr>
            <a:r>
              <a:rPr lang="en-US" dirty="0">
                <a:latin typeface="Arial" panose="020B0604020202020204" pitchFamily="34" charset="0"/>
                <a:cs typeface="Arial" panose="020B0604020202020204" pitchFamily="34" charset="0"/>
              </a:rPr>
              <a:t>Covered in a grayish, waxy, mud-like deposit for protection</a:t>
            </a:r>
          </a:p>
          <a:p>
            <a:pPr marL="457200" lvl="1" indent="0" algn="ctr">
              <a:spcAft>
                <a:spcPts val="1200"/>
              </a:spcAft>
              <a:buNone/>
            </a:pPr>
            <a:r>
              <a:rPr lang="en-US" dirty="0">
                <a:latin typeface="Arial" panose="020B0604020202020204" pitchFamily="34" charset="0"/>
                <a:cs typeface="Arial" panose="020B0604020202020204" pitchFamily="34" charset="0"/>
              </a:rPr>
              <a:t>Can be found on several surfaces – plant material, rocks, vehicles, houses, etc.</a:t>
            </a:r>
          </a:p>
        </p:txBody>
      </p:sp>
      <p:sp>
        <p:nvSpPr>
          <p:cNvPr id="4" name="Rectangle 3">
            <a:extLst>
              <a:ext uri="{FF2B5EF4-FFF2-40B4-BE49-F238E27FC236}">
                <a16:creationId xmlns:a16="http://schemas.microsoft.com/office/drawing/2014/main" id="{6812DD61-EC13-010D-3F9C-C3E853893B8C}"/>
              </a:ext>
            </a:extLst>
          </p:cNvPr>
          <p:cNvSpPr/>
          <p:nvPr/>
        </p:nvSpPr>
        <p:spPr>
          <a:xfrm>
            <a:off x="0" y="0"/>
            <a:ext cx="12192000" cy="1325563"/>
          </a:xfrm>
          <a:prstGeom prst="rect">
            <a:avLst/>
          </a:prstGeom>
          <a:solidFill>
            <a:srgbClr val="F08F88"/>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ECF3088-3D70-13AA-678F-135A85E9EF64}"/>
              </a:ext>
            </a:extLst>
          </p:cNvPr>
          <p:cNvSpPr>
            <a:spLocks noGrp="1"/>
          </p:cNvSpPr>
          <p:nvPr>
            <p:ph type="title"/>
          </p:nvPr>
        </p:nvSpPr>
        <p:spPr>
          <a:xfrm>
            <a:off x="0" y="22255"/>
            <a:ext cx="12192000" cy="1325563"/>
          </a:xfrm>
        </p:spPr>
        <p:txBody>
          <a:bodyPr/>
          <a:lstStyle/>
          <a:p>
            <a:pPr algn="ctr"/>
            <a:r>
              <a:rPr lang="en-US" dirty="0">
                <a:latin typeface="Arial Black" panose="020B0A04020102020204" pitchFamily="34" charset="0"/>
              </a:rPr>
              <a:t>Spotted Lanternfly</a:t>
            </a:r>
            <a:br>
              <a:rPr lang="en-US" dirty="0">
                <a:latin typeface="Arial Black" panose="020B0A04020102020204" pitchFamily="34" charset="0"/>
              </a:rPr>
            </a:br>
            <a:r>
              <a:rPr lang="en-US" sz="3200" dirty="0">
                <a:latin typeface="Arial Black" panose="020B0A04020102020204" pitchFamily="34" charset="0"/>
              </a:rPr>
              <a:t>Egg Masses</a:t>
            </a:r>
            <a:endParaRPr lang="en-US" dirty="0"/>
          </a:p>
        </p:txBody>
      </p:sp>
      <p:pic>
        <p:nvPicPr>
          <p:cNvPr id="6" name="Picture 5">
            <a:extLst>
              <a:ext uri="{FF2B5EF4-FFF2-40B4-BE49-F238E27FC236}">
                <a16:creationId xmlns:a16="http://schemas.microsoft.com/office/drawing/2014/main" id="{08C2EE4A-D0E9-5C0D-7315-477C4912CAE9}"/>
              </a:ext>
            </a:extLst>
          </p:cNvPr>
          <p:cNvPicPr>
            <a:picLocks noChangeAspect="1"/>
          </p:cNvPicPr>
          <p:nvPr/>
        </p:nvPicPr>
        <p:blipFill>
          <a:blip r:embed="rId2"/>
          <a:stretch>
            <a:fillRect/>
          </a:stretch>
        </p:blipFill>
        <p:spPr>
          <a:xfrm>
            <a:off x="4364749" y="1488967"/>
            <a:ext cx="3934079" cy="5245439"/>
          </a:xfrm>
          <a:prstGeom prst="rect">
            <a:avLst/>
          </a:prstGeom>
          <a:ln>
            <a:solidFill>
              <a:schemeClr val="tx1"/>
            </a:solidFill>
          </a:ln>
        </p:spPr>
      </p:pic>
      <p:pic>
        <p:nvPicPr>
          <p:cNvPr id="9" name="Picture 8">
            <a:extLst>
              <a:ext uri="{FF2B5EF4-FFF2-40B4-BE49-F238E27FC236}">
                <a16:creationId xmlns:a16="http://schemas.microsoft.com/office/drawing/2014/main" id="{A1BF744B-3039-3FB3-CF83-2B36E57333FC}"/>
              </a:ext>
            </a:extLst>
          </p:cNvPr>
          <p:cNvPicPr>
            <a:picLocks noChangeAspect="1"/>
          </p:cNvPicPr>
          <p:nvPr/>
        </p:nvPicPr>
        <p:blipFill rotWithShape="1">
          <a:blip r:embed="rId3"/>
          <a:srcRect l="2329" t="1326" r="2254" b="713"/>
          <a:stretch/>
        </p:blipFill>
        <p:spPr>
          <a:xfrm>
            <a:off x="8445262" y="1488966"/>
            <a:ext cx="3483420" cy="5245439"/>
          </a:xfrm>
          <a:prstGeom prst="rect">
            <a:avLst/>
          </a:prstGeom>
          <a:ln>
            <a:solidFill>
              <a:schemeClr val="tx1"/>
            </a:solidFill>
          </a:ln>
        </p:spPr>
      </p:pic>
      <p:sp>
        <p:nvSpPr>
          <p:cNvPr id="11" name="TextBox 10">
            <a:extLst>
              <a:ext uri="{FF2B5EF4-FFF2-40B4-BE49-F238E27FC236}">
                <a16:creationId xmlns:a16="http://schemas.microsoft.com/office/drawing/2014/main" id="{FC724154-7BC6-F7FC-275A-1BCC9EFC4A9A}"/>
              </a:ext>
            </a:extLst>
          </p:cNvPr>
          <p:cNvSpPr txBox="1"/>
          <p:nvPr/>
        </p:nvSpPr>
        <p:spPr>
          <a:xfrm>
            <a:off x="6596891" y="6503573"/>
            <a:ext cx="3590081" cy="230832"/>
          </a:xfrm>
          <a:prstGeom prst="rect">
            <a:avLst/>
          </a:prstGeom>
          <a:solidFill>
            <a:schemeClr val="bg1"/>
          </a:solidFill>
          <a:ln>
            <a:solidFill>
              <a:schemeClr val="tx1"/>
            </a:solidFill>
          </a:ln>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900" dirty="0">
                <a:solidFill>
                  <a:prstClr val="black"/>
                </a:solidFill>
                <a:latin typeface="Arial" panose="020B0604020202020204" pitchFamily="34" charset="0"/>
                <a:cs typeface="Arial" panose="020B0604020202020204" pitchFamily="34" charset="0"/>
              </a:rPr>
              <a:t>Lawrence Barringer, Pennsylvania Department of Ag, bugwood.org</a:t>
            </a:r>
            <a:endParaRPr kumimoji="0" lang="en-US" sz="9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948892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9B18DE0-8FC2-6D43-9E37-268E92DEAB16}"/>
              </a:ext>
            </a:extLst>
          </p:cNvPr>
          <p:cNvSpPr>
            <a:spLocks noGrp="1"/>
          </p:cNvSpPr>
          <p:nvPr>
            <p:ph idx="1"/>
          </p:nvPr>
        </p:nvSpPr>
        <p:spPr>
          <a:xfrm>
            <a:off x="395322" y="2403603"/>
            <a:ext cx="6943125" cy="3366606"/>
          </a:xfrm>
        </p:spPr>
        <p:txBody>
          <a:bodyPr/>
          <a:lstStyle/>
          <a:p>
            <a:pPr marL="457200" lvl="1" indent="0" algn="ctr">
              <a:spcAft>
                <a:spcPts val="1200"/>
              </a:spcAft>
              <a:buNone/>
            </a:pPr>
            <a:r>
              <a:rPr lang="en-US" dirty="0">
                <a:latin typeface="Arial" panose="020B0604020202020204" pitchFamily="34" charset="0"/>
                <a:cs typeface="Arial" panose="020B0604020202020204" pitchFamily="34" charset="0"/>
              </a:rPr>
              <a:t>Start at about 1/8 inch long</a:t>
            </a:r>
          </a:p>
          <a:p>
            <a:pPr marL="457200" lvl="1" indent="0" algn="ctr">
              <a:spcAft>
                <a:spcPts val="1200"/>
              </a:spcAft>
              <a:buNone/>
            </a:pPr>
            <a:r>
              <a:rPr lang="en-US" dirty="0">
                <a:latin typeface="Arial" panose="020B0604020202020204" pitchFamily="34" charset="0"/>
                <a:cs typeface="Arial" panose="020B0604020202020204" pitchFamily="34" charset="0"/>
              </a:rPr>
              <a:t>Start out black with white spots</a:t>
            </a:r>
          </a:p>
          <a:p>
            <a:pPr marL="457200" lvl="1" indent="0" algn="ctr">
              <a:spcAft>
                <a:spcPts val="1200"/>
              </a:spcAft>
              <a:buNone/>
            </a:pPr>
            <a:r>
              <a:rPr lang="en-US" dirty="0">
                <a:latin typeface="Arial" panose="020B0604020202020204" pitchFamily="34" charset="0"/>
                <a:cs typeface="Arial" panose="020B0604020202020204" pitchFamily="34" charset="0"/>
              </a:rPr>
              <a:t>Grow to about ½ inch long (size of a nickel)</a:t>
            </a:r>
          </a:p>
          <a:p>
            <a:pPr marL="457200" lvl="1" indent="0" algn="ctr">
              <a:spcAft>
                <a:spcPts val="1200"/>
              </a:spcAft>
              <a:buNone/>
            </a:pPr>
            <a:r>
              <a:rPr lang="en-US" dirty="0">
                <a:latin typeface="Arial" panose="020B0604020202020204" pitchFamily="34" charset="0"/>
                <a:cs typeface="Arial" panose="020B0604020202020204" pitchFamily="34" charset="0"/>
              </a:rPr>
              <a:t>Color changes to red with white dots and black stipes by their final nymphal stage (instar)</a:t>
            </a:r>
          </a:p>
        </p:txBody>
      </p:sp>
      <p:sp>
        <p:nvSpPr>
          <p:cNvPr id="4" name="Rectangle 3">
            <a:extLst>
              <a:ext uri="{FF2B5EF4-FFF2-40B4-BE49-F238E27FC236}">
                <a16:creationId xmlns:a16="http://schemas.microsoft.com/office/drawing/2014/main" id="{6812DD61-EC13-010D-3F9C-C3E853893B8C}"/>
              </a:ext>
            </a:extLst>
          </p:cNvPr>
          <p:cNvSpPr/>
          <p:nvPr/>
        </p:nvSpPr>
        <p:spPr>
          <a:xfrm>
            <a:off x="0" y="0"/>
            <a:ext cx="12192000" cy="1325563"/>
          </a:xfrm>
          <a:prstGeom prst="rect">
            <a:avLst/>
          </a:prstGeom>
          <a:solidFill>
            <a:srgbClr val="F08F88"/>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ECF3088-3D70-13AA-678F-135A85E9EF64}"/>
              </a:ext>
            </a:extLst>
          </p:cNvPr>
          <p:cNvSpPr>
            <a:spLocks noGrp="1"/>
          </p:cNvSpPr>
          <p:nvPr>
            <p:ph type="title"/>
          </p:nvPr>
        </p:nvSpPr>
        <p:spPr>
          <a:xfrm>
            <a:off x="0" y="22255"/>
            <a:ext cx="12192000" cy="1325563"/>
          </a:xfrm>
        </p:spPr>
        <p:txBody>
          <a:bodyPr/>
          <a:lstStyle/>
          <a:p>
            <a:pPr algn="ctr"/>
            <a:r>
              <a:rPr lang="en-US" dirty="0">
                <a:latin typeface="Arial Black" panose="020B0A04020102020204" pitchFamily="34" charset="0"/>
              </a:rPr>
              <a:t>Spotted Lanternfly</a:t>
            </a:r>
            <a:br>
              <a:rPr lang="en-US" dirty="0">
                <a:latin typeface="Arial Black" panose="020B0A04020102020204" pitchFamily="34" charset="0"/>
              </a:rPr>
            </a:br>
            <a:r>
              <a:rPr lang="en-US" sz="3200" dirty="0">
                <a:latin typeface="Arial Black" panose="020B0A04020102020204" pitchFamily="34" charset="0"/>
              </a:rPr>
              <a:t>Nymphs</a:t>
            </a:r>
            <a:endParaRPr lang="en-US" dirty="0"/>
          </a:p>
        </p:txBody>
      </p:sp>
      <p:pic>
        <p:nvPicPr>
          <p:cNvPr id="9" name="Picture 8">
            <a:extLst>
              <a:ext uri="{FF2B5EF4-FFF2-40B4-BE49-F238E27FC236}">
                <a16:creationId xmlns:a16="http://schemas.microsoft.com/office/drawing/2014/main" id="{9A83E352-EACC-2647-9976-C799228F65BB}"/>
              </a:ext>
            </a:extLst>
          </p:cNvPr>
          <p:cNvPicPr>
            <a:picLocks noChangeAspect="1"/>
          </p:cNvPicPr>
          <p:nvPr/>
        </p:nvPicPr>
        <p:blipFill>
          <a:blip r:embed="rId2"/>
          <a:stretch>
            <a:fillRect/>
          </a:stretch>
        </p:blipFill>
        <p:spPr>
          <a:xfrm>
            <a:off x="7841412" y="1393265"/>
            <a:ext cx="4026434" cy="5387283"/>
          </a:xfrm>
          <a:prstGeom prst="rect">
            <a:avLst/>
          </a:prstGeom>
          <a:ln>
            <a:solidFill>
              <a:schemeClr val="tx1"/>
            </a:solidFill>
          </a:ln>
        </p:spPr>
      </p:pic>
      <p:sp>
        <p:nvSpPr>
          <p:cNvPr id="14" name="TextBox 13">
            <a:extLst>
              <a:ext uri="{FF2B5EF4-FFF2-40B4-BE49-F238E27FC236}">
                <a16:creationId xmlns:a16="http://schemas.microsoft.com/office/drawing/2014/main" id="{9F087D8F-0E79-3564-CC73-9B9B384516C5}"/>
              </a:ext>
            </a:extLst>
          </p:cNvPr>
          <p:cNvSpPr txBox="1"/>
          <p:nvPr/>
        </p:nvSpPr>
        <p:spPr>
          <a:xfrm>
            <a:off x="9956386" y="6549716"/>
            <a:ext cx="1911460" cy="230832"/>
          </a:xfrm>
          <a:prstGeom prst="rect">
            <a:avLst/>
          </a:prstGeom>
          <a:solidFill>
            <a:schemeClr val="bg1"/>
          </a:solidFill>
          <a:ln>
            <a:solidFill>
              <a:schemeClr val="tx1"/>
            </a:solidFill>
          </a:ln>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Sara </a:t>
            </a:r>
            <a:r>
              <a:rPr kumimoji="0" lang="en-US" sz="900" b="0" i="0" u="none" strike="noStrike" kern="1200" cap="none" spc="0" normalizeH="0" baseline="0" noProof="0" dirty="0" err="1">
                <a:ln>
                  <a:noFill/>
                </a:ln>
                <a:solidFill>
                  <a:prstClr val="black"/>
                </a:solidFill>
                <a:effectLst/>
                <a:uLnTx/>
                <a:uFillTx/>
                <a:latin typeface="Arial" panose="020B0604020202020204" pitchFamily="34" charset="0"/>
                <a:cs typeface="Arial" panose="020B0604020202020204" pitchFamily="34" charset="0"/>
              </a:rPr>
              <a:t>Lalk</a:t>
            </a:r>
            <a:r>
              <a:rPr kumimoji="0" lang="en-US" sz="9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NC Dept. of Agriculture</a:t>
            </a:r>
          </a:p>
        </p:txBody>
      </p:sp>
    </p:spTree>
    <p:extLst>
      <p:ext uri="{BB962C8B-B14F-4D97-AF65-F5344CB8AC3E}">
        <p14:creationId xmlns:p14="http://schemas.microsoft.com/office/powerpoint/2010/main" val="10665906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9B18DE0-8FC2-6D43-9E37-268E92DEAB16}"/>
              </a:ext>
            </a:extLst>
          </p:cNvPr>
          <p:cNvSpPr>
            <a:spLocks noGrp="1"/>
          </p:cNvSpPr>
          <p:nvPr>
            <p:ph idx="1"/>
          </p:nvPr>
        </p:nvSpPr>
        <p:spPr>
          <a:xfrm>
            <a:off x="301924" y="1629812"/>
            <a:ext cx="7815532" cy="4971120"/>
          </a:xfrm>
        </p:spPr>
        <p:txBody>
          <a:bodyPr>
            <a:normAutofit/>
          </a:bodyPr>
          <a:lstStyle/>
          <a:p>
            <a:pPr marL="457200" lvl="1" indent="0" algn="ctr">
              <a:spcAft>
                <a:spcPts val="1200"/>
              </a:spcAft>
              <a:buNone/>
            </a:pPr>
            <a:r>
              <a:rPr lang="en-US" dirty="0">
                <a:latin typeface="Arial" panose="020B0604020202020204" pitchFamily="34" charset="0"/>
                <a:cs typeface="Arial" panose="020B0604020202020204" pitchFamily="34" charset="0"/>
              </a:rPr>
              <a:t>1 inch long, ½ inch wide</a:t>
            </a:r>
          </a:p>
          <a:p>
            <a:pPr marL="457200" lvl="1" indent="0" algn="ctr">
              <a:spcAft>
                <a:spcPts val="1200"/>
              </a:spcAft>
              <a:buNone/>
            </a:pPr>
            <a:r>
              <a:rPr lang="en-US" dirty="0">
                <a:latin typeface="Arial" panose="020B0604020202020204" pitchFamily="34" charset="0"/>
                <a:cs typeface="Arial" panose="020B0604020202020204" pitchFamily="34" charset="0"/>
              </a:rPr>
              <a:t>Black head and long black legs</a:t>
            </a:r>
          </a:p>
          <a:p>
            <a:pPr marL="457200" lvl="1" indent="0" algn="ctr">
              <a:spcAft>
                <a:spcPts val="1200"/>
              </a:spcAft>
              <a:buNone/>
            </a:pPr>
            <a:r>
              <a:rPr lang="en-US" dirty="0">
                <a:latin typeface="Arial" panose="020B0604020202020204" pitchFamily="34" charset="0"/>
                <a:cs typeface="Arial" panose="020B0604020202020204" pitchFamily="34" charset="0"/>
              </a:rPr>
              <a:t>Body is primarily black; females have yellow bands on the underside of their abdomen</a:t>
            </a:r>
          </a:p>
          <a:p>
            <a:pPr marL="457200" lvl="1" indent="0" algn="ctr">
              <a:spcAft>
                <a:spcPts val="1200"/>
              </a:spcAft>
              <a:buNone/>
            </a:pPr>
            <a:r>
              <a:rPr lang="en-US" dirty="0">
                <a:latin typeface="Arial" panose="020B0604020202020204" pitchFamily="34" charset="0"/>
                <a:cs typeface="Arial" panose="020B0604020202020204" pitchFamily="34" charset="0"/>
              </a:rPr>
              <a:t>Only life stage with wings, but rarely fly</a:t>
            </a:r>
          </a:p>
          <a:p>
            <a:pPr marL="457200" lvl="1" indent="0" algn="ctr">
              <a:spcAft>
                <a:spcPts val="1200"/>
              </a:spcAft>
              <a:buNone/>
            </a:pPr>
            <a:r>
              <a:rPr lang="en-US" dirty="0">
                <a:latin typeface="Arial" panose="020B0604020202020204" pitchFamily="34" charset="0"/>
                <a:cs typeface="Arial" panose="020B0604020202020204" pitchFamily="34" charset="0"/>
              </a:rPr>
              <a:t>Forewings are a grayish color with black spots</a:t>
            </a:r>
          </a:p>
          <a:p>
            <a:pPr marL="457200" lvl="1" indent="0" algn="ctr">
              <a:spcAft>
                <a:spcPts val="1200"/>
              </a:spcAft>
              <a:buNone/>
            </a:pPr>
            <a:r>
              <a:rPr lang="en-US" dirty="0">
                <a:latin typeface="Arial" panose="020B0604020202020204" pitchFamily="34" charset="0"/>
                <a:cs typeface="Arial" panose="020B0604020202020204" pitchFamily="34" charset="0"/>
              </a:rPr>
              <a:t>Tips of forewings are also black and appear to have a striped pattern</a:t>
            </a:r>
          </a:p>
          <a:p>
            <a:pPr marL="457200" lvl="1" indent="0" algn="ctr">
              <a:spcAft>
                <a:spcPts val="1200"/>
              </a:spcAft>
              <a:buNone/>
            </a:pPr>
            <a:r>
              <a:rPr lang="en-US" dirty="0">
                <a:latin typeface="Arial" panose="020B0604020202020204" pitchFamily="34" charset="0"/>
                <a:cs typeface="Arial" panose="020B0604020202020204" pitchFamily="34" charset="0"/>
              </a:rPr>
              <a:t>Hind wings are red, black, and white markings</a:t>
            </a:r>
          </a:p>
          <a:p>
            <a:pPr lvl="1"/>
            <a:endParaRPr lang="en-US" dirty="0"/>
          </a:p>
        </p:txBody>
      </p:sp>
      <p:sp>
        <p:nvSpPr>
          <p:cNvPr id="4" name="Rectangle 3">
            <a:extLst>
              <a:ext uri="{FF2B5EF4-FFF2-40B4-BE49-F238E27FC236}">
                <a16:creationId xmlns:a16="http://schemas.microsoft.com/office/drawing/2014/main" id="{6812DD61-EC13-010D-3F9C-C3E853893B8C}"/>
              </a:ext>
            </a:extLst>
          </p:cNvPr>
          <p:cNvSpPr/>
          <p:nvPr/>
        </p:nvSpPr>
        <p:spPr>
          <a:xfrm>
            <a:off x="0" y="0"/>
            <a:ext cx="12192000" cy="1325563"/>
          </a:xfrm>
          <a:prstGeom prst="rect">
            <a:avLst/>
          </a:prstGeom>
          <a:solidFill>
            <a:srgbClr val="F08F88"/>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ECF3088-3D70-13AA-678F-135A85E9EF64}"/>
              </a:ext>
            </a:extLst>
          </p:cNvPr>
          <p:cNvSpPr>
            <a:spLocks noGrp="1"/>
          </p:cNvSpPr>
          <p:nvPr>
            <p:ph type="title"/>
          </p:nvPr>
        </p:nvSpPr>
        <p:spPr>
          <a:xfrm>
            <a:off x="0" y="22255"/>
            <a:ext cx="12192000" cy="1325563"/>
          </a:xfrm>
        </p:spPr>
        <p:txBody>
          <a:bodyPr/>
          <a:lstStyle/>
          <a:p>
            <a:pPr algn="ctr"/>
            <a:r>
              <a:rPr lang="en-US" dirty="0">
                <a:latin typeface="Arial Black" panose="020B0A04020102020204" pitchFamily="34" charset="0"/>
              </a:rPr>
              <a:t>Spotted Lanternfly</a:t>
            </a:r>
            <a:br>
              <a:rPr lang="en-US" dirty="0">
                <a:latin typeface="Arial Black" panose="020B0A04020102020204" pitchFamily="34" charset="0"/>
              </a:rPr>
            </a:br>
            <a:r>
              <a:rPr lang="en-US" sz="3200" dirty="0">
                <a:latin typeface="Arial Black" panose="020B0A04020102020204" pitchFamily="34" charset="0"/>
              </a:rPr>
              <a:t>Adults</a:t>
            </a:r>
            <a:endParaRPr lang="en-US" dirty="0"/>
          </a:p>
        </p:txBody>
      </p:sp>
      <p:pic>
        <p:nvPicPr>
          <p:cNvPr id="5" name="Picture 4">
            <a:extLst>
              <a:ext uri="{FF2B5EF4-FFF2-40B4-BE49-F238E27FC236}">
                <a16:creationId xmlns:a16="http://schemas.microsoft.com/office/drawing/2014/main" id="{60D30BBC-846B-B65D-DB88-30E7C29B1FA2}"/>
              </a:ext>
            </a:extLst>
          </p:cNvPr>
          <p:cNvPicPr>
            <a:picLocks noChangeAspect="1"/>
          </p:cNvPicPr>
          <p:nvPr/>
        </p:nvPicPr>
        <p:blipFill rotWithShape="1">
          <a:blip r:embed="rId2"/>
          <a:srcRect l="3803" t="1945" r="4475" b="1945"/>
          <a:stretch/>
        </p:blipFill>
        <p:spPr>
          <a:xfrm>
            <a:off x="8206596" y="1527208"/>
            <a:ext cx="3683480" cy="5177241"/>
          </a:xfrm>
          <a:prstGeom prst="rect">
            <a:avLst/>
          </a:prstGeom>
          <a:ln>
            <a:solidFill>
              <a:schemeClr val="tx1"/>
            </a:solidFill>
          </a:ln>
        </p:spPr>
      </p:pic>
      <p:sp>
        <p:nvSpPr>
          <p:cNvPr id="6" name="TextBox 5">
            <a:extLst>
              <a:ext uri="{FF2B5EF4-FFF2-40B4-BE49-F238E27FC236}">
                <a16:creationId xmlns:a16="http://schemas.microsoft.com/office/drawing/2014/main" id="{3DB91EF7-FE15-3CFE-DA61-31E43FEA0992}"/>
              </a:ext>
            </a:extLst>
          </p:cNvPr>
          <p:cNvSpPr txBox="1"/>
          <p:nvPr/>
        </p:nvSpPr>
        <p:spPr>
          <a:xfrm>
            <a:off x="9978616" y="6473617"/>
            <a:ext cx="1911460" cy="230832"/>
          </a:xfrm>
          <a:prstGeom prst="rect">
            <a:avLst/>
          </a:prstGeom>
          <a:solidFill>
            <a:schemeClr val="bg1"/>
          </a:solidFill>
          <a:ln>
            <a:solidFill>
              <a:schemeClr val="tx1"/>
            </a:solidFill>
          </a:ln>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Sara </a:t>
            </a:r>
            <a:r>
              <a:rPr kumimoji="0" lang="en-US" sz="900" b="0" i="0" u="none" strike="noStrike" kern="1200" cap="none" spc="0" normalizeH="0" baseline="0" noProof="0" dirty="0" err="1">
                <a:ln>
                  <a:noFill/>
                </a:ln>
                <a:solidFill>
                  <a:prstClr val="black"/>
                </a:solidFill>
                <a:effectLst/>
                <a:uLnTx/>
                <a:uFillTx/>
                <a:latin typeface="Arial" panose="020B0604020202020204" pitchFamily="34" charset="0"/>
                <a:cs typeface="Arial" panose="020B0604020202020204" pitchFamily="34" charset="0"/>
              </a:rPr>
              <a:t>Lalk</a:t>
            </a:r>
            <a:r>
              <a:rPr kumimoji="0" lang="en-US" sz="9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NC Dept. of Agriculture</a:t>
            </a:r>
          </a:p>
        </p:txBody>
      </p:sp>
    </p:spTree>
    <p:extLst>
      <p:ext uri="{BB962C8B-B14F-4D97-AF65-F5344CB8AC3E}">
        <p14:creationId xmlns:p14="http://schemas.microsoft.com/office/powerpoint/2010/main" val="27658113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812DD61-EC13-010D-3F9C-C3E853893B8C}"/>
              </a:ext>
            </a:extLst>
          </p:cNvPr>
          <p:cNvSpPr/>
          <p:nvPr/>
        </p:nvSpPr>
        <p:spPr>
          <a:xfrm>
            <a:off x="0" y="0"/>
            <a:ext cx="12192000" cy="1325563"/>
          </a:xfrm>
          <a:prstGeom prst="rect">
            <a:avLst/>
          </a:prstGeom>
          <a:solidFill>
            <a:srgbClr val="F08F88"/>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ECF3088-3D70-13AA-678F-135A85E9EF64}"/>
              </a:ext>
            </a:extLst>
          </p:cNvPr>
          <p:cNvSpPr>
            <a:spLocks noGrp="1"/>
          </p:cNvSpPr>
          <p:nvPr>
            <p:ph type="title"/>
          </p:nvPr>
        </p:nvSpPr>
        <p:spPr>
          <a:xfrm>
            <a:off x="0" y="22255"/>
            <a:ext cx="12192000" cy="1325563"/>
          </a:xfrm>
        </p:spPr>
        <p:txBody>
          <a:bodyPr/>
          <a:lstStyle/>
          <a:p>
            <a:pPr algn="ctr"/>
            <a:r>
              <a:rPr lang="en-US" dirty="0">
                <a:latin typeface="Arial Black" panose="020B0A04020102020204" pitchFamily="34" charset="0"/>
              </a:rPr>
              <a:t>Spotted Lanternfly</a:t>
            </a:r>
            <a:br>
              <a:rPr lang="en-US" dirty="0">
                <a:latin typeface="Arial Black" panose="020B0A04020102020204" pitchFamily="34" charset="0"/>
              </a:rPr>
            </a:br>
            <a:r>
              <a:rPr lang="en-US" sz="3200" dirty="0">
                <a:latin typeface="Arial Black" panose="020B0A04020102020204" pitchFamily="34" charset="0"/>
              </a:rPr>
              <a:t>Life Cycle</a:t>
            </a:r>
            <a:endParaRPr lang="en-US" dirty="0"/>
          </a:p>
        </p:txBody>
      </p:sp>
      <p:pic>
        <p:nvPicPr>
          <p:cNvPr id="5" name="Picture 4">
            <a:extLst>
              <a:ext uri="{FF2B5EF4-FFF2-40B4-BE49-F238E27FC236}">
                <a16:creationId xmlns:a16="http://schemas.microsoft.com/office/drawing/2014/main" id="{C0594D38-55C5-74B6-FCF0-AEA8E6C1B9ED}"/>
              </a:ext>
            </a:extLst>
          </p:cNvPr>
          <p:cNvPicPr>
            <a:picLocks noChangeAspect="1"/>
          </p:cNvPicPr>
          <p:nvPr/>
        </p:nvPicPr>
        <p:blipFill rotWithShape="1">
          <a:blip r:embed="rId2"/>
          <a:srcRect t="18434"/>
          <a:stretch/>
        </p:blipFill>
        <p:spPr>
          <a:xfrm>
            <a:off x="4293719" y="1370073"/>
            <a:ext cx="2733126" cy="2545844"/>
          </a:xfrm>
          <a:prstGeom prst="rect">
            <a:avLst/>
          </a:prstGeom>
          <a:ln>
            <a:solidFill>
              <a:schemeClr val="tx1"/>
            </a:solidFill>
          </a:ln>
        </p:spPr>
      </p:pic>
      <p:pic>
        <p:nvPicPr>
          <p:cNvPr id="6" name="Picture 5">
            <a:extLst>
              <a:ext uri="{FF2B5EF4-FFF2-40B4-BE49-F238E27FC236}">
                <a16:creationId xmlns:a16="http://schemas.microsoft.com/office/drawing/2014/main" id="{08B48601-F725-0157-7941-FF15004EE47D}"/>
              </a:ext>
            </a:extLst>
          </p:cNvPr>
          <p:cNvPicPr>
            <a:picLocks noChangeAspect="1"/>
          </p:cNvPicPr>
          <p:nvPr/>
        </p:nvPicPr>
        <p:blipFill rotWithShape="1">
          <a:blip r:embed="rId3"/>
          <a:srcRect l="21842" r="3649"/>
          <a:stretch/>
        </p:blipFill>
        <p:spPr>
          <a:xfrm>
            <a:off x="9228317" y="4683860"/>
            <a:ext cx="2841959" cy="2151885"/>
          </a:xfrm>
          <a:prstGeom prst="rect">
            <a:avLst/>
          </a:prstGeom>
          <a:ln>
            <a:solidFill>
              <a:schemeClr val="tx1"/>
            </a:solidFill>
          </a:ln>
        </p:spPr>
      </p:pic>
      <p:pic>
        <p:nvPicPr>
          <p:cNvPr id="7" name="Picture 6">
            <a:extLst>
              <a:ext uri="{FF2B5EF4-FFF2-40B4-BE49-F238E27FC236}">
                <a16:creationId xmlns:a16="http://schemas.microsoft.com/office/drawing/2014/main" id="{7E75AC34-B0C6-8060-7A6B-DC99B09EECD3}"/>
              </a:ext>
            </a:extLst>
          </p:cNvPr>
          <p:cNvPicPr>
            <a:picLocks noChangeAspect="1"/>
          </p:cNvPicPr>
          <p:nvPr/>
        </p:nvPicPr>
        <p:blipFill rotWithShape="1">
          <a:blip r:embed="rId4"/>
          <a:srcRect l="16279" t="15584"/>
          <a:stretch/>
        </p:blipFill>
        <p:spPr>
          <a:xfrm>
            <a:off x="9457867" y="1370073"/>
            <a:ext cx="2612409" cy="2545844"/>
          </a:xfrm>
          <a:prstGeom prst="rect">
            <a:avLst/>
          </a:prstGeom>
          <a:ln>
            <a:solidFill>
              <a:schemeClr val="tx1"/>
            </a:solidFill>
          </a:ln>
        </p:spPr>
      </p:pic>
      <p:pic>
        <p:nvPicPr>
          <p:cNvPr id="8" name="Picture 7">
            <a:extLst>
              <a:ext uri="{FF2B5EF4-FFF2-40B4-BE49-F238E27FC236}">
                <a16:creationId xmlns:a16="http://schemas.microsoft.com/office/drawing/2014/main" id="{C5CCB8B1-6043-855E-6846-62CFE0E64F74}"/>
              </a:ext>
            </a:extLst>
          </p:cNvPr>
          <p:cNvPicPr>
            <a:picLocks noChangeAspect="1"/>
          </p:cNvPicPr>
          <p:nvPr/>
        </p:nvPicPr>
        <p:blipFill rotWithShape="1">
          <a:blip r:embed="rId5"/>
          <a:srcRect t="10444"/>
          <a:stretch/>
        </p:blipFill>
        <p:spPr>
          <a:xfrm>
            <a:off x="4293719" y="4869893"/>
            <a:ext cx="3318612" cy="1965852"/>
          </a:xfrm>
          <a:prstGeom prst="rect">
            <a:avLst/>
          </a:prstGeom>
          <a:ln>
            <a:solidFill>
              <a:schemeClr val="tx1"/>
            </a:solidFill>
          </a:ln>
        </p:spPr>
      </p:pic>
      <p:sp>
        <p:nvSpPr>
          <p:cNvPr id="9" name="TextBox 8">
            <a:extLst>
              <a:ext uri="{FF2B5EF4-FFF2-40B4-BE49-F238E27FC236}">
                <a16:creationId xmlns:a16="http://schemas.microsoft.com/office/drawing/2014/main" id="{B3AF580C-DC1E-5D5F-098F-A2EC48AE17F1}"/>
              </a:ext>
            </a:extLst>
          </p:cNvPr>
          <p:cNvSpPr txBox="1"/>
          <p:nvPr/>
        </p:nvSpPr>
        <p:spPr>
          <a:xfrm>
            <a:off x="371586" y="6491343"/>
            <a:ext cx="3590081" cy="230832"/>
          </a:xfrm>
          <a:prstGeom prst="rect">
            <a:avLst/>
          </a:prstGeom>
          <a:solidFill>
            <a:schemeClr val="bg1"/>
          </a:solidFill>
          <a:ln>
            <a:solidFill>
              <a:schemeClr val="tx1"/>
            </a:solidFill>
          </a:ln>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900" dirty="0">
                <a:solidFill>
                  <a:prstClr val="black"/>
                </a:solidFill>
                <a:latin typeface="Arial" panose="020B0604020202020204" pitchFamily="34" charset="0"/>
                <a:cs typeface="Arial" panose="020B0604020202020204" pitchFamily="34" charset="0"/>
              </a:rPr>
              <a:t>Lawrence Barringer, Pennsylvania Department of Ag, bugwood.org</a:t>
            </a:r>
            <a:endParaRPr kumimoji="0" lang="en-US" sz="9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F1A3A90E-09A5-4FB6-97BE-58DBBFDC9B73}"/>
              </a:ext>
            </a:extLst>
          </p:cNvPr>
          <p:cNvSpPr txBox="1"/>
          <p:nvPr/>
        </p:nvSpPr>
        <p:spPr>
          <a:xfrm>
            <a:off x="4842954" y="3946840"/>
            <a:ext cx="2769377" cy="892552"/>
          </a:xfrm>
          <a:prstGeom prst="rect">
            <a:avLst/>
          </a:prstGeom>
          <a:solidFill>
            <a:schemeClr val="bg1"/>
          </a:solidFill>
          <a:ln>
            <a:solidFill>
              <a:schemeClr val="tx1"/>
            </a:solidFill>
          </a:ln>
        </p:spPr>
        <p:txBody>
          <a:bodyPr wrap="square" rtlCol="0">
            <a:spAutoFit/>
          </a:bodyPr>
          <a:lstStyle/>
          <a:p>
            <a:pPr algn="ctr"/>
            <a:r>
              <a:rPr lang="en-US" sz="1400" b="1" dirty="0">
                <a:latin typeface="Arial" panose="020B0604020202020204" pitchFamily="34" charset="0"/>
                <a:cs typeface="Arial" panose="020B0604020202020204" pitchFamily="34" charset="0"/>
              </a:rPr>
              <a:t>Egg Mass:</a:t>
            </a:r>
          </a:p>
          <a:p>
            <a:pPr algn="ctr"/>
            <a:r>
              <a:rPr lang="en-US" sz="1200" dirty="0">
                <a:latin typeface="Arial" panose="020B0604020202020204" pitchFamily="34" charset="0"/>
                <a:cs typeface="Arial" panose="020B0604020202020204" pitchFamily="34" charset="0"/>
              </a:rPr>
              <a:t>Contain 30 to 50 eggs</a:t>
            </a:r>
          </a:p>
          <a:p>
            <a:pPr algn="ctr"/>
            <a:r>
              <a:rPr lang="en-US" sz="1200" dirty="0">
                <a:latin typeface="Arial" panose="020B0604020202020204" pitchFamily="34" charset="0"/>
                <a:cs typeface="Arial" panose="020B0604020202020204" pitchFamily="34" charset="0"/>
              </a:rPr>
              <a:t>Laid in fall, overwinter as eggs, hatch in </a:t>
            </a:r>
            <a:r>
              <a:rPr lang="en-US" sz="1400" dirty="0">
                <a:latin typeface="Arial" panose="020B0604020202020204" pitchFamily="34" charset="0"/>
                <a:cs typeface="Arial" panose="020B0604020202020204" pitchFamily="34" charset="0"/>
              </a:rPr>
              <a:t>spring </a:t>
            </a:r>
          </a:p>
        </p:txBody>
      </p:sp>
      <p:sp>
        <p:nvSpPr>
          <p:cNvPr id="11" name="TextBox 10">
            <a:extLst>
              <a:ext uri="{FF2B5EF4-FFF2-40B4-BE49-F238E27FC236}">
                <a16:creationId xmlns:a16="http://schemas.microsoft.com/office/drawing/2014/main" id="{B08B0F11-50CB-C5DE-E825-36654EAF4FC8}"/>
              </a:ext>
            </a:extLst>
          </p:cNvPr>
          <p:cNvSpPr txBox="1"/>
          <p:nvPr/>
        </p:nvSpPr>
        <p:spPr>
          <a:xfrm>
            <a:off x="7514093" y="2149633"/>
            <a:ext cx="1396505" cy="492443"/>
          </a:xfrm>
          <a:prstGeom prst="rect">
            <a:avLst/>
          </a:prstGeom>
          <a:solidFill>
            <a:schemeClr val="bg1"/>
          </a:solidFill>
          <a:ln>
            <a:solidFill>
              <a:schemeClr val="tx1"/>
            </a:solidFill>
          </a:ln>
        </p:spPr>
        <p:txBody>
          <a:bodyPr wrap="square" rtlCol="0">
            <a:spAutoFit/>
          </a:bodyPr>
          <a:lstStyle/>
          <a:p>
            <a:pPr algn="ctr"/>
            <a:r>
              <a:rPr lang="en-US" sz="1400" b="1" dirty="0">
                <a:latin typeface="Arial" panose="020B0604020202020204" pitchFamily="34" charset="0"/>
                <a:cs typeface="Arial" panose="020B0604020202020204" pitchFamily="34" charset="0"/>
              </a:rPr>
              <a:t>Nymph:</a:t>
            </a:r>
          </a:p>
          <a:p>
            <a:pPr algn="ctr"/>
            <a:r>
              <a:rPr lang="en-US" sz="1200" dirty="0">
                <a:latin typeface="Arial" panose="020B0604020202020204" pitchFamily="34" charset="0"/>
                <a:cs typeface="Arial" panose="020B0604020202020204" pitchFamily="34" charset="0"/>
              </a:rPr>
              <a:t>First – third instar</a:t>
            </a:r>
          </a:p>
        </p:txBody>
      </p:sp>
      <p:sp>
        <p:nvSpPr>
          <p:cNvPr id="12" name="TextBox 11">
            <a:extLst>
              <a:ext uri="{FF2B5EF4-FFF2-40B4-BE49-F238E27FC236}">
                <a16:creationId xmlns:a16="http://schemas.microsoft.com/office/drawing/2014/main" id="{D2163B87-31ED-8853-58F5-4A347256A251}"/>
              </a:ext>
            </a:extLst>
          </p:cNvPr>
          <p:cNvSpPr txBox="1"/>
          <p:nvPr/>
        </p:nvSpPr>
        <p:spPr>
          <a:xfrm>
            <a:off x="10150324" y="4053667"/>
            <a:ext cx="1704292" cy="492443"/>
          </a:xfrm>
          <a:prstGeom prst="rect">
            <a:avLst/>
          </a:prstGeom>
          <a:solidFill>
            <a:schemeClr val="bg1"/>
          </a:solidFill>
          <a:ln>
            <a:solidFill>
              <a:schemeClr val="tx1"/>
            </a:solidFill>
          </a:ln>
        </p:spPr>
        <p:txBody>
          <a:bodyPr wrap="square" rtlCol="0">
            <a:spAutoFit/>
          </a:bodyPr>
          <a:lstStyle/>
          <a:p>
            <a:pPr algn="ctr"/>
            <a:r>
              <a:rPr lang="en-US" sz="1400" b="1" dirty="0">
                <a:latin typeface="Arial" panose="020B0604020202020204" pitchFamily="34" charset="0"/>
                <a:cs typeface="Arial" panose="020B0604020202020204" pitchFamily="34" charset="0"/>
              </a:rPr>
              <a:t>Nymph:</a:t>
            </a:r>
          </a:p>
          <a:p>
            <a:pPr algn="ctr"/>
            <a:r>
              <a:rPr lang="en-US" sz="1200" dirty="0">
                <a:latin typeface="Arial" panose="020B0604020202020204" pitchFamily="34" charset="0"/>
                <a:cs typeface="Arial" panose="020B0604020202020204" pitchFamily="34" charset="0"/>
              </a:rPr>
              <a:t>Fourth (final) instar</a:t>
            </a:r>
          </a:p>
        </p:txBody>
      </p:sp>
      <p:sp>
        <p:nvSpPr>
          <p:cNvPr id="13" name="TextBox 12">
            <a:extLst>
              <a:ext uri="{FF2B5EF4-FFF2-40B4-BE49-F238E27FC236}">
                <a16:creationId xmlns:a16="http://schemas.microsoft.com/office/drawing/2014/main" id="{04E18F3D-65F8-A65B-2EFC-AAAAAF0E2D2D}"/>
              </a:ext>
            </a:extLst>
          </p:cNvPr>
          <p:cNvSpPr txBox="1"/>
          <p:nvPr/>
        </p:nvSpPr>
        <p:spPr>
          <a:xfrm>
            <a:off x="7674636" y="5127689"/>
            <a:ext cx="1491376" cy="861774"/>
          </a:xfrm>
          <a:prstGeom prst="rect">
            <a:avLst/>
          </a:prstGeom>
          <a:solidFill>
            <a:schemeClr val="bg1"/>
          </a:solidFill>
          <a:ln>
            <a:solidFill>
              <a:schemeClr val="tx1"/>
            </a:solidFill>
          </a:ln>
        </p:spPr>
        <p:txBody>
          <a:bodyPr wrap="square" rtlCol="0">
            <a:spAutoFit/>
          </a:bodyPr>
          <a:lstStyle/>
          <a:p>
            <a:pPr algn="ctr"/>
            <a:r>
              <a:rPr lang="en-US" sz="1400" b="1" dirty="0">
                <a:latin typeface="Arial" panose="020B0604020202020204" pitchFamily="34" charset="0"/>
                <a:cs typeface="Arial" panose="020B0604020202020204" pitchFamily="34" charset="0"/>
              </a:rPr>
              <a:t>Adult:</a:t>
            </a:r>
          </a:p>
          <a:p>
            <a:pPr algn="ctr"/>
            <a:r>
              <a:rPr lang="en-US" sz="1200" dirty="0">
                <a:latin typeface="Arial" panose="020B0604020202020204" pitchFamily="34" charset="0"/>
                <a:cs typeface="Arial" panose="020B0604020202020204" pitchFamily="34" charset="0"/>
              </a:rPr>
              <a:t>Most common in late summer and fall</a:t>
            </a:r>
          </a:p>
        </p:txBody>
      </p:sp>
      <p:sp>
        <p:nvSpPr>
          <p:cNvPr id="14" name="TextBox 13">
            <a:extLst>
              <a:ext uri="{FF2B5EF4-FFF2-40B4-BE49-F238E27FC236}">
                <a16:creationId xmlns:a16="http://schemas.microsoft.com/office/drawing/2014/main" id="{1CF907D4-3A81-13C8-8AD2-6BC01F4771A6}"/>
              </a:ext>
            </a:extLst>
          </p:cNvPr>
          <p:cNvSpPr txBox="1"/>
          <p:nvPr/>
        </p:nvSpPr>
        <p:spPr>
          <a:xfrm>
            <a:off x="265968" y="2822653"/>
            <a:ext cx="3861725" cy="2462213"/>
          </a:xfrm>
          <a:prstGeom prst="rect">
            <a:avLst/>
          </a:prstGeom>
          <a:noFill/>
        </p:spPr>
        <p:txBody>
          <a:bodyPr wrap="square" rtlCol="0">
            <a:spAutoFit/>
          </a:bodyPr>
          <a:lstStyle/>
          <a:p>
            <a:pPr algn="ctr">
              <a:spcAft>
                <a:spcPts val="600"/>
              </a:spcAft>
            </a:pPr>
            <a:r>
              <a:rPr lang="en-US" sz="2400" b="1" dirty="0">
                <a:latin typeface="Arial" panose="020B0604020202020204" pitchFamily="34" charset="0"/>
                <a:cs typeface="Arial" panose="020B0604020202020204" pitchFamily="34" charset="0"/>
              </a:rPr>
              <a:t>One generation per year in the Mid-Atlantic region of the US.</a:t>
            </a:r>
          </a:p>
          <a:p>
            <a:pPr algn="ctr">
              <a:spcAft>
                <a:spcPts val="600"/>
              </a:spcAft>
            </a:pPr>
            <a:r>
              <a:rPr lang="en-US" sz="2400" b="1" dirty="0">
                <a:latin typeface="Arial" panose="020B0604020202020204" pitchFamily="34" charset="0"/>
                <a:cs typeface="Arial" panose="020B0604020202020204" pitchFamily="34" charset="0"/>
              </a:rPr>
              <a:t> </a:t>
            </a:r>
          </a:p>
          <a:p>
            <a:pPr algn="ctr">
              <a:spcAft>
                <a:spcPts val="600"/>
              </a:spcAft>
            </a:pPr>
            <a:r>
              <a:rPr lang="en-US" sz="2400" b="1" dirty="0">
                <a:latin typeface="Arial" panose="020B0604020202020204" pitchFamily="34" charset="0"/>
                <a:cs typeface="Arial" panose="020B0604020202020204" pitchFamily="34" charset="0"/>
              </a:rPr>
              <a:t>Incomplete metamorphosis </a:t>
            </a:r>
          </a:p>
        </p:txBody>
      </p:sp>
      <p:sp>
        <p:nvSpPr>
          <p:cNvPr id="17" name="Arrow: Right 16">
            <a:extLst>
              <a:ext uri="{FF2B5EF4-FFF2-40B4-BE49-F238E27FC236}">
                <a16:creationId xmlns:a16="http://schemas.microsoft.com/office/drawing/2014/main" id="{FBC446DD-AB4C-3FBE-13C4-6D44254072BC}"/>
              </a:ext>
            </a:extLst>
          </p:cNvPr>
          <p:cNvSpPr/>
          <p:nvPr/>
        </p:nvSpPr>
        <p:spPr>
          <a:xfrm>
            <a:off x="7090913" y="2669335"/>
            <a:ext cx="2242867" cy="306636"/>
          </a:xfrm>
          <a:prstGeom prst="rightArrow">
            <a:avLst/>
          </a:prstGeom>
          <a:solidFill>
            <a:schemeClr val="bg2">
              <a:lumMod val="5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ysClr val="windowText" lastClr="000000"/>
              </a:solidFill>
            </a:endParaRPr>
          </a:p>
        </p:txBody>
      </p:sp>
      <p:sp>
        <p:nvSpPr>
          <p:cNvPr id="18" name="Arrow: Right 17">
            <a:extLst>
              <a:ext uri="{FF2B5EF4-FFF2-40B4-BE49-F238E27FC236}">
                <a16:creationId xmlns:a16="http://schemas.microsoft.com/office/drawing/2014/main" id="{2179B755-A343-4118-D4D5-D31CB8A6633C}"/>
              </a:ext>
            </a:extLst>
          </p:cNvPr>
          <p:cNvSpPr/>
          <p:nvPr/>
        </p:nvSpPr>
        <p:spPr>
          <a:xfrm rot="5400000">
            <a:off x="9374900" y="4146571"/>
            <a:ext cx="645223" cy="306636"/>
          </a:xfrm>
          <a:prstGeom prst="rightArrow">
            <a:avLst/>
          </a:prstGeom>
          <a:solidFill>
            <a:schemeClr val="bg2">
              <a:lumMod val="5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n>
                <a:solidFill>
                  <a:sysClr val="windowText" lastClr="000000"/>
                </a:solidFill>
              </a:ln>
              <a:solidFill>
                <a:sysClr val="windowText" lastClr="000000"/>
              </a:solidFill>
            </a:endParaRPr>
          </a:p>
        </p:txBody>
      </p:sp>
      <p:sp>
        <p:nvSpPr>
          <p:cNvPr id="19" name="Arrow: Right 18">
            <a:extLst>
              <a:ext uri="{FF2B5EF4-FFF2-40B4-BE49-F238E27FC236}">
                <a16:creationId xmlns:a16="http://schemas.microsoft.com/office/drawing/2014/main" id="{07FEF1AA-C403-2129-213C-B753955C3B38}"/>
              </a:ext>
            </a:extLst>
          </p:cNvPr>
          <p:cNvSpPr/>
          <p:nvPr/>
        </p:nvSpPr>
        <p:spPr>
          <a:xfrm rot="10800000">
            <a:off x="7707819" y="6023894"/>
            <a:ext cx="1425009" cy="306636"/>
          </a:xfrm>
          <a:prstGeom prst="rightArrow">
            <a:avLst/>
          </a:prstGeom>
          <a:solidFill>
            <a:schemeClr val="bg2">
              <a:lumMod val="5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ysClr val="windowText" lastClr="000000"/>
              </a:solidFill>
            </a:endParaRPr>
          </a:p>
        </p:txBody>
      </p:sp>
      <p:sp>
        <p:nvSpPr>
          <p:cNvPr id="20" name="Arrow: Right 19">
            <a:extLst>
              <a:ext uri="{FF2B5EF4-FFF2-40B4-BE49-F238E27FC236}">
                <a16:creationId xmlns:a16="http://schemas.microsoft.com/office/drawing/2014/main" id="{4DDE8183-7419-ADC2-D3E7-6CDF27BE3E1F}"/>
              </a:ext>
            </a:extLst>
          </p:cNvPr>
          <p:cNvSpPr/>
          <p:nvPr/>
        </p:nvSpPr>
        <p:spPr>
          <a:xfrm rot="16200000">
            <a:off x="4211702" y="4227340"/>
            <a:ext cx="831258" cy="306636"/>
          </a:xfrm>
          <a:prstGeom prst="rightArrow">
            <a:avLst/>
          </a:prstGeom>
          <a:solidFill>
            <a:schemeClr val="bg2">
              <a:lumMod val="5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ysClr val="windowText" lastClr="000000"/>
              </a:solidFill>
            </a:endParaRPr>
          </a:p>
        </p:txBody>
      </p:sp>
    </p:spTree>
    <p:extLst>
      <p:ext uri="{BB962C8B-B14F-4D97-AF65-F5344CB8AC3E}">
        <p14:creationId xmlns:p14="http://schemas.microsoft.com/office/powerpoint/2010/main" val="13320020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9B18DE0-8FC2-6D43-9E37-268E92DEAB16}"/>
              </a:ext>
            </a:extLst>
          </p:cNvPr>
          <p:cNvSpPr>
            <a:spLocks noGrp="1"/>
          </p:cNvSpPr>
          <p:nvPr>
            <p:ph idx="1"/>
          </p:nvPr>
        </p:nvSpPr>
        <p:spPr>
          <a:xfrm>
            <a:off x="0" y="1406821"/>
            <a:ext cx="8609162" cy="483658"/>
          </a:xfrm>
        </p:spPr>
        <p:txBody>
          <a:bodyPr>
            <a:normAutofit/>
          </a:bodyPr>
          <a:lstStyle/>
          <a:p>
            <a:pPr marL="0" indent="0" algn="ctr">
              <a:buNone/>
            </a:pPr>
            <a:r>
              <a:rPr lang="en-US" sz="1800" b="1" dirty="0">
                <a:latin typeface="Arial" panose="020B0604020202020204" pitchFamily="34" charset="0"/>
                <a:cs typeface="Arial" panose="020B0604020202020204" pitchFamily="34" charset="0"/>
              </a:rPr>
              <a:t>Generalist herbivore species, can feed on over 100 host species including:</a:t>
            </a:r>
          </a:p>
        </p:txBody>
      </p:sp>
      <p:sp>
        <p:nvSpPr>
          <p:cNvPr id="4" name="Rectangle 3">
            <a:extLst>
              <a:ext uri="{FF2B5EF4-FFF2-40B4-BE49-F238E27FC236}">
                <a16:creationId xmlns:a16="http://schemas.microsoft.com/office/drawing/2014/main" id="{6812DD61-EC13-010D-3F9C-C3E853893B8C}"/>
              </a:ext>
            </a:extLst>
          </p:cNvPr>
          <p:cNvSpPr/>
          <p:nvPr/>
        </p:nvSpPr>
        <p:spPr>
          <a:xfrm>
            <a:off x="0" y="0"/>
            <a:ext cx="12192000" cy="1325563"/>
          </a:xfrm>
          <a:prstGeom prst="rect">
            <a:avLst/>
          </a:prstGeom>
          <a:solidFill>
            <a:srgbClr val="F08F88"/>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ECF3088-3D70-13AA-678F-135A85E9EF64}"/>
              </a:ext>
            </a:extLst>
          </p:cNvPr>
          <p:cNvSpPr>
            <a:spLocks noGrp="1"/>
          </p:cNvSpPr>
          <p:nvPr>
            <p:ph type="title"/>
          </p:nvPr>
        </p:nvSpPr>
        <p:spPr>
          <a:xfrm>
            <a:off x="0" y="22255"/>
            <a:ext cx="12192000" cy="1325563"/>
          </a:xfrm>
        </p:spPr>
        <p:txBody>
          <a:bodyPr/>
          <a:lstStyle/>
          <a:p>
            <a:pPr algn="ctr"/>
            <a:r>
              <a:rPr lang="en-US" dirty="0">
                <a:latin typeface="Arial Black" panose="020B0A04020102020204" pitchFamily="34" charset="0"/>
              </a:rPr>
              <a:t>Spotted Lanternfly</a:t>
            </a:r>
            <a:br>
              <a:rPr lang="en-US" dirty="0">
                <a:latin typeface="Arial Black" panose="020B0A04020102020204" pitchFamily="34" charset="0"/>
              </a:rPr>
            </a:br>
            <a:r>
              <a:rPr lang="en-US" sz="3200" dirty="0">
                <a:latin typeface="Arial Black" panose="020B0A04020102020204" pitchFamily="34" charset="0"/>
              </a:rPr>
              <a:t>Hosts</a:t>
            </a:r>
            <a:endParaRPr lang="en-US" dirty="0"/>
          </a:p>
        </p:txBody>
      </p:sp>
      <p:sp>
        <p:nvSpPr>
          <p:cNvPr id="6" name="TextBox 5">
            <a:extLst>
              <a:ext uri="{FF2B5EF4-FFF2-40B4-BE49-F238E27FC236}">
                <a16:creationId xmlns:a16="http://schemas.microsoft.com/office/drawing/2014/main" id="{7FBBF34F-47AD-3468-438C-02723CCD344D}"/>
              </a:ext>
            </a:extLst>
          </p:cNvPr>
          <p:cNvSpPr txBox="1"/>
          <p:nvPr/>
        </p:nvSpPr>
        <p:spPr>
          <a:xfrm>
            <a:off x="444616" y="1836999"/>
            <a:ext cx="3212984" cy="5355312"/>
          </a:xfrm>
          <a:prstGeom prst="rect">
            <a:avLst/>
          </a:prstGeom>
          <a:noFill/>
        </p:spPr>
        <p:txBody>
          <a:bodyPr wrap="square">
            <a:spAutoFit/>
          </a:bodyPr>
          <a:lstStyle/>
          <a:p>
            <a:pPr>
              <a:spcAft>
                <a:spcPts val="600"/>
              </a:spcAft>
            </a:pPr>
            <a:r>
              <a:rPr lang="en-US" sz="1600" dirty="0">
                <a:latin typeface="Arial" panose="020B0604020202020204" pitchFamily="34" charset="0"/>
                <a:cs typeface="Arial" panose="020B0604020202020204" pitchFamily="34" charset="0"/>
              </a:rPr>
              <a:t>Tree of Heaven (</a:t>
            </a:r>
            <a:r>
              <a:rPr lang="en-US" sz="1600" i="1" dirty="0">
                <a:latin typeface="Arial" panose="020B0604020202020204" pitchFamily="34" charset="0"/>
                <a:cs typeface="Arial" panose="020B0604020202020204" pitchFamily="34" charset="0"/>
              </a:rPr>
              <a:t>Ailanthus altissima</a:t>
            </a:r>
            <a:r>
              <a:rPr lang="en-US" sz="1600" dirty="0">
                <a:latin typeface="Arial" panose="020B0604020202020204" pitchFamily="34" charset="0"/>
                <a:cs typeface="Arial" panose="020B0604020202020204" pitchFamily="34" charset="0"/>
              </a:rPr>
              <a:t>) is the preferred host</a:t>
            </a:r>
          </a:p>
          <a:p>
            <a:pPr marL="0" indent="0">
              <a:spcAft>
                <a:spcPts val="600"/>
              </a:spcAft>
              <a:buNone/>
            </a:pPr>
            <a:r>
              <a:rPr lang="en-US" sz="1600" dirty="0">
                <a:latin typeface="Arial" panose="020B0604020202020204" pitchFamily="34" charset="0"/>
                <a:cs typeface="Arial" panose="020B0604020202020204" pitchFamily="34" charset="0"/>
              </a:rPr>
              <a:t>Apples (</a:t>
            </a:r>
            <a:r>
              <a:rPr lang="en-US" sz="1600" i="1" dirty="0">
                <a:latin typeface="Arial" panose="020B0604020202020204" pitchFamily="34" charset="0"/>
                <a:cs typeface="Arial" panose="020B0604020202020204" pitchFamily="34" charset="0"/>
              </a:rPr>
              <a:t>Malus</a:t>
            </a:r>
            <a:r>
              <a:rPr lang="en-US" sz="1600" dirty="0">
                <a:latin typeface="Arial" panose="020B0604020202020204" pitchFamily="34" charset="0"/>
                <a:cs typeface="Arial" panose="020B0604020202020204" pitchFamily="34" charset="0"/>
              </a:rPr>
              <a:t>) </a:t>
            </a:r>
          </a:p>
          <a:p>
            <a:pPr marL="0" indent="0">
              <a:spcAft>
                <a:spcPts val="600"/>
              </a:spcAft>
              <a:buNone/>
            </a:pPr>
            <a:r>
              <a:rPr lang="en-US" sz="1600" dirty="0">
                <a:latin typeface="Arial" panose="020B0604020202020204" pitchFamily="34" charset="0"/>
                <a:cs typeface="Arial" panose="020B0604020202020204" pitchFamily="34" charset="0"/>
              </a:rPr>
              <a:t>Plums and peaches (</a:t>
            </a:r>
            <a:r>
              <a:rPr lang="en-US" sz="1600" i="1" dirty="0">
                <a:latin typeface="Arial" panose="020B0604020202020204" pitchFamily="34" charset="0"/>
                <a:cs typeface="Arial" panose="020B0604020202020204" pitchFamily="34" charset="0"/>
              </a:rPr>
              <a:t>Prunus</a:t>
            </a:r>
            <a:r>
              <a:rPr lang="en-US" sz="1600" dirty="0">
                <a:latin typeface="Arial" panose="020B0604020202020204" pitchFamily="34" charset="0"/>
                <a:cs typeface="Arial" panose="020B0604020202020204" pitchFamily="34" charset="0"/>
              </a:rPr>
              <a:t>)</a:t>
            </a:r>
          </a:p>
          <a:p>
            <a:pPr marL="0" indent="0">
              <a:spcAft>
                <a:spcPts val="600"/>
              </a:spcAft>
              <a:buNone/>
            </a:pPr>
            <a:r>
              <a:rPr lang="en-US" sz="1600" dirty="0">
                <a:latin typeface="Arial" panose="020B0604020202020204" pitchFamily="34" charset="0"/>
                <a:cs typeface="Arial" panose="020B0604020202020204" pitchFamily="34" charset="0"/>
              </a:rPr>
              <a:t>Grapes (</a:t>
            </a:r>
            <a:r>
              <a:rPr lang="en-US" sz="1600" i="1" dirty="0">
                <a:latin typeface="Arial" panose="020B0604020202020204" pitchFamily="34" charset="0"/>
                <a:cs typeface="Arial" panose="020B0604020202020204" pitchFamily="34" charset="0"/>
              </a:rPr>
              <a:t>Vitis</a:t>
            </a:r>
            <a:r>
              <a:rPr lang="en-US" sz="1600" dirty="0">
                <a:latin typeface="Arial" panose="020B0604020202020204" pitchFamily="34" charset="0"/>
                <a:cs typeface="Arial" panose="020B0604020202020204" pitchFamily="34" charset="0"/>
              </a:rPr>
              <a:t>)</a:t>
            </a:r>
          </a:p>
          <a:p>
            <a:pPr marL="0" indent="0">
              <a:spcAft>
                <a:spcPts val="600"/>
              </a:spcAft>
              <a:buNone/>
            </a:pPr>
            <a:r>
              <a:rPr lang="en-US" sz="1600" dirty="0">
                <a:latin typeface="Arial" panose="020B0604020202020204" pitchFamily="34" charset="0"/>
                <a:cs typeface="Arial" panose="020B0604020202020204" pitchFamily="34" charset="0"/>
              </a:rPr>
              <a:t>Cucumbers (</a:t>
            </a:r>
            <a:r>
              <a:rPr lang="en-US" sz="1600" i="1" dirty="0">
                <a:latin typeface="Arial" panose="020B0604020202020204" pitchFamily="34" charset="0"/>
                <a:cs typeface="Arial" panose="020B0604020202020204" pitchFamily="34" charset="0"/>
              </a:rPr>
              <a:t>Cucumis</a:t>
            </a:r>
            <a:r>
              <a:rPr lang="en-US" sz="1600" dirty="0">
                <a:latin typeface="Arial" panose="020B0604020202020204" pitchFamily="34" charset="0"/>
                <a:cs typeface="Arial" panose="020B0604020202020204" pitchFamily="34" charset="0"/>
              </a:rPr>
              <a:t>)</a:t>
            </a:r>
          </a:p>
          <a:p>
            <a:pPr marL="0" indent="0">
              <a:spcAft>
                <a:spcPts val="600"/>
              </a:spcAft>
              <a:buNone/>
            </a:pPr>
            <a:r>
              <a:rPr lang="en-US" sz="1600" dirty="0">
                <a:latin typeface="Arial" panose="020B0604020202020204" pitchFamily="34" charset="0"/>
                <a:cs typeface="Arial" panose="020B0604020202020204" pitchFamily="34" charset="0"/>
              </a:rPr>
              <a:t>Basil (</a:t>
            </a:r>
            <a:r>
              <a:rPr lang="en-US" sz="1600" i="1" dirty="0" err="1">
                <a:latin typeface="Arial" panose="020B0604020202020204" pitchFamily="34" charset="0"/>
                <a:cs typeface="Arial" panose="020B0604020202020204" pitchFamily="34" charset="0"/>
              </a:rPr>
              <a:t>Ocimum</a:t>
            </a:r>
            <a:r>
              <a:rPr lang="en-US" sz="1600" dirty="0">
                <a:latin typeface="Arial" panose="020B0604020202020204" pitchFamily="34" charset="0"/>
                <a:cs typeface="Arial" panose="020B0604020202020204" pitchFamily="34" charset="0"/>
              </a:rPr>
              <a:t>)</a:t>
            </a:r>
          </a:p>
          <a:p>
            <a:pPr marL="0" indent="0">
              <a:spcAft>
                <a:spcPts val="600"/>
              </a:spcAft>
              <a:buNone/>
            </a:pPr>
            <a:r>
              <a:rPr lang="en-US" sz="1600" dirty="0">
                <a:latin typeface="Arial" panose="020B0604020202020204" pitchFamily="34" charset="0"/>
                <a:cs typeface="Arial" panose="020B0604020202020204" pitchFamily="34" charset="0"/>
              </a:rPr>
              <a:t>Blueberry (</a:t>
            </a:r>
            <a:r>
              <a:rPr lang="en-US" sz="1600" i="1" dirty="0">
                <a:latin typeface="Arial" panose="020B0604020202020204" pitchFamily="34" charset="0"/>
                <a:cs typeface="Arial" panose="020B0604020202020204" pitchFamily="34" charset="0"/>
              </a:rPr>
              <a:t>Vaccinium</a:t>
            </a:r>
            <a:r>
              <a:rPr lang="en-US" sz="1600" dirty="0">
                <a:latin typeface="Arial" panose="020B0604020202020204" pitchFamily="34" charset="0"/>
                <a:cs typeface="Arial" panose="020B0604020202020204" pitchFamily="34" charset="0"/>
              </a:rPr>
              <a:t>)</a:t>
            </a:r>
          </a:p>
          <a:p>
            <a:pPr marL="0" indent="0">
              <a:spcAft>
                <a:spcPts val="600"/>
              </a:spcAft>
              <a:buNone/>
            </a:pPr>
            <a:r>
              <a:rPr lang="en-US" sz="1600" dirty="0">
                <a:latin typeface="Arial" panose="020B0604020202020204" pitchFamily="34" charset="0"/>
                <a:cs typeface="Arial" panose="020B0604020202020204" pitchFamily="34" charset="0"/>
              </a:rPr>
              <a:t>Black Walnut (</a:t>
            </a:r>
            <a:r>
              <a:rPr lang="en-US" sz="1600" i="1" dirty="0">
                <a:latin typeface="Arial" panose="020B0604020202020204" pitchFamily="34" charset="0"/>
                <a:cs typeface="Arial" panose="020B0604020202020204" pitchFamily="34" charset="0"/>
              </a:rPr>
              <a:t>Juglans</a:t>
            </a:r>
            <a:r>
              <a:rPr lang="en-US" sz="1600" dirty="0">
                <a:latin typeface="Arial" panose="020B0604020202020204" pitchFamily="34" charset="0"/>
                <a:cs typeface="Arial" panose="020B0604020202020204" pitchFamily="34" charset="0"/>
              </a:rPr>
              <a:t>)</a:t>
            </a:r>
          </a:p>
          <a:p>
            <a:pPr marL="0" indent="0">
              <a:spcAft>
                <a:spcPts val="600"/>
              </a:spcAft>
              <a:buNone/>
            </a:pPr>
            <a:r>
              <a:rPr lang="en-US" sz="1600" dirty="0">
                <a:latin typeface="Arial" panose="020B0604020202020204" pitchFamily="34" charset="0"/>
                <a:cs typeface="Arial" panose="020B0604020202020204" pitchFamily="34" charset="0"/>
              </a:rPr>
              <a:t>Maple (</a:t>
            </a:r>
            <a:r>
              <a:rPr lang="en-US" sz="1600" i="1" dirty="0">
                <a:latin typeface="Arial" panose="020B0604020202020204" pitchFamily="34" charset="0"/>
                <a:cs typeface="Arial" panose="020B0604020202020204" pitchFamily="34" charset="0"/>
              </a:rPr>
              <a:t>Acer</a:t>
            </a:r>
            <a:r>
              <a:rPr lang="en-US" sz="1600" dirty="0">
                <a:latin typeface="Arial" panose="020B0604020202020204" pitchFamily="34" charset="0"/>
                <a:cs typeface="Arial" panose="020B0604020202020204" pitchFamily="34" charset="0"/>
              </a:rPr>
              <a:t>)</a:t>
            </a:r>
          </a:p>
          <a:p>
            <a:pPr marL="0" indent="0">
              <a:spcAft>
                <a:spcPts val="600"/>
              </a:spcAft>
              <a:buNone/>
            </a:pPr>
            <a:r>
              <a:rPr lang="en-US" sz="1600" dirty="0">
                <a:latin typeface="Arial" panose="020B0604020202020204" pitchFamily="34" charset="0"/>
                <a:cs typeface="Arial" panose="020B0604020202020204" pitchFamily="34" charset="0"/>
              </a:rPr>
              <a:t>Oak (</a:t>
            </a:r>
            <a:r>
              <a:rPr lang="en-US" sz="1600" i="1" dirty="0">
                <a:latin typeface="Arial" panose="020B0604020202020204" pitchFamily="34" charset="0"/>
                <a:cs typeface="Arial" panose="020B0604020202020204" pitchFamily="34" charset="0"/>
              </a:rPr>
              <a:t>Quercus</a:t>
            </a:r>
            <a:r>
              <a:rPr lang="en-US" sz="1600" dirty="0">
                <a:latin typeface="Arial" panose="020B0604020202020204" pitchFamily="34" charset="0"/>
                <a:cs typeface="Arial" panose="020B0604020202020204" pitchFamily="34" charset="0"/>
              </a:rPr>
              <a:t>)</a:t>
            </a:r>
          </a:p>
          <a:p>
            <a:pPr marL="0" indent="0">
              <a:spcAft>
                <a:spcPts val="600"/>
              </a:spcAft>
              <a:buNone/>
            </a:pPr>
            <a:r>
              <a:rPr lang="en-US" sz="1600" dirty="0">
                <a:latin typeface="Arial" panose="020B0604020202020204" pitchFamily="34" charset="0"/>
                <a:cs typeface="Arial" panose="020B0604020202020204" pitchFamily="34" charset="0"/>
              </a:rPr>
              <a:t>Birch (</a:t>
            </a:r>
            <a:r>
              <a:rPr lang="en-US" sz="1600" i="1" dirty="0">
                <a:latin typeface="Arial" panose="020B0604020202020204" pitchFamily="34" charset="0"/>
                <a:cs typeface="Arial" panose="020B0604020202020204" pitchFamily="34" charset="0"/>
              </a:rPr>
              <a:t>Betula</a:t>
            </a:r>
            <a:r>
              <a:rPr lang="en-US" sz="1600" dirty="0">
                <a:latin typeface="Arial" panose="020B0604020202020204" pitchFamily="34" charset="0"/>
                <a:cs typeface="Arial" panose="020B0604020202020204" pitchFamily="34" charset="0"/>
              </a:rPr>
              <a:t>)</a:t>
            </a:r>
          </a:p>
          <a:p>
            <a:pPr marL="0" indent="0">
              <a:spcAft>
                <a:spcPts val="600"/>
              </a:spcAft>
              <a:buNone/>
            </a:pPr>
            <a:r>
              <a:rPr lang="en-US" sz="1600" dirty="0">
                <a:latin typeface="Arial" panose="020B0604020202020204" pitchFamily="34" charset="0"/>
                <a:cs typeface="Arial" panose="020B0604020202020204" pitchFamily="34" charset="0"/>
              </a:rPr>
              <a:t>Willow (</a:t>
            </a:r>
            <a:r>
              <a:rPr lang="en-US" sz="1600" i="1" dirty="0">
                <a:latin typeface="Arial" panose="020B0604020202020204" pitchFamily="34" charset="0"/>
                <a:cs typeface="Arial" panose="020B0604020202020204" pitchFamily="34" charset="0"/>
              </a:rPr>
              <a:t>Salix</a:t>
            </a:r>
            <a:r>
              <a:rPr lang="en-US" sz="1600" dirty="0">
                <a:latin typeface="Arial" panose="020B0604020202020204" pitchFamily="34" charset="0"/>
                <a:cs typeface="Arial" panose="020B0604020202020204" pitchFamily="34" charset="0"/>
              </a:rPr>
              <a:t>)</a:t>
            </a:r>
          </a:p>
          <a:p>
            <a:pPr marL="0" indent="0">
              <a:spcAft>
                <a:spcPts val="600"/>
              </a:spcAft>
              <a:buNone/>
            </a:pPr>
            <a:r>
              <a:rPr lang="en-US" sz="1600" dirty="0">
                <a:latin typeface="Arial" panose="020B0604020202020204" pitchFamily="34" charset="0"/>
                <a:cs typeface="Arial" panose="020B0604020202020204" pitchFamily="34" charset="0"/>
              </a:rPr>
              <a:t>Sycamore (</a:t>
            </a:r>
            <a:r>
              <a:rPr lang="en-US" sz="1600" i="1" dirty="0">
                <a:latin typeface="Arial" panose="020B0604020202020204" pitchFamily="34" charset="0"/>
                <a:cs typeface="Arial" panose="020B0604020202020204" pitchFamily="34" charset="0"/>
              </a:rPr>
              <a:t>Platanus</a:t>
            </a:r>
            <a:r>
              <a:rPr lang="en-US" sz="1600" dirty="0">
                <a:latin typeface="Arial" panose="020B0604020202020204" pitchFamily="34" charset="0"/>
                <a:cs typeface="Arial" panose="020B0604020202020204" pitchFamily="34" charset="0"/>
              </a:rPr>
              <a:t>)</a:t>
            </a:r>
          </a:p>
          <a:p>
            <a:pPr marL="0" indent="0">
              <a:spcAft>
                <a:spcPts val="600"/>
              </a:spcAft>
              <a:buNone/>
            </a:pPr>
            <a:r>
              <a:rPr lang="en-US" sz="1600" dirty="0">
                <a:latin typeface="Arial" panose="020B0604020202020204" pitchFamily="34" charset="0"/>
                <a:cs typeface="Arial" panose="020B0604020202020204" pitchFamily="34" charset="0"/>
              </a:rPr>
              <a:t>And many other woody deciduous species.</a:t>
            </a:r>
          </a:p>
          <a:p>
            <a:pPr marL="0" indent="0">
              <a:spcAft>
                <a:spcPts val="600"/>
              </a:spcAft>
              <a:buNone/>
            </a:pPr>
            <a:endParaRPr lang="en-US" sz="1600" dirty="0">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4D902629-E5F2-15EF-2A72-6DEB62AF35B8}"/>
              </a:ext>
            </a:extLst>
          </p:cNvPr>
          <p:cNvSpPr txBox="1"/>
          <p:nvPr/>
        </p:nvSpPr>
        <p:spPr>
          <a:xfrm>
            <a:off x="3988279" y="1836999"/>
            <a:ext cx="8105954" cy="2200602"/>
          </a:xfrm>
          <a:prstGeom prst="rect">
            <a:avLst/>
          </a:prstGeom>
          <a:noFill/>
        </p:spPr>
        <p:txBody>
          <a:bodyPr wrap="square">
            <a:spAutoFit/>
          </a:bodyPr>
          <a:lstStyle/>
          <a:p>
            <a:pPr marL="0" indent="0">
              <a:spcAft>
                <a:spcPts val="600"/>
              </a:spcAft>
              <a:buNone/>
            </a:pPr>
            <a:r>
              <a:rPr lang="en-US" sz="1600" dirty="0">
                <a:latin typeface="Arial" panose="020B0604020202020204" pitchFamily="34" charset="0"/>
                <a:cs typeface="Arial" panose="020B0604020202020204" pitchFamily="34" charset="0"/>
              </a:rPr>
              <a:t>Roses (</a:t>
            </a:r>
            <a:r>
              <a:rPr lang="en-US" sz="1600" i="1" dirty="0">
                <a:latin typeface="Arial" panose="020B0604020202020204" pitchFamily="34" charset="0"/>
                <a:cs typeface="Arial" panose="020B0604020202020204" pitchFamily="34" charset="0"/>
              </a:rPr>
              <a:t>Rosa</a:t>
            </a:r>
            <a:r>
              <a:rPr lang="en-US" sz="1600" dirty="0">
                <a:latin typeface="Arial" panose="020B0604020202020204" pitchFamily="34" charset="0"/>
                <a:cs typeface="Arial" panose="020B0604020202020204" pitchFamily="34" charset="0"/>
              </a:rPr>
              <a:t>)</a:t>
            </a:r>
          </a:p>
          <a:p>
            <a:pPr marL="0" indent="0">
              <a:spcAft>
                <a:spcPts val="600"/>
              </a:spcAft>
              <a:buNone/>
            </a:pPr>
            <a:r>
              <a:rPr lang="en-US" sz="1600" dirty="0">
                <a:latin typeface="Arial" panose="020B0604020202020204" pitchFamily="34" charset="0"/>
                <a:cs typeface="Arial" panose="020B0604020202020204" pitchFamily="34" charset="0"/>
              </a:rPr>
              <a:t>Forsythia (</a:t>
            </a:r>
            <a:r>
              <a:rPr lang="en-US" sz="1600" i="1" dirty="0">
                <a:latin typeface="Arial" panose="020B0604020202020204" pitchFamily="34" charset="0"/>
                <a:cs typeface="Arial" panose="020B0604020202020204" pitchFamily="34" charset="0"/>
              </a:rPr>
              <a:t>Forsythia</a:t>
            </a:r>
            <a:r>
              <a:rPr lang="en-US" sz="1600" dirty="0">
                <a:latin typeface="Arial" panose="020B0604020202020204" pitchFamily="34" charset="0"/>
                <a:cs typeface="Arial" panose="020B0604020202020204" pitchFamily="34" charset="0"/>
              </a:rPr>
              <a:t>)</a:t>
            </a:r>
          </a:p>
          <a:p>
            <a:pPr marL="0" indent="0">
              <a:spcAft>
                <a:spcPts val="600"/>
              </a:spcAft>
              <a:buNone/>
            </a:pPr>
            <a:r>
              <a:rPr lang="en-US" sz="1600" dirty="0">
                <a:latin typeface="Arial" panose="020B0604020202020204" pitchFamily="34" charset="0"/>
                <a:cs typeface="Arial" panose="020B0604020202020204" pitchFamily="34" charset="0"/>
              </a:rPr>
              <a:t>Hibiscus (</a:t>
            </a:r>
            <a:r>
              <a:rPr lang="en-US" sz="1600" i="1" dirty="0">
                <a:latin typeface="Arial" panose="020B0604020202020204" pitchFamily="34" charset="0"/>
                <a:cs typeface="Arial" panose="020B0604020202020204" pitchFamily="34" charset="0"/>
              </a:rPr>
              <a:t>Hibiscus</a:t>
            </a:r>
            <a:r>
              <a:rPr lang="en-US" sz="1600" dirty="0">
                <a:latin typeface="Arial" panose="020B0604020202020204" pitchFamily="34" charset="0"/>
                <a:cs typeface="Arial" panose="020B0604020202020204" pitchFamily="34" charset="0"/>
              </a:rPr>
              <a:t>)</a:t>
            </a:r>
          </a:p>
          <a:p>
            <a:pPr marL="0" indent="0">
              <a:spcAft>
                <a:spcPts val="600"/>
              </a:spcAft>
              <a:buNone/>
            </a:pPr>
            <a:r>
              <a:rPr lang="en-US" sz="1600" dirty="0">
                <a:latin typeface="Arial" panose="020B0604020202020204" pitchFamily="34" charset="0"/>
                <a:cs typeface="Arial" panose="020B0604020202020204" pitchFamily="34" charset="0"/>
              </a:rPr>
              <a:t>Zelkova (</a:t>
            </a:r>
            <a:r>
              <a:rPr lang="en-US" sz="1600" i="1" dirty="0">
                <a:latin typeface="Arial" panose="020B0604020202020204" pitchFamily="34" charset="0"/>
                <a:cs typeface="Arial" panose="020B0604020202020204" pitchFamily="34" charset="0"/>
              </a:rPr>
              <a:t>Zelkova</a:t>
            </a:r>
            <a:r>
              <a:rPr lang="en-US" sz="1600" dirty="0">
                <a:latin typeface="Arial" panose="020B0604020202020204" pitchFamily="34" charset="0"/>
                <a:cs typeface="Arial" panose="020B0604020202020204" pitchFamily="34" charset="0"/>
              </a:rPr>
              <a:t>)</a:t>
            </a:r>
          </a:p>
          <a:p>
            <a:pPr>
              <a:spcAft>
                <a:spcPts val="600"/>
              </a:spcAft>
            </a:pPr>
            <a:r>
              <a:rPr lang="en-US" sz="1600" dirty="0">
                <a:latin typeface="Arial" panose="020B0604020202020204" pitchFamily="34" charset="0"/>
                <a:cs typeface="Arial" panose="020B0604020202020204" pitchFamily="34" charset="0"/>
              </a:rPr>
              <a:t>Typically, does not use conifers as host, but may lay eggs and overwinter on some important conifer species (Christmas trees).</a:t>
            </a:r>
          </a:p>
          <a:p>
            <a:pPr marL="0" indent="0">
              <a:spcAft>
                <a:spcPts val="600"/>
              </a:spcAft>
              <a:buNone/>
            </a:pPr>
            <a:endParaRPr lang="en-US" sz="1600" dirty="0">
              <a:latin typeface="Arial" panose="020B0604020202020204" pitchFamily="34" charset="0"/>
              <a:cs typeface="Arial" panose="020B0604020202020204" pitchFamily="34" charset="0"/>
            </a:endParaRPr>
          </a:p>
        </p:txBody>
      </p:sp>
      <p:pic>
        <p:nvPicPr>
          <p:cNvPr id="9" name="Picture 8">
            <a:extLst>
              <a:ext uri="{FF2B5EF4-FFF2-40B4-BE49-F238E27FC236}">
                <a16:creationId xmlns:a16="http://schemas.microsoft.com/office/drawing/2014/main" id="{BC3C5042-E50D-1C12-E7EA-0D29AA0C640E}"/>
              </a:ext>
            </a:extLst>
          </p:cNvPr>
          <p:cNvPicPr>
            <a:picLocks noChangeAspect="1"/>
          </p:cNvPicPr>
          <p:nvPr/>
        </p:nvPicPr>
        <p:blipFill rotWithShape="1">
          <a:blip r:embed="rId2"/>
          <a:srcRect l="5850" t="4886"/>
          <a:stretch/>
        </p:blipFill>
        <p:spPr>
          <a:xfrm>
            <a:off x="8068573" y="3915130"/>
            <a:ext cx="4025660" cy="2711276"/>
          </a:xfrm>
          <a:prstGeom prst="rect">
            <a:avLst/>
          </a:prstGeom>
          <a:ln>
            <a:solidFill>
              <a:schemeClr val="tx1"/>
            </a:solidFill>
          </a:ln>
        </p:spPr>
      </p:pic>
      <p:sp>
        <p:nvSpPr>
          <p:cNvPr id="11" name="TextBox 10">
            <a:extLst>
              <a:ext uri="{FF2B5EF4-FFF2-40B4-BE49-F238E27FC236}">
                <a16:creationId xmlns:a16="http://schemas.microsoft.com/office/drawing/2014/main" id="{57CF920F-FFDE-DF68-8263-B83B61C7A1F9}"/>
              </a:ext>
            </a:extLst>
          </p:cNvPr>
          <p:cNvSpPr txBox="1"/>
          <p:nvPr/>
        </p:nvSpPr>
        <p:spPr>
          <a:xfrm>
            <a:off x="8068573" y="6604913"/>
            <a:ext cx="1776392" cy="230832"/>
          </a:xfrm>
          <a:prstGeom prst="rect">
            <a:avLst/>
          </a:prstGeom>
          <a:solidFill>
            <a:schemeClr val="bg1"/>
          </a:solidFill>
          <a:ln>
            <a:solidFill>
              <a:schemeClr val="tx1"/>
            </a:solidFill>
          </a:ln>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900" dirty="0">
                <a:solidFill>
                  <a:prstClr val="black"/>
                </a:solidFill>
                <a:latin typeface="Arial" panose="020B0604020202020204" pitchFamily="34" charset="0"/>
                <a:cs typeface="Arial" panose="020B0604020202020204" pitchFamily="34" charset="0"/>
              </a:rPr>
              <a:t>Richard Gardner, bugwood.org</a:t>
            </a:r>
            <a:endParaRPr kumimoji="0" lang="en-US" sz="9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p:txBody>
      </p:sp>
      <p:pic>
        <p:nvPicPr>
          <p:cNvPr id="12" name="Picture 11">
            <a:extLst>
              <a:ext uri="{FF2B5EF4-FFF2-40B4-BE49-F238E27FC236}">
                <a16:creationId xmlns:a16="http://schemas.microsoft.com/office/drawing/2014/main" id="{67284E3E-3998-7D25-3977-5F2E8E4ACC17}"/>
              </a:ext>
            </a:extLst>
          </p:cNvPr>
          <p:cNvPicPr>
            <a:picLocks noChangeAspect="1"/>
          </p:cNvPicPr>
          <p:nvPr/>
        </p:nvPicPr>
        <p:blipFill rotWithShape="1">
          <a:blip r:embed="rId3"/>
          <a:srcRect l="23532" t="32009" r="1990"/>
          <a:stretch/>
        </p:blipFill>
        <p:spPr>
          <a:xfrm>
            <a:off x="3543663" y="3915130"/>
            <a:ext cx="4437564" cy="2711276"/>
          </a:xfrm>
          <a:prstGeom prst="rect">
            <a:avLst/>
          </a:prstGeom>
          <a:ln>
            <a:solidFill>
              <a:schemeClr val="tx1"/>
            </a:solidFill>
          </a:ln>
        </p:spPr>
      </p:pic>
      <p:sp>
        <p:nvSpPr>
          <p:cNvPr id="13" name="TextBox 12">
            <a:extLst>
              <a:ext uri="{FF2B5EF4-FFF2-40B4-BE49-F238E27FC236}">
                <a16:creationId xmlns:a16="http://schemas.microsoft.com/office/drawing/2014/main" id="{D37B4F21-D137-3DDE-D322-102F279695BA}"/>
              </a:ext>
            </a:extLst>
          </p:cNvPr>
          <p:cNvSpPr txBox="1"/>
          <p:nvPr/>
        </p:nvSpPr>
        <p:spPr>
          <a:xfrm>
            <a:off x="3543663" y="6604913"/>
            <a:ext cx="3590081" cy="230832"/>
          </a:xfrm>
          <a:prstGeom prst="rect">
            <a:avLst/>
          </a:prstGeom>
          <a:solidFill>
            <a:schemeClr val="bg1"/>
          </a:solidFill>
          <a:ln>
            <a:solidFill>
              <a:schemeClr val="tx1"/>
            </a:solidFill>
          </a:ln>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900" dirty="0">
                <a:solidFill>
                  <a:prstClr val="black"/>
                </a:solidFill>
                <a:latin typeface="Arial" panose="020B0604020202020204" pitchFamily="34" charset="0"/>
                <a:cs typeface="Arial" panose="020B0604020202020204" pitchFamily="34" charset="0"/>
              </a:rPr>
              <a:t>Lawrence Barringer, Pennsylvania Department of Ag, bugwood.org</a:t>
            </a:r>
            <a:endParaRPr kumimoji="0" lang="en-US" sz="9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p:txBody>
      </p:sp>
      <p:sp>
        <p:nvSpPr>
          <p:cNvPr id="5" name="TextBox 4">
            <a:extLst>
              <a:ext uri="{FF2B5EF4-FFF2-40B4-BE49-F238E27FC236}">
                <a16:creationId xmlns:a16="http://schemas.microsoft.com/office/drawing/2014/main" id="{A5215314-BAF0-AD52-8CA4-6C7F3C9AAA6E}"/>
              </a:ext>
            </a:extLst>
          </p:cNvPr>
          <p:cNvSpPr txBox="1"/>
          <p:nvPr/>
        </p:nvSpPr>
        <p:spPr>
          <a:xfrm>
            <a:off x="8780798" y="1325563"/>
            <a:ext cx="3411202" cy="1061829"/>
          </a:xfrm>
          <a:prstGeom prst="rect">
            <a:avLst/>
          </a:prstGeom>
          <a:noFill/>
          <a:ln>
            <a:solidFill>
              <a:schemeClr val="tx1"/>
            </a:solidFill>
          </a:ln>
        </p:spPr>
        <p:txBody>
          <a:bodyPr wrap="square" rtlCol="0">
            <a:spAutoFit/>
          </a:bodyPr>
          <a:lstStyle/>
          <a:p>
            <a:r>
              <a:rPr lang="en-US" sz="1050" dirty="0">
                <a:latin typeface="Arial" panose="020B0604020202020204" pitchFamily="34" charset="0"/>
                <a:cs typeface="Arial" panose="020B0604020202020204" pitchFamily="34" charset="0"/>
              </a:rPr>
              <a:t>Barringer L, </a:t>
            </a:r>
            <a:r>
              <a:rPr lang="en-US" sz="1050" dirty="0" err="1">
                <a:latin typeface="Arial" panose="020B0604020202020204" pitchFamily="34" charset="0"/>
                <a:cs typeface="Arial" panose="020B0604020202020204" pitchFamily="34" charset="0"/>
              </a:rPr>
              <a:t>Ciafré</a:t>
            </a:r>
            <a:r>
              <a:rPr lang="en-US" sz="1050" dirty="0">
                <a:latin typeface="Arial" panose="020B0604020202020204" pitchFamily="34" charset="0"/>
                <a:cs typeface="Arial" panose="020B0604020202020204" pitchFamily="34" charset="0"/>
              </a:rPr>
              <a:t> C. Worldwide Feeding Host Plants of Spotted Lanternfly, with Significant Additions from North America. Environmental Entomology. 2020 Oct; 49(5):999-1011. </a:t>
            </a:r>
          </a:p>
          <a:p>
            <a:endParaRPr lang="en-US" sz="1050" dirty="0">
              <a:latin typeface="Arial" panose="020B0604020202020204" pitchFamily="34" charset="0"/>
              <a:cs typeface="Arial" panose="020B0604020202020204" pitchFamily="34" charset="0"/>
            </a:endParaRPr>
          </a:p>
          <a:p>
            <a:r>
              <a:rPr lang="en-US" sz="1050" dirty="0">
                <a:latin typeface="Arial" panose="020B0604020202020204" pitchFamily="34" charset="0"/>
                <a:cs typeface="Arial" panose="020B0604020202020204" pitchFamily="34" charset="0"/>
              </a:rPr>
              <a:t>https://christmastrees.ces.ncsu.edu/spotted-lanternfly/</a:t>
            </a:r>
          </a:p>
        </p:txBody>
      </p:sp>
    </p:spTree>
    <p:extLst>
      <p:ext uri="{BB962C8B-B14F-4D97-AF65-F5344CB8AC3E}">
        <p14:creationId xmlns:p14="http://schemas.microsoft.com/office/powerpoint/2010/main" val="30342580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9B18DE0-8FC2-6D43-9E37-268E92DEAB16}"/>
              </a:ext>
            </a:extLst>
          </p:cNvPr>
          <p:cNvSpPr>
            <a:spLocks noGrp="1"/>
          </p:cNvSpPr>
          <p:nvPr>
            <p:ph idx="1"/>
          </p:nvPr>
        </p:nvSpPr>
        <p:spPr>
          <a:xfrm>
            <a:off x="352188" y="1873639"/>
            <a:ext cx="3843068" cy="4418456"/>
          </a:xfrm>
        </p:spPr>
        <p:txBody>
          <a:bodyPr>
            <a:normAutofit/>
          </a:bodyPr>
          <a:lstStyle/>
          <a:p>
            <a:pPr marL="0" indent="0">
              <a:spcBef>
                <a:spcPts val="0"/>
              </a:spcBef>
              <a:spcAft>
                <a:spcPts val="1200"/>
              </a:spcAft>
              <a:buNone/>
            </a:pPr>
            <a:r>
              <a:rPr lang="en-US" sz="1800" dirty="0">
                <a:latin typeface="Arial" panose="020B0604020202020204" pitchFamily="34" charset="0"/>
                <a:cs typeface="Arial" panose="020B0604020202020204" pitchFamily="34" charset="0"/>
              </a:rPr>
              <a:t>SLF is a sap feeder, which removes fluids from host plant </a:t>
            </a:r>
            <a:r>
              <a:rPr lang="en-US" sz="1800" dirty="0">
                <a:latin typeface="Arial" panose="020B0604020202020204" pitchFamily="34" charset="0"/>
                <a:cs typeface="Arial" panose="020B0604020202020204" pitchFamily="34" charset="0"/>
                <a:sym typeface="Wingdings" panose="05000000000000000000" pitchFamily="2" charset="2"/>
              </a:rPr>
              <a:t> stresses host plant, can cause plant death</a:t>
            </a:r>
            <a:endParaRPr lang="en-US" sz="1800" dirty="0">
              <a:latin typeface="Arial" panose="020B0604020202020204" pitchFamily="34" charset="0"/>
              <a:cs typeface="Arial" panose="020B0604020202020204" pitchFamily="34" charset="0"/>
            </a:endParaRPr>
          </a:p>
          <a:p>
            <a:pPr marL="0" indent="0">
              <a:spcBef>
                <a:spcPts val="0"/>
              </a:spcBef>
              <a:spcAft>
                <a:spcPts val="1200"/>
              </a:spcAft>
              <a:buNone/>
            </a:pPr>
            <a:r>
              <a:rPr lang="en-US" sz="1800" dirty="0">
                <a:latin typeface="Arial" panose="020B0604020202020204" pitchFamily="34" charset="0"/>
                <a:cs typeface="Arial" panose="020B0604020202020204" pitchFamily="34" charset="0"/>
              </a:rPr>
              <a:t>Life stages often feed together in high numbers</a:t>
            </a:r>
          </a:p>
          <a:p>
            <a:pPr marL="0" indent="0">
              <a:spcBef>
                <a:spcPts val="0"/>
              </a:spcBef>
              <a:spcAft>
                <a:spcPts val="1200"/>
              </a:spcAft>
              <a:buNone/>
            </a:pPr>
            <a:r>
              <a:rPr lang="en-US" sz="1800" dirty="0">
                <a:latin typeface="Arial" panose="020B0604020202020204" pitchFamily="34" charset="0"/>
                <a:cs typeface="Arial" panose="020B0604020202020204" pitchFamily="34" charset="0"/>
              </a:rPr>
              <a:t>Early signs of feeding: plant wilting</a:t>
            </a:r>
          </a:p>
          <a:p>
            <a:pPr marL="0" indent="0">
              <a:spcBef>
                <a:spcPts val="0"/>
              </a:spcBef>
              <a:spcAft>
                <a:spcPts val="1200"/>
              </a:spcAft>
              <a:buNone/>
            </a:pPr>
            <a:r>
              <a:rPr lang="en-US" sz="1800" dirty="0">
                <a:latin typeface="Arial" panose="020B0604020202020204" pitchFamily="34" charset="0"/>
                <a:cs typeface="Arial" panose="020B0604020202020204" pitchFamily="34" charset="0"/>
              </a:rPr>
              <a:t>Later feeding damage: branch or plant dieback</a:t>
            </a:r>
          </a:p>
          <a:p>
            <a:pPr marL="0" indent="0">
              <a:spcBef>
                <a:spcPts val="0"/>
              </a:spcBef>
              <a:spcAft>
                <a:spcPts val="1200"/>
              </a:spcAft>
              <a:buNone/>
            </a:pPr>
            <a:r>
              <a:rPr lang="en-US" sz="1800" dirty="0">
                <a:latin typeface="Arial" panose="020B0604020202020204" pitchFamily="34" charset="0"/>
                <a:cs typeface="Arial" panose="020B0604020202020204" pitchFamily="34" charset="0"/>
              </a:rPr>
              <a:t>SLF feeding creates honeydew (sugary insect excrement), which coats anything below feeding sites in a sticky covering</a:t>
            </a:r>
          </a:p>
          <a:p>
            <a:pPr marL="0" indent="0">
              <a:spcBef>
                <a:spcPts val="0"/>
              </a:spcBef>
              <a:spcAft>
                <a:spcPts val="1200"/>
              </a:spcAft>
              <a:buNone/>
            </a:pPr>
            <a:r>
              <a:rPr lang="en-US" sz="1800" dirty="0">
                <a:latin typeface="Arial" panose="020B0604020202020204" pitchFamily="34" charset="0"/>
                <a:cs typeface="Arial" panose="020B0604020202020204" pitchFamily="34" charset="0"/>
              </a:rPr>
              <a:t>Honeydew attracts different kinds of insects (ants, wasps, and bees)</a:t>
            </a:r>
          </a:p>
        </p:txBody>
      </p:sp>
      <p:sp>
        <p:nvSpPr>
          <p:cNvPr id="4" name="Rectangle 3">
            <a:extLst>
              <a:ext uri="{FF2B5EF4-FFF2-40B4-BE49-F238E27FC236}">
                <a16:creationId xmlns:a16="http://schemas.microsoft.com/office/drawing/2014/main" id="{6812DD61-EC13-010D-3F9C-C3E853893B8C}"/>
              </a:ext>
            </a:extLst>
          </p:cNvPr>
          <p:cNvSpPr/>
          <p:nvPr/>
        </p:nvSpPr>
        <p:spPr>
          <a:xfrm>
            <a:off x="0" y="0"/>
            <a:ext cx="12192000" cy="1325563"/>
          </a:xfrm>
          <a:prstGeom prst="rect">
            <a:avLst/>
          </a:prstGeom>
          <a:solidFill>
            <a:srgbClr val="F08F88"/>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ECF3088-3D70-13AA-678F-135A85E9EF64}"/>
              </a:ext>
            </a:extLst>
          </p:cNvPr>
          <p:cNvSpPr>
            <a:spLocks noGrp="1"/>
          </p:cNvSpPr>
          <p:nvPr>
            <p:ph type="title"/>
          </p:nvPr>
        </p:nvSpPr>
        <p:spPr>
          <a:xfrm>
            <a:off x="0" y="22255"/>
            <a:ext cx="12192000" cy="1325563"/>
          </a:xfrm>
        </p:spPr>
        <p:txBody>
          <a:bodyPr/>
          <a:lstStyle/>
          <a:p>
            <a:pPr algn="ctr"/>
            <a:r>
              <a:rPr lang="en-US" dirty="0">
                <a:latin typeface="Arial Black" panose="020B0A04020102020204" pitchFamily="34" charset="0"/>
              </a:rPr>
              <a:t>Spotted Lanternfly</a:t>
            </a:r>
            <a:br>
              <a:rPr lang="en-US" dirty="0">
                <a:latin typeface="Arial Black" panose="020B0A04020102020204" pitchFamily="34" charset="0"/>
              </a:rPr>
            </a:br>
            <a:r>
              <a:rPr lang="en-US" sz="3200" dirty="0">
                <a:latin typeface="Arial Black" panose="020B0A04020102020204" pitchFamily="34" charset="0"/>
              </a:rPr>
              <a:t>Signs of Damage</a:t>
            </a:r>
            <a:endParaRPr lang="en-US" dirty="0"/>
          </a:p>
        </p:txBody>
      </p:sp>
      <p:pic>
        <p:nvPicPr>
          <p:cNvPr id="5" name="Picture 4">
            <a:extLst>
              <a:ext uri="{FF2B5EF4-FFF2-40B4-BE49-F238E27FC236}">
                <a16:creationId xmlns:a16="http://schemas.microsoft.com/office/drawing/2014/main" id="{0240C3E9-0529-2E7B-3BC0-8DFE30B75C90}"/>
              </a:ext>
            </a:extLst>
          </p:cNvPr>
          <p:cNvPicPr>
            <a:picLocks noChangeAspect="1"/>
          </p:cNvPicPr>
          <p:nvPr/>
        </p:nvPicPr>
        <p:blipFill>
          <a:blip r:embed="rId2"/>
          <a:stretch>
            <a:fillRect/>
          </a:stretch>
        </p:blipFill>
        <p:spPr>
          <a:xfrm>
            <a:off x="4372890" y="1433505"/>
            <a:ext cx="3532483" cy="5298724"/>
          </a:xfrm>
          <a:prstGeom prst="rect">
            <a:avLst/>
          </a:prstGeom>
          <a:ln>
            <a:solidFill>
              <a:schemeClr val="tx1"/>
            </a:solidFill>
          </a:ln>
        </p:spPr>
      </p:pic>
      <p:sp>
        <p:nvSpPr>
          <p:cNvPr id="6" name="TextBox 5">
            <a:extLst>
              <a:ext uri="{FF2B5EF4-FFF2-40B4-BE49-F238E27FC236}">
                <a16:creationId xmlns:a16="http://schemas.microsoft.com/office/drawing/2014/main" id="{12425CA6-CAF9-A8B4-0BE8-CD94C73A400A}"/>
              </a:ext>
            </a:extLst>
          </p:cNvPr>
          <p:cNvSpPr txBox="1"/>
          <p:nvPr/>
        </p:nvSpPr>
        <p:spPr>
          <a:xfrm>
            <a:off x="4372890" y="1433505"/>
            <a:ext cx="2178205" cy="230832"/>
          </a:xfrm>
          <a:prstGeom prst="rect">
            <a:avLst/>
          </a:prstGeom>
          <a:solidFill>
            <a:schemeClr val="bg1"/>
          </a:solidFill>
          <a:ln>
            <a:solidFill>
              <a:schemeClr val="tx1"/>
            </a:solidFill>
          </a:ln>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900" dirty="0">
                <a:solidFill>
                  <a:prstClr val="black"/>
                </a:solidFill>
                <a:latin typeface="Arial" panose="020B0604020202020204" pitchFamily="34" charset="0"/>
                <a:cs typeface="Arial" panose="020B0604020202020204" pitchFamily="34" charset="0"/>
              </a:rPr>
              <a:t>Rebekah Wallace, UGA, bugwood.org</a:t>
            </a:r>
            <a:endParaRPr kumimoji="0" lang="en-US" sz="9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p:txBody>
      </p:sp>
      <p:pic>
        <p:nvPicPr>
          <p:cNvPr id="7" name="Picture 6">
            <a:extLst>
              <a:ext uri="{FF2B5EF4-FFF2-40B4-BE49-F238E27FC236}">
                <a16:creationId xmlns:a16="http://schemas.microsoft.com/office/drawing/2014/main" id="{E52C6306-E26D-A24E-07F6-658D289FA12B}"/>
              </a:ext>
            </a:extLst>
          </p:cNvPr>
          <p:cNvPicPr>
            <a:picLocks noChangeAspect="1"/>
          </p:cNvPicPr>
          <p:nvPr/>
        </p:nvPicPr>
        <p:blipFill>
          <a:blip r:embed="rId3"/>
          <a:stretch>
            <a:fillRect/>
          </a:stretch>
        </p:blipFill>
        <p:spPr>
          <a:xfrm>
            <a:off x="8083007" y="1433505"/>
            <a:ext cx="3974043" cy="5298724"/>
          </a:xfrm>
          <a:prstGeom prst="rect">
            <a:avLst/>
          </a:prstGeom>
          <a:ln>
            <a:solidFill>
              <a:schemeClr val="tx1"/>
            </a:solidFill>
          </a:ln>
        </p:spPr>
      </p:pic>
      <p:sp>
        <p:nvSpPr>
          <p:cNvPr id="8" name="TextBox 7">
            <a:extLst>
              <a:ext uri="{FF2B5EF4-FFF2-40B4-BE49-F238E27FC236}">
                <a16:creationId xmlns:a16="http://schemas.microsoft.com/office/drawing/2014/main" id="{267EF6BE-254F-B5F3-807F-A2DFCF4B91A6}"/>
              </a:ext>
            </a:extLst>
          </p:cNvPr>
          <p:cNvSpPr txBox="1"/>
          <p:nvPr/>
        </p:nvSpPr>
        <p:spPr>
          <a:xfrm>
            <a:off x="8083006" y="1433505"/>
            <a:ext cx="2319103" cy="230832"/>
          </a:xfrm>
          <a:prstGeom prst="rect">
            <a:avLst/>
          </a:prstGeom>
          <a:solidFill>
            <a:schemeClr val="bg1"/>
          </a:solidFill>
          <a:ln>
            <a:solidFill>
              <a:schemeClr val="tx1"/>
            </a:solidFill>
          </a:ln>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900" dirty="0">
                <a:solidFill>
                  <a:prstClr val="black"/>
                </a:solidFill>
                <a:latin typeface="Arial" panose="020B0604020202020204" pitchFamily="34" charset="0"/>
                <a:cs typeface="Arial" panose="020B0604020202020204" pitchFamily="34" charset="0"/>
              </a:rPr>
              <a:t>Eric Day, Virginia Polytech.,  bugwood.org</a:t>
            </a:r>
            <a:endParaRPr kumimoji="0" lang="en-US" sz="9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032682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9B18DE0-8FC2-6D43-9E37-268E92DEAB16}"/>
              </a:ext>
            </a:extLst>
          </p:cNvPr>
          <p:cNvSpPr>
            <a:spLocks noGrp="1"/>
          </p:cNvSpPr>
          <p:nvPr>
            <p:ph idx="1"/>
          </p:nvPr>
        </p:nvSpPr>
        <p:spPr>
          <a:xfrm>
            <a:off x="216351" y="1440300"/>
            <a:ext cx="11759298" cy="1095863"/>
          </a:xfrm>
        </p:spPr>
        <p:txBody>
          <a:bodyPr/>
          <a:lstStyle/>
          <a:p>
            <a:pPr marL="0" indent="0" algn="ctr">
              <a:buNone/>
            </a:pPr>
            <a:r>
              <a:rPr lang="en-US" sz="1800" dirty="0">
                <a:latin typeface="Arial" panose="020B0604020202020204" pitchFamily="34" charset="0"/>
                <a:cs typeface="Arial" panose="020B0604020202020204" pitchFamily="34" charset="0"/>
              </a:rPr>
              <a:t>Sooty mold (dark fungus) eventually grows on honeydew</a:t>
            </a:r>
          </a:p>
          <a:p>
            <a:pPr marL="0" indent="0" algn="ctr">
              <a:buNone/>
            </a:pPr>
            <a:r>
              <a:rPr lang="en-US" sz="1800" dirty="0">
                <a:latin typeface="Arial" panose="020B0604020202020204" pitchFamily="34" charset="0"/>
                <a:cs typeface="Arial" panose="020B0604020202020204" pitchFamily="34" charset="0"/>
              </a:rPr>
              <a:t>Sooty mold can reduce a plants ability to photosynthesize and can also stain objects on which it grows, including vehicles and tree trunks</a:t>
            </a:r>
          </a:p>
          <a:p>
            <a:pPr marL="0" indent="0">
              <a:buNone/>
            </a:pPr>
            <a:endParaRPr lang="en-US" sz="1800" dirty="0">
              <a:latin typeface="Arial" panose="020B0604020202020204" pitchFamily="34" charset="0"/>
              <a:cs typeface="Arial" panose="020B0604020202020204" pitchFamily="34" charset="0"/>
            </a:endParaRPr>
          </a:p>
          <a:p>
            <a:pPr marL="0" indent="0">
              <a:buNone/>
            </a:pPr>
            <a:endParaRPr lang="en-US" dirty="0">
              <a:latin typeface="Arial" panose="020B0604020202020204" pitchFamily="34" charset="0"/>
              <a:cs typeface="Arial" panose="020B0604020202020204" pitchFamily="34" charset="0"/>
            </a:endParaRPr>
          </a:p>
        </p:txBody>
      </p:sp>
      <p:sp>
        <p:nvSpPr>
          <p:cNvPr id="4" name="Rectangle 3">
            <a:extLst>
              <a:ext uri="{FF2B5EF4-FFF2-40B4-BE49-F238E27FC236}">
                <a16:creationId xmlns:a16="http://schemas.microsoft.com/office/drawing/2014/main" id="{6812DD61-EC13-010D-3F9C-C3E853893B8C}"/>
              </a:ext>
            </a:extLst>
          </p:cNvPr>
          <p:cNvSpPr/>
          <p:nvPr/>
        </p:nvSpPr>
        <p:spPr>
          <a:xfrm>
            <a:off x="0" y="0"/>
            <a:ext cx="12192000" cy="1325563"/>
          </a:xfrm>
          <a:prstGeom prst="rect">
            <a:avLst/>
          </a:prstGeom>
          <a:solidFill>
            <a:srgbClr val="F08F88"/>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ECF3088-3D70-13AA-678F-135A85E9EF64}"/>
              </a:ext>
            </a:extLst>
          </p:cNvPr>
          <p:cNvSpPr>
            <a:spLocks noGrp="1"/>
          </p:cNvSpPr>
          <p:nvPr>
            <p:ph type="title"/>
          </p:nvPr>
        </p:nvSpPr>
        <p:spPr>
          <a:xfrm>
            <a:off x="0" y="22255"/>
            <a:ext cx="12192000" cy="1325563"/>
          </a:xfrm>
        </p:spPr>
        <p:txBody>
          <a:bodyPr/>
          <a:lstStyle/>
          <a:p>
            <a:pPr algn="ctr"/>
            <a:r>
              <a:rPr lang="en-US" dirty="0">
                <a:latin typeface="Arial Black" panose="020B0A04020102020204" pitchFamily="34" charset="0"/>
              </a:rPr>
              <a:t>Spotted Lanternfly</a:t>
            </a:r>
            <a:br>
              <a:rPr lang="en-US" dirty="0">
                <a:latin typeface="Arial Black" panose="020B0A04020102020204" pitchFamily="34" charset="0"/>
              </a:rPr>
            </a:br>
            <a:r>
              <a:rPr lang="en-US" sz="3200" dirty="0">
                <a:latin typeface="Arial Black" panose="020B0A04020102020204" pitchFamily="34" charset="0"/>
              </a:rPr>
              <a:t>Sooty Mold</a:t>
            </a:r>
            <a:endParaRPr lang="en-US" dirty="0"/>
          </a:p>
        </p:txBody>
      </p:sp>
      <p:pic>
        <p:nvPicPr>
          <p:cNvPr id="5" name="Picture 4">
            <a:extLst>
              <a:ext uri="{FF2B5EF4-FFF2-40B4-BE49-F238E27FC236}">
                <a16:creationId xmlns:a16="http://schemas.microsoft.com/office/drawing/2014/main" id="{B8E85CAF-FBE7-93B8-E637-5DD61D73251D}"/>
              </a:ext>
            </a:extLst>
          </p:cNvPr>
          <p:cNvPicPr>
            <a:picLocks noChangeAspect="1"/>
          </p:cNvPicPr>
          <p:nvPr/>
        </p:nvPicPr>
        <p:blipFill>
          <a:blip r:embed="rId2"/>
          <a:stretch>
            <a:fillRect/>
          </a:stretch>
        </p:blipFill>
        <p:spPr>
          <a:xfrm>
            <a:off x="699583" y="2418245"/>
            <a:ext cx="3234907" cy="4313209"/>
          </a:xfrm>
          <a:prstGeom prst="rect">
            <a:avLst/>
          </a:prstGeom>
          <a:ln>
            <a:solidFill>
              <a:schemeClr val="tx1"/>
            </a:solidFill>
          </a:ln>
        </p:spPr>
      </p:pic>
      <p:pic>
        <p:nvPicPr>
          <p:cNvPr id="7" name="Picture 6">
            <a:extLst>
              <a:ext uri="{FF2B5EF4-FFF2-40B4-BE49-F238E27FC236}">
                <a16:creationId xmlns:a16="http://schemas.microsoft.com/office/drawing/2014/main" id="{3DDCEE9B-FEB5-8B3E-C0BC-37181F81CB5B}"/>
              </a:ext>
            </a:extLst>
          </p:cNvPr>
          <p:cNvPicPr>
            <a:picLocks noChangeAspect="1"/>
          </p:cNvPicPr>
          <p:nvPr/>
        </p:nvPicPr>
        <p:blipFill>
          <a:blip r:embed="rId3"/>
          <a:stretch>
            <a:fillRect/>
          </a:stretch>
        </p:blipFill>
        <p:spPr>
          <a:xfrm>
            <a:off x="8257510" y="2418245"/>
            <a:ext cx="3234907" cy="4313209"/>
          </a:xfrm>
          <a:prstGeom prst="rect">
            <a:avLst/>
          </a:prstGeom>
          <a:ln>
            <a:solidFill>
              <a:schemeClr val="tx1"/>
            </a:solidFill>
          </a:ln>
        </p:spPr>
      </p:pic>
      <p:sp>
        <p:nvSpPr>
          <p:cNvPr id="8" name="TextBox 7">
            <a:extLst>
              <a:ext uri="{FF2B5EF4-FFF2-40B4-BE49-F238E27FC236}">
                <a16:creationId xmlns:a16="http://schemas.microsoft.com/office/drawing/2014/main" id="{2D5747EA-CC16-CEBB-E5B9-0C97F746F322}"/>
              </a:ext>
            </a:extLst>
          </p:cNvPr>
          <p:cNvSpPr txBox="1"/>
          <p:nvPr/>
        </p:nvSpPr>
        <p:spPr>
          <a:xfrm>
            <a:off x="8257510" y="6627168"/>
            <a:ext cx="2590802" cy="230832"/>
          </a:xfrm>
          <a:prstGeom prst="rect">
            <a:avLst/>
          </a:prstGeom>
          <a:solidFill>
            <a:schemeClr val="bg1"/>
          </a:solidFill>
          <a:ln>
            <a:solidFill>
              <a:schemeClr val="tx1"/>
            </a:solidFill>
          </a:ln>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900" dirty="0">
                <a:solidFill>
                  <a:prstClr val="black"/>
                </a:solidFill>
                <a:latin typeface="Arial" panose="020B0604020202020204" pitchFamily="34" charset="0"/>
                <a:cs typeface="Arial" panose="020B0604020202020204" pitchFamily="34" charset="0"/>
              </a:rPr>
              <a:t>Emelie </a:t>
            </a:r>
            <a:r>
              <a:rPr lang="en-US" sz="900" dirty="0" err="1">
                <a:solidFill>
                  <a:prstClr val="black"/>
                </a:solidFill>
                <a:latin typeface="Arial" panose="020B0604020202020204" pitchFamily="34" charset="0"/>
                <a:cs typeface="Arial" panose="020B0604020202020204" pitchFamily="34" charset="0"/>
              </a:rPr>
              <a:t>Swackhamer</a:t>
            </a:r>
            <a:r>
              <a:rPr lang="en-US" sz="900" dirty="0">
                <a:solidFill>
                  <a:prstClr val="black"/>
                </a:solidFill>
                <a:latin typeface="Arial" panose="020B0604020202020204" pitchFamily="34" charset="0"/>
                <a:cs typeface="Arial" panose="020B0604020202020204" pitchFamily="34" charset="0"/>
              </a:rPr>
              <a:t>, Penn State, bugwood.org</a:t>
            </a:r>
            <a:endParaRPr kumimoji="0" lang="en-US" sz="9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p:txBody>
      </p:sp>
      <p:pic>
        <p:nvPicPr>
          <p:cNvPr id="10" name="Picture 9" descr="A tree trunk with many small bugs on it&#10;&#10;Description automatically generated">
            <a:extLst>
              <a:ext uri="{FF2B5EF4-FFF2-40B4-BE49-F238E27FC236}">
                <a16:creationId xmlns:a16="http://schemas.microsoft.com/office/drawing/2014/main" id="{A9433466-B079-C2F9-D89B-5D215B05E2E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4000220" y="2957396"/>
            <a:ext cx="4313209" cy="3234907"/>
          </a:xfrm>
          <a:prstGeom prst="rect">
            <a:avLst/>
          </a:prstGeom>
          <a:ln>
            <a:solidFill>
              <a:schemeClr val="tx1"/>
            </a:solidFill>
          </a:ln>
        </p:spPr>
      </p:pic>
      <p:sp>
        <p:nvSpPr>
          <p:cNvPr id="6" name="TextBox 5">
            <a:extLst>
              <a:ext uri="{FF2B5EF4-FFF2-40B4-BE49-F238E27FC236}">
                <a16:creationId xmlns:a16="http://schemas.microsoft.com/office/drawing/2014/main" id="{F418418D-8673-811F-CDB1-4BD42E684F70}"/>
              </a:ext>
            </a:extLst>
          </p:cNvPr>
          <p:cNvSpPr txBox="1"/>
          <p:nvPr/>
        </p:nvSpPr>
        <p:spPr>
          <a:xfrm>
            <a:off x="3309240" y="6616040"/>
            <a:ext cx="1855381" cy="230832"/>
          </a:xfrm>
          <a:prstGeom prst="rect">
            <a:avLst/>
          </a:prstGeom>
          <a:solidFill>
            <a:schemeClr val="bg1"/>
          </a:solidFill>
          <a:ln>
            <a:solidFill>
              <a:schemeClr val="tx1"/>
            </a:solidFill>
          </a:ln>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David Coyle, Clemson University</a:t>
            </a:r>
          </a:p>
        </p:txBody>
      </p:sp>
    </p:spTree>
    <p:extLst>
      <p:ext uri="{BB962C8B-B14F-4D97-AF65-F5344CB8AC3E}">
        <p14:creationId xmlns:p14="http://schemas.microsoft.com/office/powerpoint/2010/main" val="77676032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2920</TotalTime>
  <Words>1339</Words>
  <Application>Microsoft Office PowerPoint</Application>
  <PresentationFormat>Widescreen</PresentationFormat>
  <Paragraphs>137</Paragraphs>
  <Slides>15</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15</vt:i4>
      </vt:variant>
    </vt:vector>
  </HeadingPairs>
  <TitlesOfParts>
    <vt:vector size="20" baseType="lpstr">
      <vt:lpstr>Arial</vt:lpstr>
      <vt:lpstr>Arial Black</vt:lpstr>
      <vt:lpstr>Calibri</vt:lpstr>
      <vt:lpstr>Calibri Light</vt:lpstr>
      <vt:lpstr>Office Theme</vt:lpstr>
      <vt:lpstr>Spotted Lanternfly </vt:lpstr>
      <vt:lpstr>Spotted Lanternfly Introduction &amp; Detection</vt:lpstr>
      <vt:lpstr>Spotted Lanternfly Egg Masses</vt:lpstr>
      <vt:lpstr>Spotted Lanternfly Nymphs</vt:lpstr>
      <vt:lpstr>Spotted Lanternfly Adults</vt:lpstr>
      <vt:lpstr>Spotted Lanternfly Life Cycle</vt:lpstr>
      <vt:lpstr>Spotted Lanternfly Hosts</vt:lpstr>
      <vt:lpstr>Spotted Lanternfly Signs of Damage</vt:lpstr>
      <vt:lpstr>Spotted Lanternfly Sooty Mold</vt:lpstr>
      <vt:lpstr>Spotted Lanternfly Impact</vt:lpstr>
      <vt:lpstr>Spotted Lanternfly Impact</vt:lpstr>
      <vt:lpstr>Spotted Lanternfly Management </vt:lpstr>
      <vt:lpstr>Spotted Lanternfly Management </vt:lpstr>
      <vt:lpstr>Spotted Lanternfly Preventing the Spread</vt:lpstr>
      <vt:lpstr>Spotted Lanternfly Resources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Katy Elizabeth Crout</dc:creator>
  <cp:lastModifiedBy>Katy Crout</cp:lastModifiedBy>
  <cp:revision>2</cp:revision>
  <dcterms:created xsi:type="dcterms:W3CDTF">2023-12-23T17:39:01Z</dcterms:created>
  <dcterms:modified xsi:type="dcterms:W3CDTF">2024-05-30T14:46:33Z</dcterms:modified>
</cp:coreProperties>
</file>