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9" r:id="rId6"/>
    <p:sldId id="268" r:id="rId7"/>
    <p:sldId id="264" r:id="rId8"/>
    <p:sldId id="266" r:id="rId9"/>
    <p:sldId id="261" r:id="rId10"/>
    <p:sldId id="262" r:id="rId11"/>
    <p:sldId id="26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7AB"/>
    <a:srgbClr val="D1A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y Elizabeth Crout Moretti" userId="c2539806-68ef-4c2b-9689-e3b4ab591f97" providerId="ADAL" clId="{CB3EE950-A77F-41AB-9369-D947EB39DA46}"/>
    <pc:docChg chg="custSel modSld">
      <pc:chgData name="Katy Elizabeth Crout Moretti" userId="c2539806-68ef-4c2b-9689-e3b4ab591f97" providerId="ADAL" clId="{CB3EE950-A77F-41AB-9369-D947EB39DA46}" dt="2025-06-05T17:23:29.551" v="264" actId="20577"/>
      <pc:docMkLst>
        <pc:docMk/>
      </pc:docMkLst>
      <pc:sldChg chg="modSp mod">
        <pc:chgData name="Katy Elizabeth Crout Moretti" userId="c2539806-68ef-4c2b-9689-e3b4ab591f97" providerId="ADAL" clId="{CB3EE950-A77F-41AB-9369-D947EB39DA46}" dt="2025-05-29T19:11:36.289" v="262" actId="20577"/>
        <pc:sldMkLst>
          <pc:docMk/>
          <pc:sldMk cId="3504771041" sldId="262"/>
        </pc:sldMkLst>
        <pc:spChg chg="mod">
          <ac:chgData name="Katy Elizabeth Crout Moretti" userId="c2539806-68ef-4c2b-9689-e3b4ab591f97" providerId="ADAL" clId="{CB3EE950-A77F-41AB-9369-D947EB39DA46}" dt="2025-05-29T19:11:36.289" v="262" actId="20577"/>
          <ac:spMkLst>
            <pc:docMk/>
            <pc:sldMk cId="3504771041" sldId="262"/>
            <ac:spMk id="3" creationId="{593BE7D8-0B19-7B88-F351-E0275B7D7F99}"/>
          </ac:spMkLst>
        </pc:spChg>
      </pc:sldChg>
      <pc:sldChg chg="modSp mod">
        <pc:chgData name="Katy Elizabeth Crout Moretti" userId="c2539806-68ef-4c2b-9689-e3b4ab591f97" providerId="ADAL" clId="{CB3EE950-A77F-41AB-9369-D947EB39DA46}" dt="2025-03-31T18:46:00.091" v="46" actId="20577"/>
        <pc:sldMkLst>
          <pc:docMk/>
          <pc:sldMk cId="492117993" sldId="263"/>
        </pc:sldMkLst>
        <pc:spChg chg="mod">
          <ac:chgData name="Katy Elizabeth Crout Moretti" userId="c2539806-68ef-4c2b-9689-e3b4ab591f97" providerId="ADAL" clId="{CB3EE950-A77F-41AB-9369-D947EB39DA46}" dt="2025-03-31T18:46:00.091" v="46" actId="20577"/>
          <ac:spMkLst>
            <pc:docMk/>
            <pc:sldMk cId="492117993" sldId="263"/>
            <ac:spMk id="9" creationId="{8CCD587A-A1B6-419F-BB47-FB04CF2A4E84}"/>
          </ac:spMkLst>
        </pc:spChg>
      </pc:sldChg>
      <pc:sldChg chg="modSp mod">
        <pc:chgData name="Katy Elizabeth Crout Moretti" userId="c2539806-68ef-4c2b-9689-e3b4ab591f97" providerId="ADAL" clId="{CB3EE950-A77F-41AB-9369-D947EB39DA46}" dt="2025-05-13T17:09:42.502" v="261" actId="122"/>
        <pc:sldMkLst>
          <pc:docMk/>
          <pc:sldMk cId="2586358667" sldId="266"/>
        </pc:sldMkLst>
        <pc:spChg chg="mod">
          <ac:chgData name="Katy Elizabeth Crout Moretti" userId="c2539806-68ef-4c2b-9689-e3b4ab591f97" providerId="ADAL" clId="{CB3EE950-A77F-41AB-9369-D947EB39DA46}" dt="2025-05-13T17:09:42.502" v="261" actId="122"/>
          <ac:spMkLst>
            <pc:docMk/>
            <pc:sldMk cId="2586358667" sldId="266"/>
            <ac:spMk id="3" creationId="{593BE7D8-0B19-7B88-F351-E0275B7D7F99}"/>
          </ac:spMkLst>
        </pc:spChg>
      </pc:sldChg>
      <pc:sldChg chg="modSp mod">
        <pc:chgData name="Katy Elizabeth Crout Moretti" userId="c2539806-68ef-4c2b-9689-e3b4ab591f97" providerId="ADAL" clId="{CB3EE950-A77F-41AB-9369-D947EB39DA46}" dt="2025-06-05T17:23:29.551" v="264" actId="20577"/>
        <pc:sldMkLst>
          <pc:docMk/>
          <pc:sldMk cId="2657964478" sldId="267"/>
        </pc:sldMkLst>
        <pc:spChg chg="mod">
          <ac:chgData name="Katy Elizabeth Crout Moretti" userId="c2539806-68ef-4c2b-9689-e3b4ab591f97" providerId="ADAL" clId="{CB3EE950-A77F-41AB-9369-D947EB39DA46}" dt="2025-06-05T17:23:29.551" v="264" actId="20577"/>
          <ac:spMkLst>
            <pc:docMk/>
            <pc:sldMk cId="2657964478" sldId="267"/>
            <ac:spMk id="3" creationId="{593BE7D8-0B19-7B88-F351-E0275B7D7F9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94A68-D4F1-060A-8243-9D40C70F9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38563F-F331-201A-BEB9-A435D7883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F021A-CBD4-77A1-7FBC-70E08D75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12F97-0062-B383-3A96-35D0DE2E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4ED53-DFCF-7BE5-FFBB-E3354F32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93D1-4646-C2C7-A3C0-3E363A4F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EC93F-D136-8A01-6E0A-F473A716E2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57520-D06A-70C9-44B0-85BD8681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A0465-5214-25B9-BB77-FD06884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95E07-0D9E-6911-DCEA-4FD340D2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5F5DB5-5F5C-7C43-450D-6EBD1F6A0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E0940-AD3F-72AE-41C8-0F0DB4E588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8F1A7-A9A1-D13C-100E-48C2B407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01782-42FC-9FE4-91C0-CE7233FB9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10DF5-789D-5379-E40E-E9A60EA4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2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94A4F-7057-980F-B72F-F152D23F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DECDB-EFDF-BBDE-EB23-0C94DAE53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AC0E4-9584-2A63-D9DC-B53214FD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0282B-38A9-5C18-92A7-D92519370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88E86-49E4-5551-0DA1-E928761C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9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00862-099C-56AD-267C-DA432E37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E94D8-826E-B362-0994-4A892D407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D55BF-638F-8072-C7EA-216B872BE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61EE-CD73-91FC-7EA9-A7F089B24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2ECB2-B97D-0F11-B5FC-3F60B3D3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1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DCE0D-3C93-0DC7-35E0-B939E29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57F5D-2C7D-6CA5-ECF0-FD8B3853C3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655A4-6A3C-9F7C-CF31-E3B431648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8C4466-7A4A-B47E-7701-E2B225653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49844-D337-F40A-7320-7321375B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4970A-28AD-31E2-B36E-B6458BDF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3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68AC-B1C9-223D-AD35-8F47CEF93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33270-8498-8588-E9A3-79EDFDBF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8E8CE9-EDA0-C59B-7947-817DFC73C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5B0372-1D8D-9142-05ED-743DCB409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27ADEF-A1DA-67D6-DF10-67E014165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CEE0F5-CE95-2DBF-18F2-0F5F8BAF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546525-C51A-4ED7-0BA4-B5B84AD1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2CB5B4-D5A8-F270-58AE-F5B9D02D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9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7EC86-E969-97EA-FFC8-93254E2C3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6CFA6-43E7-2182-FEEC-142859DD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4ABB67-9CE5-9609-8BD3-621E29EA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0D711-9112-78E9-1D07-14DC40D8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45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D2E13D-201C-07B9-CF03-47496CE5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61E3B-A23D-58DB-1383-13075F4F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2E8F0-B438-225A-3432-182C894D8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3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0EB3B-24DC-DFB9-F9B9-A5B355F9F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1D571-D246-1842-F6E9-6BC97BA5D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5AC4E-C86A-4A79-7461-6FAF8BE3D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848379-9183-7625-77BA-5D1A0EEBA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C93A1-D4FF-4D80-1F5C-9A5C0ADB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83FA5-1D2E-1F46-8892-B74B63B0A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8F03-048E-E0BD-3726-E0751237F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F9970-0F93-177F-2022-F188F9A92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9B1D6-AC76-1944-F00C-8BD953C56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0C4C3-AFE1-A8F8-9EF5-F5D8CB79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0A53C-8496-E3E8-14C9-DEAEFBB0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7BF62-B89B-C842-0041-AF88D673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5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56D7F7-E566-DDFC-07AA-217B8E8F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E71B0-2DEF-9467-DCC3-82300C10B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6ED99-40E1-96AD-3DF0-52B4B5A5B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8D521F-98B4-4D5B-8328-17AB41C97EE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E2AC4-96DB-51C3-DA62-E167541F9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886F0-2DDE-808B-6F93-91A6BAAA2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BB66F9-13AA-4C6E-B2A1-4E25B6930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3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southernforesthealth.net/" TargetMode="External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fdacs.gov/Agriculture-Industry/Pests-and-Diseases/Plant-Pests-and-Diseases/Noxious-Weeds/Dioscorea-bulbifera-Air-Potato" TargetMode="External"/><Relationship Id="rId4" Type="http://schemas.openxmlformats.org/officeDocument/2006/relationships/hyperlink" Target="https://www.invasivespeciesinfo.gov/terrestrial/plants/air-potato#c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2B75BA-4F28-8DB9-94DE-CFA35DC982BB}"/>
              </a:ext>
            </a:extLst>
          </p:cNvPr>
          <p:cNvSpPr/>
          <p:nvPr/>
        </p:nvSpPr>
        <p:spPr>
          <a:xfrm>
            <a:off x="0" y="1426188"/>
            <a:ext cx="12192000" cy="2157862"/>
          </a:xfrm>
          <a:prstGeom prst="rect">
            <a:avLst/>
          </a:prstGeom>
          <a:solidFill>
            <a:srgbClr val="E3C7A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57F0F-F196-E3E3-87D8-31D99E1B8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30223"/>
            <a:ext cx="12192000" cy="1349792"/>
          </a:xfrm>
        </p:spPr>
        <p:txBody>
          <a:bodyPr>
            <a:norm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D2A6A-2923-577A-8093-C4A472285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2647" y="3879123"/>
            <a:ext cx="6770710" cy="284992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Dioscorea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Also known as air potato vine, air yam, and bitter yam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Non-native perennial vine in the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Dioscoreaceae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(yam) family </a:t>
            </a:r>
          </a:p>
          <a:p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4E75D-E61C-54D2-F0E8-28760C28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8" y="341615"/>
            <a:ext cx="3639627" cy="682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B93A8-323F-85BE-1C5A-E931ABB0B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487" y="234925"/>
            <a:ext cx="804742" cy="89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B7B0F4-29DD-C042-34F1-1C91F4E15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641" y="268456"/>
            <a:ext cx="3834716" cy="8291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C3245-029F-2EED-C0E2-27B2027F8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4050"/>
            <a:ext cx="4350978" cy="3273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91DDB-B141-86C0-8643-E7ABFB2AB9B9}"/>
              </a:ext>
            </a:extLst>
          </p:cNvPr>
          <p:cNvSpPr txBox="1"/>
          <p:nvPr/>
        </p:nvSpPr>
        <p:spPr>
          <a:xfrm>
            <a:off x="0" y="6627168"/>
            <a:ext cx="18217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Brown, UF,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717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6" y="1641230"/>
            <a:ext cx="11453447" cy="4900247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movement of contaminated debris, soil, equipment, etc. can start new populations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remove vines and bulbils by placing in bags or burn to prevent further spread. Can be labor intensive, time consuming, and temporary if underground tubers are not also removed. Even a small section left behind can regrow.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triclopyr and glyphosate can be used to manage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chemicals can be costly, must be reapplied, take several treatments to potentially kill underground tubers, and damage to non-targets plants are likely. </a:t>
            </a:r>
          </a:p>
        </p:txBody>
      </p:sp>
    </p:spTree>
    <p:extLst>
      <p:ext uri="{BB962C8B-B14F-4D97-AF65-F5344CB8AC3E}">
        <p14:creationId xmlns:p14="http://schemas.microsoft.com/office/powerpoint/2010/main" val="3504771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689652"/>
            <a:ext cx="5785369" cy="485029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Biological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 10-year collaboration between several organizations found that the air-potato leaf beetle (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Lilioceris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cheni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feeds on air-potato leaves. Its release and establishment has led to a decrease in the spread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a reduction in vine biomass and bulbil production.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EB2D5-BB2D-67DD-9EFC-589107665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76" y="1627268"/>
            <a:ext cx="5660701" cy="49126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6AA1F-51B3-9486-719E-4AA0786FE804}"/>
              </a:ext>
            </a:extLst>
          </p:cNvPr>
          <p:cNvSpPr txBox="1"/>
          <p:nvPr/>
        </p:nvSpPr>
        <p:spPr>
          <a:xfrm>
            <a:off x="6236676" y="6309116"/>
            <a:ext cx="867509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bugguide.net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64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Additional Resources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498" y="1746739"/>
            <a:ext cx="10445262" cy="51112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Southern Regional Extension Forestry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http://southernforesthealth.net/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USDA National Invasive Species Information Center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https://www.invasivespeciesinfo.gov/terrestrial/plants/air-potato#cit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Florida Department on Agriculture and Consumer Services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https://www.fdacs.gov/Agriculture-Industry/Pests-and-Diseases/Plant-Pests-and-Diseases/Noxious-Weeds/Dioscorea-bulbifera-Air-Potato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09B26-A494-37F5-14A0-69FF6D5EB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00" y="1746738"/>
            <a:ext cx="977272" cy="833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A4AA2-F985-6E7B-1250-6639D0A98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154" y="2983213"/>
            <a:ext cx="1235763" cy="1235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24A829-833C-BE9C-B7E8-F419B879FC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963" y="4621896"/>
            <a:ext cx="1120830" cy="112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CD587A-A1B6-419F-BB47-FB04CF2A4E84}"/>
              </a:ext>
            </a:extLst>
          </p:cNvPr>
          <p:cNvSpPr txBox="1"/>
          <p:nvPr/>
        </p:nvSpPr>
        <p:spPr>
          <a:xfrm>
            <a:off x="1280795" y="6319171"/>
            <a:ext cx="9630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 Created by Katy Crout Moretti &amp; David Coyle (Clemson University); Reviewed by Lynne Womack (US Forest Service)</a:t>
            </a:r>
          </a:p>
        </p:txBody>
      </p:sp>
    </p:spTree>
    <p:extLst>
      <p:ext uri="{BB962C8B-B14F-4D97-AF65-F5344CB8AC3E}">
        <p14:creationId xmlns:p14="http://schemas.microsoft.com/office/powerpoint/2010/main" val="492117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50" y="2627702"/>
            <a:ext cx="5629524" cy="31650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Originates from parts of Asia and Africa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Introduced to Alabama in the late 1700s and Florida in 1905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Cultivated as an ornamental and possible food crop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of 2024, found in several eastern states and Hawaii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977F8-1416-2532-F627-C12905EE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07" t="7105" r="501" b="8947"/>
          <a:stretch/>
        </p:blipFill>
        <p:spPr>
          <a:xfrm>
            <a:off x="5936974" y="2055789"/>
            <a:ext cx="6197990" cy="39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6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55" y="1825625"/>
            <a:ext cx="7209692" cy="47832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Leaf: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2-10 inches long, heart shaped with elongated tips, glabrous (hairless), alternate arrangement, entire (smooth) margins, and prominent veins originating from the leaf base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Flowers: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inconspicuous, grow from leaf axils in panicles 4 inches long; rarely seen in the US as vegetative reproduction is more common 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6CC6B-2033-A04E-24DA-7F107CC18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204" y="1324942"/>
            <a:ext cx="4149793" cy="5533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8A6301-CF27-098B-1C17-C36992E36A4D}"/>
              </a:ext>
            </a:extLst>
          </p:cNvPr>
          <p:cNvSpPr txBox="1"/>
          <p:nvPr/>
        </p:nvSpPr>
        <p:spPr>
          <a:xfrm>
            <a:off x="8042203" y="6608913"/>
            <a:ext cx="182172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Karen Brown, UF,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10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2920446"/>
            <a:ext cx="7455877" cy="280449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Stem: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slender vines, twine counter-clockwise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Bulbils: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aerial potato-like tubers, up to 6 inches long, brown to gray color, may be smooth or have a warty texture, 1-4 created at each leaf axil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AB9C9-BAD0-C20A-C0B2-B11B3C27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56"/>
          <a:stretch/>
        </p:blipFill>
        <p:spPr>
          <a:xfrm>
            <a:off x="8475785" y="1325742"/>
            <a:ext cx="3716215" cy="55322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C525F-DDC6-F86D-DABA-28684F398C34}"/>
              </a:ext>
            </a:extLst>
          </p:cNvPr>
          <p:cNvSpPr txBox="1"/>
          <p:nvPr/>
        </p:nvSpPr>
        <p:spPr>
          <a:xfrm>
            <a:off x="8475785" y="6627168"/>
            <a:ext cx="152382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 Nation,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6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Look-Alikes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47" y="2685594"/>
            <a:ext cx="7455877" cy="280449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Dioscorea alata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Common name: winged, white, or greater yam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Difference: vine twines clockwise, opposite leaves, produces more elongated and fewer aerial tubers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5AEDB-7BB9-7D0F-1FE6-DB94E0FBA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190" y="1324943"/>
            <a:ext cx="3686808" cy="554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624E5-F8D1-A8F1-8656-488B7876C18A}"/>
              </a:ext>
            </a:extLst>
          </p:cNvPr>
          <p:cNvSpPr txBox="1"/>
          <p:nvPr/>
        </p:nvSpPr>
        <p:spPr>
          <a:xfrm>
            <a:off x="8505188" y="6627168"/>
            <a:ext cx="2649415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Evans, University of Illinois,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Look-Alikes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673" y="1762343"/>
            <a:ext cx="3960054" cy="489132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Dioscorea floridana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(Florida yam)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Dioscorea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villosa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(Wild yam)</a:t>
            </a:r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Native species to the southeastern US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Difference: smaller leaves on lower climbing vines, never produce aerial tubers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143D9A-82AD-6397-E235-E976EA267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15" b="4910"/>
          <a:stretch/>
        </p:blipFill>
        <p:spPr>
          <a:xfrm>
            <a:off x="-1" y="1324943"/>
            <a:ext cx="3230231" cy="5533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C624E5-F8D1-A8F1-8656-488B7876C18A}"/>
              </a:ext>
            </a:extLst>
          </p:cNvPr>
          <p:cNvSpPr txBox="1"/>
          <p:nvPr/>
        </p:nvSpPr>
        <p:spPr>
          <a:xfrm>
            <a:off x="-2" y="6608913"/>
            <a:ext cx="202809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Roger Hammer, Florida Plant Atlas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6DBC1-EE7D-AB4B-A1F2-8D2E4F700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9063"/>
          <a:stretch/>
        </p:blipFill>
        <p:spPr>
          <a:xfrm>
            <a:off x="7655170" y="1310957"/>
            <a:ext cx="4536830" cy="5583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34440C-1934-75DB-8044-D55721158AB8}"/>
              </a:ext>
            </a:extLst>
          </p:cNvPr>
          <p:cNvSpPr txBox="1"/>
          <p:nvPr/>
        </p:nvSpPr>
        <p:spPr>
          <a:xfrm>
            <a:off x="7655170" y="6653665"/>
            <a:ext cx="211015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Dough McGrady, NC State Extension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63D22B4-C3F0-ACEA-B95E-1A2C6FAF8DA1}"/>
              </a:ext>
            </a:extLst>
          </p:cNvPr>
          <p:cNvSpPr/>
          <p:nvPr/>
        </p:nvSpPr>
        <p:spPr>
          <a:xfrm rot="1505893">
            <a:off x="7296551" y="2722332"/>
            <a:ext cx="895165" cy="3987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E47A5BC-EF44-48F0-2DB1-C62A5BE91BDA}"/>
              </a:ext>
            </a:extLst>
          </p:cNvPr>
          <p:cNvSpPr/>
          <p:nvPr/>
        </p:nvSpPr>
        <p:spPr>
          <a:xfrm rot="8980421">
            <a:off x="2689382" y="2218238"/>
            <a:ext cx="895165" cy="3987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5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355" y="1465386"/>
            <a:ext cx="6236676" cy="5240214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Dioecious – separate male and female plants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female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plants have been found in the US = sexual reproduction does not occur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Vegetative reproduction occurs through sprouting of bulbils to create clones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Bulbils drop from the vine and can go through a dormant period before sprouting at the beginning of the next growing season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27C50-5AA0-E449-55A4-BCDB2B69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30" y="1914554"/>
            <a:ext cx="5593782" cy="41953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5B3F0F-ED3E-D664-84A6-0D91E3CDFCA1}"/>
              </a:ext>
            </a:extLst>
          </p:cNvPr>
          <p:cNvSpPr txBox="1"/>
          <p:nvPr/>
        </p:nvSpPr>
        <p:spPr>
          <a:xfrm>
            <a:off x="6518029" y="5879059"/>
            <a:ext cx="226238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Rebekah D. Wallace, UGA,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8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Makes it a Successful Invader?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Quick growth rate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vines can grow approximately 8 inches per day and up to 65 feet in a growing season (7–9-month period)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Produce large numbers of propagules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each plant can produce over 300 bulbils per growing season 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Asexual reproduction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no pollination needed, reproduce solely by bulbils and underground tubers</a:t>
            </a:r>
          </a:p>
        </p:txBody>
      </p:sp>
    </p:spTree>
    <p:extLst>
      <p:ext uri="{BB962C8B-B14F-4D97-AF65-F5344CB8AC3E}">
        <p14:creationId xmlns:p14="http://schemas.microsoft.com/office/powerpoint/2010/main" val="2586358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B5590-5D8F-7A92-DD73-73A69C7A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249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9DAEE1-CB47-FF99-216B-37F89BA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5"/>
            <a:ext cx="12191999" cy="1325563"/>
          </a:xfrm>
        </p:spPr>
        <p:txBody>
          <a:bodyPr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Air-Potato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BE7D8-0B19-7B88-F351-E0275B7D7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6628" y="2004646"/>
            <a:ext cx="3880338" cy="445476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Vines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bulbifera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grow into dense masses blanketing everything beneath </a:t>
            </a:r>
          </a:p>
          <a:p>
            <a:pPr marL="0" indent="0"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Ecological impact = vines grow on and kill native vegetation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82139-50D0-DB38-160E-B947A8F61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230" y="1324943"/>
            <a:ext cx="3692769" cy="5539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65354A-5241-8F2A-2E86-AEC68114F293}"/>
              </a:ext>
            </a:extLst>
          </p:cNvPr>
          <p:cNvSpPr txBox="1"/>
          <p:nvPr/>
        </p:nvSpPr>
        <p:spPr>
          <a:xfrm>
            <a:off x="8499229" y="6627168"/>
            <a:ext cx="1430217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Clark,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92EA1-8390-25F9-E610-04C8F424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4381"/>
            <a:ext cx="4154365" cy="5539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D413D8-4502-5C71-3503-485A897DB6E4}"/>
              </a:ext>
            </a:extLst>
          </p:cNvPr>
          <p:cNvSpPr txBox="1"/>
          <p:nvPr/>
        </p:nvSpPr>
        <p:spPr>
          <a:xfrm>
            <a:off x="0" y="6629457"/>
            <a:ext cx="2016372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and Kim Starr, bugwood.org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61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29607</TotalTime>
  <Words>699</Words>
  <Application>Microsoft Office PowerPoint</Application>
  <PresentationFormat>Widescreen</PresentationFormat>
  <Paragraphs>61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Air-Potato</vt:lpstr>
      <vt:lpstr>Air-Potato Introduction</vt:lpstr>
      <vt:lpstr>Air-Potato Description</vt:lpstr>
      <vt:lpstr>Air-Potato Description</vt:lpstr>
      <vt:lpstr>Air-Potato Look-Alikes</vt:lpstr>
      <vt:lpstr>Air-Potato Look-Alikes</vt:lpstr>
      <vt:lpstr>Air-Potato Growth</vt:lpstr>
      <vt:lpstr>Air-Potato What Makes it a Successful Invader?</vt:lpstr>
      <vt:lpstr>Air-Potato Impact</vt:lpstr>
      <vt:lpstr>Air-Potato Management</vt:lpstr>
      <vt:lpstr>Air-Potato Management</vt:lpstr>
      <vt:lpstr>Air-Potato Additional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Katy Crout</dc:creator>
  <cp:lastModifiedBy>Katy Crout</cp:lastModifiedBy>
  <cp:revision>2</cp:revision>
  <dcterms:created xsi:type="dcterms:W3CDTF">2024-07-25T19:18:51Z</dcterms:created>
  <dcterms:modified xsi:type="dcterms:W3CDTF">2025-06-05T17:23:34Z</dcterms:modified>
</cp:coreProperties>
</file>