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8" r:id="rId5"/>
    <p:sldId id="259" r:id="rId6"/>
    <p:sldId id="260" r:id="rId7"/>
    <p:sldId id="261" r:id="rId8"/>
    <p:sldId id="267" r:id="rId9"/>
    <p:sldId id="266" r:id="rId10"/>
    <p:sldId id="262" r:id="rId11"/>
    <p:sldId id="265" r:id="rId12"/>
    <p:sldId id="268"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5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51" autoAdjust="0"/>
    <p:restoredTop sz="94660"/>
  </p:normalViewPr>
  <p:slideViewPr>
    <p:cSldViewPr snapToGrid="0">
      <p:cViewPr varScale="1">
        <p:scale>
          <a:sx n="82" d="100"/>
          <a:sy n="82" d="100"/>
        </p:scale>
        <p:origin x="10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Elizabeth Crout Moretti" userId="c2539806-68ef-4c2b-9689-e3b4ab591f97" providerId="ADAL" clId="{900A8B61-77AB-4A8A-AD40-F389EDF396E1}"/>
    <pc:docChg chg="custSel modSld">
      <pc:chgData name="Katy Elizabeth Crout Moretti" userId="c2539806-68ef-4c2b-9689-e3b4ab591f97" providerId="ADAL" clId="{900A8B61-77AB-4A8A-AD40-F389EDF396E1}" dt="2025-05-13T17:15:56.412" v="199" actId="20577"/>
      <pc:docMkLst>
        <pc:docMk/>
      </pc:docMkLst>
      <pc:sldChg chg="modSp mod">
        <pc:chgData name="Katy Elizabeth Crout Moretti" userId="c2539806-68ef-4c2b-9689-e3b4ab591f97" providerId="ADAL" clId="{900A8B61-77AB-4A8A-AD40-F389EDF396E1}" dt="2025-03-31T18:49:44.174" v="88" actId="20577"/>
        <pc:sldMkLst>
          <pc:docMk/>
          <pc:sldMk cId="191367904" sldId="258"/>
        </pc:sldMkLst>
        <pc:spChg chg="mod">
          <ac:chgData name="Katy Elizabeth Crout Moretti" userId="c2539806-68ef-4c2b-9689-e3b4ab591f97" providerId="ADAL" clId="{900A8B61-77AB-4A8A-AD40-F389EDF396E1}" dt="2025-03-31T18:49:44.174" v="88" actId="20577"/>
          <ac:spMkLst>
            <pc:docMk/>
            <pc:sldMk cId="191367904" sldId="258"/>
            <ac:spMk id="3" creationId="{E18595EB-FFE8-E9B5-D2E0-20D32EC339CC}"/>
          </ac:spMkLst>
        </pc:spChg>
      </pc:sldChg>
      <pc:sldChg chg="modSp mod">
        <pc:chgData name="Katy Elizabeth Crout Moretti" userId="c2539806-68ef-4c2b-9689-e3b4ab591f97" providerId="ADAL" clId="{900A8B61-77AB-4A8A-AD40-F389EDF396E1}" dt="2025-05-13T17:15:56.412" v="199" actId="20577"/>
        <pc:sldMkLst>
          <pc:docMk/>
          <pc:sldMk cId="1186108839" sldId="261"/>
        </pc:sldMkLst>
        <pc:spChg chg="mod">
          <ac:chgData name="Katy Elizabeth Crout Moretti" userId="c2539806-68ef-4c2b-9689-e3b4ab591f97" providerId="ADAL" clId="{900A8B61-77AB-4A8A-AD40-F389EDF396E1}" dt="2025-05-13T17:15:56.412" v="199" actId="20577"/>
          <ac:spMkLst>
            <pc:docMk/>
            <pc:sldMk cId="1186108839" sldId="261"/>
            <ac:spMk id="3" creationId="{E18595EB-FFE8-E9B5-D2E0-20D32EC339CC}"/>
          </ac:spMkLst>
        </pc:spChg>
      </pc:sldChg>
      <pc:sldChg chg="modSp mod">
        <pc:chgData name="Katy Elizabeth Crout Moretti" userId="c2539806-68ef-4c2b-9689-e3b4ab591f97" providerId="ADAL" clId="{900A8B61-77AB-4A8A-AD40-F389EDF396E1}" dt="2025-03-31T18:51:05.155" v="171" actId="14100"/>
        <pc:sldMkLst>
          <pc:docMk/>
          <pc:sldMk cId="1620293006" sldId="262"/>
        </pc:sldMkLst>
        <pc:spChg chg="mod">
          <ac:chgData name="Katy Elizabeth Crout Moretti" userId="c2539806-68ef-4c2b-9689-e3b4ab591f97" providerId="ADAL" clId="{900A8B61-77AB-4A8A-AD40-F389EDF396E1}" dt="2025-03-31T18:51:05.155" v="171" actId="14100"/>
          <ac:spMkLst>
            <pc:docMk/>
            <pc:sldMk cId="1620293006" sldId="262"/>
            <ac:spMk id="3" creationId="{E18595EB-FFE8-E9B5-D2E0-20D32EC339CC}"/>
          </ac:spMkLst>
        </pc:spChg>
      </pc:sldChg>
      <pc:sldChg chg="modSp mod">
        <pc:chgData name="Katy Elizabeth Crout Moretti" userId="c2539806-68ef-4c2b-9689-e3b4ab591f97" providerId="ADAL" clId="{900A8B61-77AB-4A8A-AD40-F389EDF396E1}" dt="2025-03-31T18:51:49.134" v="185" actId="20577"/>
        <pc:sldMkLst>
          <pc:docMk/>
          <pc:sldMk cId="3229854193" sldId="263"/>
        </pc:sldMkLst>
        <pc:spChg chg="mod">
          <ac:chgData name="Katy Elizabeth Crout Moretti" userId="c2539806-68ef-4c2b-9689-e3b4ab591f97" providerId="ADAL" clId="{900A8B61-77AB-4A8A-AD40-F389EDF396E1}" dt="2025-03-31T18:51:49.134" v="185" actId="20577"/>
          <ac:spMkLst>
            <pc:docMk/>
            <pc:sldMk cId="3229854193" sldId="263"/>
            <ac:spMk id="7" creationId="{32AC0CA5-6F72-099A-6009-9FB957FDECDE}"/>
          </ac:spMkLst>
        </pc:spChg>
      </pc:sldChg>
      <pc:sldChg chg="modSp mod">
        <pc:chgData name="Katy Elizabeth Crout Moretti" userId="c2539806-68ef-4c2b-9689-e3b4ab591f97" providerId="ADAL" clId="{900A8B61-77AB-4A8A-AD40-F389EDF396E1}" dt="2025-05-13T17:15:18.610" v="196" actId="1076"/>
        <pc:sldMkLst>
          <pc:docMk/>
          <pc:sldMk cId="1432409230" sldId="267"/>
        </pc:sldMkLst>
        <pc:spChg chg="mod">
          <ac:chgData name="Katy Elizabeth Crout Moretti" userId="c2539806-68ef-4c2b-9689-e3b4ab591f97" providerId="ADAL" clId="{900A8B61-77AB-4A8A-AD40-F389EDF396E1}" dt="2025-05-13T17:15:18.610" v="196" actId="1076"/>
          <ac:spMkLst>
            <pc:docMk/>
            <pc:sldMk cId="1432409230" sldId="267"/>
            <ac:spMk id="3" creationId="{353EB97C-3DD6-740E-53EC-05898BFD425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21EE-865A-957C-CF02-0A22089C1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9B78D-EEA9-8951-1FBD-E464CA7BD7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E1A146-E995-616A-F999-EB080A2D26F5}"/>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5" name="Footer Placeholder 4">
            <a:extLst>
              <a:ext uri="{FF2B5EF4-FFF2-40B4-BE49-F238E27FC236}">
                <a16:creationId xmlns:a16="http://schemas.microsoft.com/office/drawing/2014/main" id="{262EB626-882F-E9D0-D8D9-A4AF507A6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312BF-0F90-4364-29F1-6C6272C6C981}"/>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314078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F716-3B55-5636-9111-D148416A09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D7FC7A-24FD-957A-E6E4-6EC2B089E3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0E5C4-277C-47FC-F496-6744B3C117AD}"/>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5" name="Footer Placeholder 4">
            <a:extLst>
              <a:ext uri="{FF2B5EF4-FFF2-40B4-BE49-F238E27FC236}">
                <a16:creationId xmlns:a16="http://schemas.microsoft.com/office/drawing/2014/main" id="{27B6D871-5D81-4694-86CA-8C290D7E0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C565-9D3A-1425-E134-CDAF950E678C}"/>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376919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0D0A48-B5D6-EE07-64CA-25288E7B90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5ACAB-B72F-2305-5AF5-A555A1F791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F93199-502D-3D2A-FDF9-EAB7D7D7750A}"/>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5" name="Footer Placeholder 4">
            <a:extLst>
              <a:ext uri="{FF2B5EF4-FFF2-40B4-BE49-F238E27FC236}">
                <a16:creationId xmlns:a16="http://schemas.microsoft.com/office/drawing/2014/main" id="{EDC1ED33-0A01-2090-3D66-BC50F7EA8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47C22-C3C3-4D24-A194-388D10F22987}"/>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80568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82CA-FFC6-4DE3-CEE4-5F6A9D42F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0CAA78-D606-1A06-B53B-14E93D5C3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C4562-AEF6-F280-F696-EEA7CF1C3C82}"/>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5" name="Footer Placeholder 4">
            <a:extLst>
              <a:ext uri="{FF2B5EF4-FFF2-40B4-BE49-F238E27FC236}">
                <a16:creationId xmlns:a16="http://schemas.microsoft.com/office/drawing/2014/main" id="{7264391A-CEA1-0F90-80C5-F6EC77C5D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29952-96E6-E2F9-A767-0892A0573782}"/>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107973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AA55-16E5-3A3B-8BCB-F824D1A740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BF8814-8084-AD66-9F04-643C53716D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D5A89-C035-4F4C-4737-DC8435B95789}"/>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5" name="Footer Placeholder 4">
            <a:extLst>
              <a:ext uri="{FF2B5EF4-FFF2-40B4-BE49-F238E27FC236}">
                <a16:creationId xmlns:a16="http://schemas.microsoft.com/office/drawing/2014/main" id="{65D7C941-8CC9-51B4-62B7-F43F6444B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9EC1E-7F74-5BA5-B7A9-5580E13B2CCF}"/>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190510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C6A7-493E-75C1-CF7F-71B160309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4FC9A-D69C-21EA-9A49-059A926EF2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55781E-C9C2-03E4-3CED-5DAF9BC3C7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3AA37-A78F-6B46-DD5F-0787A5B1463D}"/>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6" name="Footer Placeholder 5">
            <a:extLst>
              <a:ext uri="{FF2B5EF4-FFF2-40B4-BE49-F238E27FC236}">
                <a16:creationId xmlns:a16="http://schemas.microsoft.com/office/drawing/2014/main" id="{B6E1F229-B034-6C6B-06FE-240C1EAE9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D3F95-727A-B25B-099F-F3958C6F7793}"/>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3473122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F643-CB2D-7787-F044-48003193DA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81FFD6-C288-B443-0164-1A4FAB95F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C94B1-79C2-11B4-8E59-2234B2DEA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5D8B6F-0A8C-F2DF-C45C-0D3477A13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FB889-D82F-0693-DBEA-01E1219FF8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30FEEB-4896-2D03-8E6A-444AEE804C40}"/>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8" name="Footer Placeholder 7">
            <a:extLst>
              <a:ext uri="{FF2B5EF4-FFF2-40B4-BE49-F238E27FC236}">
                <a16:creationId xmlns:a16="http://schemas.microsoft.com/office/drawing/2014/main" id="{5C97DCAB-0DA2-A222-EA29-D2CA919C13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EB315D-C040-7AAA-2A67-5F750434345D}"/>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406835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E8303-2ABE-DDA3-9F16-86909C2BB3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71503E-C596-ECA7-415A-BCD1F4E1322F}"/>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4" name="Footer Placeholder 3">
            <a:extLst>
              <a:ext uri="{FF2B5EF4-FFF2-40B4-BE49-F238E27FC236}">
                <a16:creationId xmlns:a16="http://schemas.microsoft.com/office/drawing/2014/main" id="{8E04E1F3-87BF-3A20-80F7-F08C8729F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4E98B7-2565-C1DC-9CB9-BD085F8EED67}"/>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132082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A059B6-CDA4-D279-44E3-99ADA07AE6D6}"/>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3" name="Footer Placeholder 2">
            <a:extLst>
              <a:ext uri="{FF2B5EF4-FFF2-40B4-BE49-F238E27FC236}">
                <a16:creationId xmlns:a16="http://schemas.microsoft.com/office/drawing/2014/main" id="{5050600A-3199-ACDC-5B22-C56B54D7D1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0C574F-CCEE-D50D-F4E3-758F73ECCF76}"/>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3242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3154-9EE1-5B50-5A3D-BD53BFFF8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D31B60-D184-7AAB-3122-E1CFE950B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3497D-DC69-0F50-E936-C93D79A3D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4FA5E3-CCF5-AC13-469D-658C00121ADF}"/>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6" name="Footer Placeholder 5">
            <a:extLst>
              <a:ext uri="{FF2B5EF4-FFF2-40B4-BE49-F238E27FC236}">
                <a16:creationId xmlns:a16="http://schemas.microsoft.com/office/drawing/2014/main" id="{3EE5C50F-A8FB-E559-C5E1-A146BA9F6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FA665-AFB3-D029-DCD6-3C8C2519C660}"/>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117636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206B-7219-9571-53C1-11B578D46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80AF6D-C174-9AAE-899B-37BCB5D40D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97CFA0-9E62-5A8A-F2C0-866E91C50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B6ADF-8CCA-75FA-E4F1-6AE29BF4DF2C}"/>
              </a:ext>
            </a:extLst>
          </p:cNvPr>
          <p:cNvSpPr>
            <a:spLocks noGrp="1"/>
          </p:cNvSpPr>
          <p:nvPr>
            <p:ph type="dt" sz="half" idx="10"/>
          </p:nvPr>
        </p:nvSpPr>
        <p:spPr/>
        <p:txBody>
          <a:bodyPr/>
          <a:lstStyle/>
          <a:p>
            <a:fld id="{56ABD4BD-53C9-4C0B-9781-8930CAC661AF}" type="datetimeFigureOut">
              <a:rPr lang="en-US" smtClean="0"/>
              <a:t>5/13/2025</a:t>
            </a:fld>
            <a:endParaRPr lang="en-US"/>
          </a:p>
        </p:txBody>
      </p:sp>
      <p:sp>
        <p:nvSpPr>
          <p:cNvPr id="6" name="Footer Placeholder 5">
            <a:extLst>
              <a:ext uri="{FF2B5EF4-FFF2-40B4-BE49-F238E27FC236}">
                <a16:creationId xmlns:a16="http://schemas.microsoft.com/office/drawing/2014/main" id="{7BAE446C-EAEA-7E6B-7C6D-33E92C518D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C89DB-FD66-2AEF-8E4E-01BACD3FE322}"/>
              </a:ext>
            </a:extLst>
          </p:cNvPr>
          <p:cNvSpPr>
            <a:spLocks noGrp="1"/>
          </p:cNvSpPr>
          <p:nvPr>
            <p:ph type="sldNum" sz="quarter" idx="12"/>
          </p:nvPr>
        </p:nvSpPr>
        <p:spPr/>
        <p:txBody>
          <a:bodyPr/>
          <a:lstStyle/>
          <a:p>
            <a:fld id="{549DA37F-0DA2-404A-AE0A-EED4D2749553}" type="slidenum">
              <a:rPr lang="en-US" smtClean="0"/>
              <a:t>‹#›</a:t>
            </a:fld>
            <a:endParaRPr lang="en-US"/>
          </a:p>
        </p:txBody>
      </p:sp>
    </p:spTree>
    <p:extLst>
      <p:ext uri="{BB962C8B-B14F-4D97-AF65-F5344CB8AC3E}">
        <p14:creationId xmlns:p14="http://schemas.microsoft.com/office/powerpoint/2010/main" val="351112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79479D-327A-6090-2455-62A2B8DB4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38532B-ABAA-F221-06A2-44B446144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F6F3D-FF45-00D1-02C8-7F2A87CCFA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ABD4BD-53C9-4C0B-9781-8930CAC661AF}" type="datetimeFigureOut">
              <a:rPr lang="en-US" smtClean="0"/>
              <a:t>5/13/2025</a:t>
            </a:fld>
            <a:endParaRPr lang="en-US"/>
          </a:p>
        </p:txBody>
      </p:sp>
      <p:sp>
        <p:nvSpPr>
          <p:cNvPr id="5" name="Footer Placeholder 4">
            <a:extLst>
              <a:ext uri="{FF2B5EF4-FFF2-40B4-BE49-F238E27FC236}">
                <a16:creationId xmlns:a16="http://schemas.microsoft.com/office/drawing/2014/main" id="{EC129BA0-3764-FBC1-7DFE-065841AA9C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593D91-E9E8-2CE5-284F-63C9C4C1C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9DA37F-0DA2-404A-AE0A-EED4D2749553}" type="slidenum">
              <a:rPr lang="en-US" smtClean="0"/>
              <a:t>‹#›</a:t>
            </a:fld>
            <a:endParaRPr lang="en-US"/>
          </a:p>
        </p:txBody>
      </p:sp>
    </p:spTree>
    <p:extLst>
      <p:ext uri="{BB962C8B-B14F-4D97-AF65-F5344CB8AC3E}">
        <p14:creationId xmlns:p14="http://schemas.microsoft.com/office/powerpoint/2010/main" val="123380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ugwoodcloud.org/CDN/fleppc/publications/BrazillianPeppertree_Final_Oct19.pdf" TargetMode="External"/><Relationship Id="rId7" Type="http://schemas.openxmlformats.org/officeDocument/2006/relationships/image" Target="../media/image20.png"/><Relationship Id="rId2" Type="http://schemas.openxmlformats.org/officeDocument/2006/relationships/hyperlink" Target="http://southernforesthealth.net/"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myfwc.com/wildlifehabitats/habitat/invasive-plants/weed-alerts/brazillian-peppe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B9108C-4EA5-C77B-8657-98A79FAF94EC}"/>
              </a:ext>
            </a:extLst>
          </p:cNvPr>
          <p:cNvSpPr/>
          <p:nvPr/>
        </p:nvSpPr>
        <p:spPr>
          <a:xfrm>
            <a:off x="0" y="1087876"/>
            <a:ext cx="12203723" cy="2157862"/>
          </a:xfrm>
          <a:prstGeom prst="rect">
            <a:avLst/>
          </a:prstGeom>
          <a:solidFill>
            <a:srgbClr val="FCA5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3E91C0-77F7-55B1-71D6-622B9B5AAAEE}"/>
              </a:ext>
            </a:extLst>
          </p:cNvPr>
          <p:cNvSpPr>
            <a:spLocks noGrp="1"/>
          </p:cNvSpPr>
          <p:nvPr>
            <p:ph type="ctrTitle"/>
          </p:nvPr>
        </p:nvSpPr>
        <p:spPr>
          <a:xfrm>
            <a:off x="11723" y="1352099"/>
            <a:ext cx="12168554" cy="1566947"/>
          </a:xfrm>
        </p:spPr>
        <p:txBody>
          <a:bodyPr>
            <a:normAutofit/>
          </a:bodyPr>
          <a:lstStyle/>
          <a:p>
            <a:r>
              <a:rPr lang="en-US" sz="8000" b="1" dirty="0">
                <a:latin typeface="Arial" panose="020B0604020202020204" pitchFamily="34" charset="0"/>
                <a:cs typeface="Arial" panose="020B0604020202020204" pitchFamily="34" charset="0"/>
              </a:rPr>
              <a:t>Brazilian Peppertree</a:t>
            </a:r>
          </a:p>
        </p:txBody>
      </p:sp>
      <p:sp>
        <p:nvSpPr>
          <p:cNvPr id="3" name="Subtitle 2">
            <a:extLst>
              <a:ext uri="{FF2B5EF4-FFF2-40B4-BE49-F238E27FC236}">
                <a16:creationId xmlns:a16="http://schemas.microsoft.com/office/drawing/2014/main" id="{11A81E2B-9013-487C-EA31-AACEAB39CCC3}"/>
              </a:ext>
            </a:extLst>
          </p:cNvPr>
          <p:cNvSpPr>
            <a:spLocks noGrp="1"/>
          </p:cNvSpPr>
          <p:nvPr>
            <p:ph type="subTitle" idx="1"/>
          </p:nvPr>
        </p:nvSpPr>
        <p:spPr>
          <a:xfrm>
            <a:off x="5705352" y="3660663"/>
            <a:ext cx="6141450" cy="2796488"/>
          </a:xfrm>
        </p:spPr>
        <p:txBody>
          <a:bodyPr>
            <a:normAutofit/>
          </a:bodyPr>
          <a:lstStyle/>
          <a:p>
            <a:pPr>
              <a:lnSpc>
                <a:spcPct val="100000"/>
              </a:lnSpc>
              <a:spcBef>
                <a:spcPts val="1200"/>
              </a:spcBef>
              <a:spcAft>
                <a:spcPts val="1200"/>
              </a:spcAft>
            </a:pPr>
            <a:r>
              <a:rPr lang="en-US" i="1" dirty="0" err="1">
                <a:latin typeface="Arial" panose="020B0604020202020204" pitchFamily="34" charset="0"/>
                <a:cs typeface="Arial" panose="020B0604020202020204" pitchFamily="34" charset="0"/>
              </a:rPr>
              <a:t>Schinus</a:t>
            </a:r>
            <a:r>
              <a:rPr lang="en-US" i="1" dirty="0">
                <a:latin typeface="Arial" panose="020B0604020202020204" pitchFamily="34" charset="0"/>
                <a:cs typeface="Arial" panose="020B0604020202020204" pitchFamily="34" charset="0"/>
              </a:rPr>
              <a:t> terebinthifolius </a:t>
            </a:r>
          </a:p>
          <a:p>
            <a:pPr>
              <a:lnSpc>
                <a:spcPct val="100000"/>
              </a:lnSpc>
              <a:spcBef>
                <a:spcPts val="1200"/>
              </a:spcBef>
              <a:spcAft>
                <a:spcPts val="1200"/>
              </a:spcAft>
            </a:pPr>
            <a:r>
              <a:rPr lang="en-US" dirty="0">
                <a:latin typeface="Arial" panose="020B0604020202020204" pitchFamily="34" charset="0"/>
                <a:cs typeface="Arial" panose="020B0604020202020204" pitchFamily="34" charset="0"/>
              </a:rPr>
              <a:t>Also known as Christmas berry, Florida holly, and broad leaf pepper tree</a:t>
            </a:r>
          </a:p>
          <a:p>
            <a:pPr>
              <a:lnSpc>
                <a:spcPct val="100000"/>
              </a:lnSpc>
              <a:spcBef>
                <a:spcPts val="1200"/>
              </a:spcBef>
              <a:spcAft>
                <a:spcPts val="1200"/>
              </a:spcAft>
            </a:pPr>
            <a:r>
              <a:rPr lang="en-US" dirty="0">
                <a:latin typeface="Arial" panose="020B0604020202020204" pitchFamily="34" charset="0"/>
                <a:cs typeface="Arial" panose="020B0604020202020204" pitchFamily="34" charset="0"/>
              </a:rPr>
              <a:t>Invasive evergreen shrub or small tree in the </a:t>
            </a:r>
            <a:r>
              <a:rPr lang="en-US" dirty="0" err="1">
                <a:latin typeface="Arial" panose="020B0604020202020204" pitchFamily="34" charset="0"/>
                <a:cs typeface="Arial" panose="020B0604020202020204" pitchFamily="34" charset="0"/>
              </a:rPr>
              <a:t>Anacardiaceae</a:t>
            </a:r>
            <a:r>
              <a:rPr lang="en-US" dirty="0">
                <a:latin typeface="Arial" panose="020B0604020202020204" pitchFamily="34" charset="0"/>
                <a:cs typeface="Arial" panose="020B0604020202020204" pitchFamily="34" charset="0"/>
              </a:rPr>
              <a:t> family</a:t>
            </a:r>
          </a:p>
        </p:txBody>
      </p:sp>
      <p:pic>
        <p:nvPicPr>
          <p:cNvPr id="4" name="Picture 3">
            <a:extLst>
              <a:ext uri="{FF2B5EF4-FFF2-40B4-BE49-F238E27FC236}">
                <a16:creationId xmlns:a16="http://schemas.microsoft.com/office/drawing/2014/main" id="{036F0510-46A5-A1BF-5278-ACB065AF38AF}"/>
              </a:ext>
            </a:extLst>
          </p:cNvPr>
          <p:cNvPicPr>
            <a:picLocks noChangeAspect="1"/>
          </p:cNvPicPr>
          <p:nvPr/>
        </p:nvPicPr>
        <p:blipFill>
          <a:blip r:embed="rId2"/>
          <a:stretch>
            <a:fillRect/>
          </a:stretch>
        </p:blipFill>
        <p:spPr>
          <a:xfrm>
            <a:off x="0" y="3245738"/>
            <a:ext cx="5439508" cy="3626338"/>
          </a:xfrm>
          <a:prstGeom prst="rect">
            <a:avLst/>
          </a:prstGeom>
          <a:ln>
            <a:solidFill>
              <a:schemeClr val="tx1"/>
            </a:solidFill>
          </a:ln>
        </p:spPr>
      </p:pic>
      <p:sp>
        <p:nvSpPr>
          <p:cNvPr id="15" name="TextBox 14">
            <a:extLst>
              <a:ext uri="{FF2B5EF4-FFF2-40B4-BE49-F238E27FC236}">
                <a16:creationId xmlns:a16="http://schemas.microsoft.com/office/drawing/2014/main" id="{E4137D07-C37A-9DFD-CD35-C5B9D1528AE1}"/>
              </a:ext>
            </a:extLst>
          </p:cNvPr>
          <p:cNvSpPr txBox="1"/>
          <p:nvPr/>
        </p:nvSpPr>
        <p:spPr>
          <a:xfrm>
            <a:off x="-3759" y="6627168"/>
            <a:ext cx="2446585"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Amy </a:t>
            </a:r>
            <a:r>
              <a:rPr lang="en-US" sz="900" dirty="0" err="1">
                <a:solidFill>
                  <a:prstClr val="black"/>
                </a:solidFill>
                <a:latin typeface="Arial" panose="020B0604020202020204" pitchFamily="34" charset="0"/>
                <a:cs typeface="Arial" panose="020B0604020202020204" pitchFamily="34" charset="0"/>
              </a:rPr>
              <a:t>Ferriter</a:t>
            </a:r>
            <a:r>
              <a:rPr lang="en-US" sz="900" dirty="0">
                <a:solidFill>
                  <a:prstClr val="black"/>
                </a:solidFill>
                <a:latin typeface="Arial" panose="020B0604020202020204" pitchFamily="34" charset="0"/>
                <a:cs typeface="Arial" panose="020B0604020202020204" pitchFamily="34" charset="0"/>
              </a:rPr>
              <a:t>, State of Idaho,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0306474-2C44-0A6C-17FB-0102FA2DAA8D}"/>
              </a:ext>
            </a:extLst>
          </p:cNvPr>
          <p:cNvPicPr>
            <a:picLocks noChangeAspect="1"/>
          </p:cNvPicPr>
          <p:nvPr/>
        </p:nvPicPr>
        <p:blipFill>
          <a:blip r:embed="rId3"/>
          <a:stretch>
            <a:fillRect/>
          </a:stretch>
        </p:blipFill>
        <p:spPr>
          <a:xfrm>
            <a:off x="345197" y="156720"/>
            <a:ext cx="3639627" cy="682811"/>
          </a:xfrm>
          <a:prstGeom prst="rect">
            <a:avLst/>
          </a:prstGeom>
        </p:spPr>
      </p:pic>
      <p:pic>
        <p:nvPicPr>
          <p:cNvPr id="6" name="Picture 5">
            <a:extLst>
              <a:ext uri="{FF2B5EF4-FFF2-40B4-BE49-F238E27FC236}">
                <a16:creationId xmlns:a16="http://schemas.microsoft.com/office/drawing/2014/main" id="{E048B540-4758-8856-75F7-4BD78A4B8AED}"/>
              </a:ext>
            </a:extLst>
          </p:cNvPr>
          <p:cNvPicPr>
            <a:picLocks noChangeAspect="1"/>
          </p:cNvPicPr>
          <p:nvPr/>
        </p:nvPicPr>
        <p:blipFill>
          <a:blip r:embed="rId4"/>
          <a:stretch>
            <a:fillRect/>
          </a:stretch>
        </p:blipFill>
        <p:spPr>
          <a:xfrm>
            <a:off x="5705352" y="51638"/>
            <a:ext cx="804742" cy="896190"/>
          </a:xfrm>
          <a:prstGeom prst="rect">
            <a:avLst/>
          </a:prstGeom>
        </p:spPr>
      </p:pic>
      <p:pic>
        <p:nvPicPr>
          <p:cNvPr id="7" name="Picture 6">
            <a:extLst>
              <a:ext uri="{FF2B5EF4-FFF2-40B4-BE49-F238E27FC236}">
                <a16:creationId xmlns:a16="http://schemas.microsoft.com/office/drawing/2014/main" id="{B2B42917-DADC-2393-9D75-37B205A1D135}"/>
              </a:ext>
            </a:extLst>
          </p:cNvPr>
          <p:cNvPicPr>
            <a:picLocks noChangeAspect="1"/>
          </p:cNvPicPr>
          <p:nvPr/>
        </p:nvPicPr>
        <p:blipFill>
          <a:blip r:embed="rId5"/>
          <a:stretch>
            <a:fillRect/>
          </a:stretch>
        </p:blipFill>
        <p:spPr>
          <a:xfrm>
            <a:off x="8012087" y="81245"/>
            <a:ext cx="3834716" cy="829128"/>
          </a:xfrm>
          <a:prstGeom prst="rect">
            <a:avLst/>
          </a:prstGeom>
        </p:spPr>
      </p:pic>
    </p:spTree>
    <p:extLst>
      <p:ext uri="{BB962C8B-B14F-4D97-AF65-F5344CB8AC3E}">
        <p14:creationId xmlns:p14="http://schemas.microsoft.com/office/powerpoint/2010/main" val="4135868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B325B-849B-690A-152F-53A5CD2EF341}"/>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9DE39-B1DC-BD4F-AE31-793E6791D64E}"/>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 Chemical Control</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8595EB-FFE8-E9B5-D2E0-20D32EC339CC}"/>
              </a:ext>
            </a:extLst>
          </p:cNvPr>
          <p:cNvSpPr>
            <a:spLocks noGrp="1"/>
          </p:cNvSpPr>
          <p:nvPr>
            <p:ph idx="1"/>
          </p:nvPr>
        </p:nvSpPr>
        <p:spPr>
          <a:xfrm>
            <a:off x="5677231" y="1574358"/>
            <a:ext cx="6432606" cy="5200153"/>
          </a:xfrm>
        </p:spPr>
        <p:txBody>
          <a:bodyPr>
            <a:normAutofit fontScale="92500"/>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Often used in addition to mechanical control</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Glyphosate and triclopyr herbicides applied to stumps immediately after cutting</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Basal bark and foliar treatments can be done on smaller stems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Cons: expensive, chemicals can damage non-target species, especially in sensitive aquatic ecosystems. Must be repeated to prevent regrowth</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Always follow the label when using herbicides and wear appropriate PPE!</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075E5EC-2345-7C7D-CD74-0DE160D081A1}"/>
              </a:ext>
            </a:extLst>
          </p:cNvPr>
          <p:cNvPicPr>
            <a:picLocks noChangeAspect="1"/>
          </p:cNvPicPr>
          <p:nvPr/>
        </p:nvPicPr>
        <p:blipFill>
          <a:blip r:embed="rId2"/>
          <a:stretch>
            <a:fillRect/>
          </a:stretch>
        </p:blipFill>
        <p:spPr>
          <a:xfrm>
            <a:off x="170293" y="1948582"/>
            <a:ext cx="5239245" cy="3929433"/>
          </a:xfrm>
          <a:prstGeom prst="rect">
            <a:avLst/>
          </a:prstGeom>
          <a:ln>
            <a:solidFill>
              <a:schemeClr val="tx1"/>
            </a:solidFill>
          </a:ln>
        </p:spPr>
      </p:pic>
      <p:sp>
        <p:nvSpPr>
          <p:cNvPr id="6" name="TextBox 5">
            <a:extLst>
              <a:ext uri="{FF2B5EF4-FFF2-40B4-BE49-F238E27FC236}">
                <a16:creationId xmlns:a16="http://schemas.microsoft.com/office/drawing/2014/main" id="{008BF9E9-6DF8-A941-B4E6-E7424C2BDA92}"/>
              </a:ext>
            </a:extLst>
          </p:cNvPr>
          <p:cNvSpPr txBox="1"/>
          <p:nvPr/>
        </p:nvSpPr>
        <p:spPr>
          <a:xfrm>
            <a:off x="170293" y="5647183"/>
            <a:ext cx="200203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Forest and Kim Starr,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293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9F2C5-B5C1-6EE6-A25A-276D0B816F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6D71FFA-9903-208B-CDBF-CCA1844D89B1}"/>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0DA6A-3AEE-5E1D-4FC9-095F038A06AC}"/>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 Biological Control</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3CDE621-52BA-74C2-B3E4-0DCF165FA2BB}"/>
              </a:ext>
            </a:extLst>
          </p:cNvPr>
          <p:cNvSpPr>
            <a:spLocks noGrp="1"/>
          </p:cNvSpPr>
          <p:nvPr>
            <p:ph idx="1"/>
          </p:nvPr>
        </p:nvSpPr>
        <p:spPr>
          <a:xfrm>
            <a:off x="203796" y="1604256"/>
            <a:ext cx="7367736" cy="5138328"/>
          </a:xfrm>
        </p:spPr>
        <p:txBody>
          <a:bodyPr>
            <a:normAutofit/>
          </a:bodyPr>
          <a:lstStyle/>
          <a:p>
            <a:pPr marL="0" indent="0" algn="ctr">
              <a:spcBef>
                <a:spcPts val="1200"/>
              </a:spcBef>
              <a:spcAft>
                <a:spcPts val="1200"/>
              </a:spcAft>
              <a:buNone/>
            </a:pPr>
            <a:r>
              <a:rPr lang="en-US" sz="2500" dirty="0">
                <a:latin typeface="Arial" panose="020B0604020202020204" pitchFamily="34" charset="0"/>
                <a:cs typeface="Arial" panose="020B0604020202020204" pitchFamily="34" charset="0"/>
              </a:rPr>
              <a:t>Some insects were identified that can help control Brazilian peppertree:</a:t>
            </a:r>
          </a:p>
          <a:p>
            <a:pPr marL="0" indent="0" algn="ctr">
              <a:spcBef>
                <a:spcPts val="1200"/>
              </a:spcBef>
              <a:spcAft>
                <a:spcPts val="1200"/>
              </a:spcAft>
              <a:buNone/>
            </a:pPr>
            <a:r>
              <a:rPr lang="en-US" sz="2500" b="1" dirty="0">
                <a:latin typeface="Arial" panose="020B0604020202020204" pitchFamily="34" charset="0"/>
                <a:cs typeface="Arial" panose="020B0604020202020204" pitchFamily="34" charset="0"/>
              </a:rPr>
              <a:t>Brazilian peppertree thrips (</a:t>
            </a:r>
            <a:r>
              <a:rPr lang="en-US" sz="2500" b="1" i="1" dirty="0">
                <a:latin typeface="Arial" panose="020B0604020202020204" pitchFamily="34" charset="0"/>
                <a:cs typeface="Arial" panose="020B0604020202020204" pitchFamily="34" charset="0"/>
              </a:rPr>
              <a:t>Pseudophilothrips </a:t>
            </a:r>
            <a:r>
              <a:rPr lang="en-US" sz="2500" b="1" i="1" dirty="0" err="1">
                <a:latin typeface="Arial" panose="020B0604020202020204" pitchFamily="34" charset="0"/>
                <a:cs typeface="Arial" panose="020B0604020202020204" pitchFamily="34" charset="0"/>
              </a:rPr>
              <a:t>ichini</a:t>
            </a:r>
            <a:r>
              <a:rPr lang="en-US" sz="2500" b="1" dirty="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native to Brazil, larval and adult feeding via sucking mouthparts can reduce plant growth and limit fruit production, but part of </a:t>
            </a:r>
            <a:r>
              <a:rPr lang="en-US" sz="2500">
                <a:latin typeface="Arial" panose="020B0604020202020204" pitchFamily="34" charset="0"/>
                <a:cs typeface="Arial" panose="020B0604020202020204" pitchFamily="34" charset="0"/>
              </a:rPr>
              <a:t>its lifecycle </a:t>
            </a:r>
            <a:r>
              <a:rPr lang="en-US" sz="2500" dirty="0">
                <a:latin typeface="Arial" panose="020B0604020202020204" pitchFamily="34" charset="0"/>
                <a:cs typeface="Arial" panose="020B0604020202020204" pitchFamily="34" charset="0"/>
              </a:rPr>
              <a:t>occurs in the soil and may be impeded by flooding</a:t>
            </a:r>
          </a:p>
          <a:p>
            <a:pPr marL="0" indent="0" algn="ctr">
              <a:spcBef>
                <a:spcPts val="1200"/>
              </a:spcBef>
              <a:spcAft>
                <a:spcPts val="1200"/>
              </a:spcAft>
              <a:buNone/>
            </a:pPr>
            <a:r>
              <a:rPr lang="en-US" sz="2500" b="1" dirty="0">
                <a:latin typeface="Arial" panose="020B0604020202020204" pitchFamily="34" charset="0"/>
                <a:cs typeface="Arial" panose="020B0604020202020204" pitchFamily="34" charset="0"/>
              </a:rPr>
              <a:t>Yellow Brazilian peppertree leaf </a:t>
            </a:r>
            <a:r>
              <a:rPr lang="en-US" sz="2500" b="1" dirty="0" err="1">
                <a:latin typeface="Arial" panose="020B0604020202020204" pitchFamily="34" charset="0"/>
                <a:cs typeface="Arial" panose="020B0604020202020204" pitchFamily="34" charset="0"/>
              </a:rPr>
              <a:t>galler</a:t>
            </a:r>
            <a:r>
              <a:rPr lang="en-US" sz="2500" b="1" dirty="0">
                <a:latin typeface="Arial" panose="020B0604020202020204" pitchFamily="34" charset="0"/>
                <a:cs typeface="Arial" panose="020B0604020202020204" pitchFamily="34" charset="0"/>
              </a:rPr>
              <a:t> (</a:t>
            </a:r>
            <a:r>
              <a:rPr lang="en-US" sz="2500" b="1" i="1" dirty="0">
                <a:latin typeface="Arial" panose="020B0604020202020204" pitchFamily="34" charset="0"/>
                <a:cs typeface="Arial" panose="020B0604020202020204" pitchFamily="34" charset="0"/>
              </a:rPr>
              <a:t>Calophya </a:t>
            </a:r>
            <a:r>
              <a:rPr lang="en-US" sz="2500" b="1" i="1" dirty="0" err="1">
                <a:latin typeface="Arial" panose="020B0604020202020204" pitchFamily="34" charset="0"/>
                <a:cs typeface="Arial" panose="020B0604020202020204" pitchFamily="34" charset="0"/>
              </a:rPr>
              <a:t>latiforceps</a:t>
            </a:r>
            <a:r>
              <a:rPr lang="en-US" sz="2500" b="1" dirty="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native to Brazil, highly host specific, nymphal feeding on host leaves and injection of toxic saliva causes decreased photosynthesis and reduced plant growth</a:t>
            </a:r>
            <a:endParaRPr lang="en-US" sz="2500"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C341AD6-B60D-60D6-CA66-899CC2D3AA17}"/>
              </a:ext>
            </a:extLst>
          </p:cNvPr>
          <p:cNvPicPr>
            <a:picLocks noChangeAspect="1"/>
          </p:cNvPicPr>
          <p:nvPr/>
        </p:nvPicPr>
        <p:blipFill>
          <a:blip r:embed="rId2"/>
          <a:stretch>
            <a:fillRect/>
          </a:stretch>
        </p:blipFill>
        <p:spPr>
          <a:xfrm>
            <a:off x="8096083" y="1325563"/>
            <a:ext cx="4095917" cy="2730611"/>
          </a:xfrm>
          <a:prstGeom prst="rect">
            <a:avLst/>
          </a:prstGeom>
          <a:ln>
            <a:solidFill>
              <a:schemeClr val="tx1"/>
            </a:solidFill>
          </a:ln>
        </p:spPr>
      </p:pic>
      <p:sp>
        <p:nvSpPr>
          <p:cNvPr id="6" name="TextBox 5">
            <a:extLst>
              <a:ext uri="{FF2B5EF4-FFF2-40B4-BE49-F238E27FC236}">
                <a16:creationId xmlns:a16="http://schemas.microsoft.com/office/drawing/2014/main" id="{38DEF261-7FCA-0B91-64E0-D64D931A4C78}"/>
              </a:ext>
            </a:extLst>
          </p:cNvPr>
          <p:cNvSpPr txBox="1"/>
          <p:nvPr/>
        </p:nvSpPr>
        <p:spPr>
          <a:xfrm>
            <a:off x="8096083" y="3825342"/>
            <a:ext cx="1952706"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James P. Cuda, UF,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A6B675E-D23F-C092-1B78-FEAFF57B22CE}"/>
              </a:ext>
            </a:extLst>
          </p:cNvPr>
          <p:cNvPicPr>
            <a:picLocks noChangeAspect="1"/>
          </p:cNvPicPr>
          <p:nvPr/>
        </p:nvPicPr>
        <p:blipFill>
          <a:blip r:embed="rId3"/>
          <a:stretch>
            <a:fillRect/>
          </a:stretch>
        </p:blipFill>
        <p:spPr>
          <a:xfrm>
            <a:off x="8096083" y="4056174"/>
            <a:ext cx="4095917" cy="2801826"/>
          </a:xfrm>
          <a:prstGeom prst="rect">
            <a:avLst/>
          </a:prstGeom>
          <a:ln>
            <a:solidFill>
              <a:schemeClr val="tx1"/>
            </a:solidFill>
          </a:ln>
        </p:spPr>
      </p:pic>
      <p:sp>
        <p:nvSpPr>
          <p:cNvPr id="8" name="TextBox 7">
            <a:extLst>
              <a:ext uri="{FF2B5EF4-FFF2-40B4-BE49-F238E27FC236}">
                <a16:creationId xmlns:a16="http://schemas.microsoft.com/office/drawing/2014/main" id="{5A518F70-3514-1C0C-BD18-D8768AEF7D18}"/>
              </a:ext>
            </a:extLst>
          </p:cNvPr>
          <p:cNvSpPr txBox="1"/>
          <p:nvPr/>
        </p:nvSpPr>
        <p:spPr>
          <a:xfrm>
            <a:off x="8096083" y="6627168"/>
            <a:ext cx="1682696"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Rodrigo Diaz, LSU AgCenter</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A252E1A0-0FE4-1B0E-EF0E-08207979C978}"/>
              </a:ext>
            </a:extLst>
          </p:cNvPr>
          <p:cNvSpPr/>
          <p:nvPr/>
        </p:nvSpPr>
        <p:spPr>
          <a:xfrm rot="20852530">
            <a:off x="7400035" y="2985537"/>
            <a:ext cx="1265050" cy="389974"/>
          </a:xfrm>
          <a:prstGeom prst="rightArrow">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3A0CA85-7959-CCA6-0B3E-74AFDB4C6C88}"/>
              </a:ext>
            </a:extLst>
          </p:cNvPr>
          <p:cNvSpPr/>
          <p:nvPr/>
        </p:nvSpPr>
        <p:spPr>
          <a:xfrm rot="698284">
            <a:off x="7449298" y="5176841"/>
            <a:ext cx="1247573" cy="389974"/>
          </a:xfrm>
          <a:prstGeom prst="rightArrow">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9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DE71C-1D32-3607-EB04-59DB02C0BC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0880E5-B8AB-C66E-6FAE-22A597A91C34}"/>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F9559-AF50-ECEC-5DC8-F28B146EED0B}"/>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 Biological Control</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A04BA3D-D2A6-0BAC-F757-305D344927EF}"/>
              </a:ext>
            </a:extLst>
          </p:cNvPr>
          <p:cNvSpPr>
            <a:spLocks noGrp="1"/>
          </p:cNvSpPr>
          <p:nvPr>
            <p:ph idx="1"/>
          </p:nvPr>
        </p:nvSpPr>
        <p:spPr>
          <a:xfrm>
            <a:off x="286577" y="2428841"/>
            <a:ext cx="6917304" cy="3518736"/>
          </a:xfrm>
        </p:spPr>
        <p:txBody>
          <a:bodyPr>
            <a:normAutofit/>
          </a:bodyPr>
          <a:lstStyle/>
          <a:p>
            <a:pPr marL="0" indent="0" algn="ctr">
              <a:spcBef>
                <a:spcPts val="1200"/>
              </a:spcBef>
              <a:spcAft>
                <a:spcPts val="1200"/>
              </a:spcAft>
              <a:buNone/>
            </a:pPr>
            <a:r>
              <a:rPr lang="en-US" sz="2500" b="1" dirty="0">
                <a:latin typeface="Arial" panose="020B0604020202020204" pitchFamily="34" charset="0"/>
                <a:cs typeface="Arial" panose="020B0604020202020204" pitchFamily="34" charset="0"/>
              </a:rPr>
              <a:t>Brazilian peppertree seed chalcid (</a:t>
            </a:r>
            <a:r>
              <a:rPr lang="en-US" sz="2500" b="1" i="1" dirty="0">
                <a:latin typeface="Arial" panose="020B0604020202020204" pitchFamily="34" charset="0"/>
                <a:cs typeface="Arial" panose="020B0604020202020204" pitchFamily="34" charset="0"/>
              </a:rPr>
              <a:t>Megastigmus </a:t>
            </a:r>
            <a:r>
              <a:rPr lang="en-US" sz="2500" b="1" i="1" dirty="0" err="1">
                <a:latin typeface="Arial" panose="020B0604020202020204" pitchFamily="34" charset="0"/>
                <a:cs typeface="Arial" panose="020B0604020202020204" pitchFamily="34" charset="0"/>
              </a:rPr>
              <a:t>transvaalensis</a:t>
            </a:r>
            <a:r>
              <a:rPr lang="en-US" sz="2500" b="1" dirty="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 plant feeding wasp originally from South Africa that lays its eggs and completes most of its lifecycle within peppertree drupes</a:t>
            </a:r>
          </a:p>
          <a:p>
            <a:pPr marL="0" indent="0" algn="ctr">
              <a:spcBef>
                <a:spcPts val="1200"/>
              </a:spcBef>
              <a:spcAft>
                <a:spcPts val="1200"/>
              </a:spcAft>
              <a:buNone/>
            </a:pPr>
            <a:r>
              <a:rPr lang="en-US" sz="2500" dirty="0">
                <a:latin typeface="Arial" panose="020B0604020202020204" pitchFamily="34" charset="0"/>
                <a:cs typeface="Arial" panose="020B0604020202020204" pitchFamily="34" charset="0"/>
              </a:rPr>
              <a:t>Biocontrol can help reduce plant populations and is considered an important component of an integrated pest management plan</a:t>
            </a:r>
          </a:p>
          <a:p>
            <a:pPr marL="0" indent="0" algn="ctr">
              <a:spcBef>
                <a:spcPts val="1200"/>
              </a:spcBef>
              <a:spcAft>
                <a:spcPts val="1200"/>
              </a:spcAft>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EFB7DBC-E02A-AC1A-930B-27722496221A}"/>
              </a:ext>
            </a:extLst>
          </p:cNvPr>
          <p:cNvPicPr>
            <a:picLocks noChangeAspect="1"/>
          </p:cNvPicPr>
          <p:nvPr/>
        </p:nvPicPr>
        <p:blipFill>
          <a:blip r:embed="rId2"/>
          <a:stretch>
            <a:fillRect/>
          </a:stretch>
        </p:blipFill>
        <p:spPr>
          <a:xfrm>
            <a:off x="7824083" y="2291855"/>
            <a:ext cx="4018059" cy="3792707"/>
          </a:xfrm>
          <a:prstGeom prst="rect">
            <a:avLst/>
          </a:prstGeom>
          <a:ln>
            <a:solidFill>
              <a:schemeClr val="tx1"/>
            </a:solidFill>
          </a:ln>
        </p:spPr>
      </p:pic>
      <p:sp>
        <p:nvSpPr>
          <p:cNvPr id="6" name="Arrow: Right 5">
            <a:extLst>
              <a:ext uri="{FF2B5EF4-FFF2-40B4-BE49-F238E27FC236}">
                <a16:creationId xmlns:a16="http://schemas.microsoft.com/office/drawing/2014/main" id="{3675ABF7-3F3B-64B0-AE5D-8134B7D52C30}"/>
              </a:ext>
            </a:extLst>
          </p:cNvPr>
          <p:cNvSpPr/>
          <p:nvPr/>
        </p:nvSpPr>
        <p:spPr>
          <a:xfrm rot="1372643">
            <a:off x="7121741" y="3393038"/>
            <a:ext cx="1265050" cy="389974"/>
          </a:xfrm>
          <a:prstGeom prst="rightArrow">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79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B325B-849B-690A-152F-53A5CD2EF341}"/>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9DE39-B1DC-BD4F-AE31-793E6791D64E}"/>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Additional Resources</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8595EB-FFE8-E9B5-D2E0-20D32EC339CC}"/>
              </a:ext>
            </a:extLst>
          </p:cNvPr>
          <p:cNvSpPr>
            <a:spLocks noGrp="1"/>
          </p:cNvSpPr>
          <p:nvPr>
            <p:ph idx="1"/>
          </p:nvPr>
        </p:nvSpPr>
        <p:spPr>
          <a:xfrm>
            <a:off x="2838616" y="1614114"/>
            <a:ext cx="8905461" cy="4651513"/>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Southern Regional Extension Forestry</a:t>
            </a:r>
          </a:p>
          <a:p>
            <a:pPr marL="0" indent="0">
              <a:buNone/>
            </a:pPr>
            <a:r>
              <a:rPr lang="en-US" sz="2800" dirty="0">
                <a:latin typeface="Arial" panose="020B0604020202020204" pitchFamily="34" charset="0"/>
                <a:cs typeface="Arial" panose="020B0604020202020204" pitchFamily="34" charset="0"/>
                <a:hlinkClick r:id="rId2"/>
              </a:rPr>
              <a:t>http://southernforesthealth.net/</a:t>
            </a:r>
            <a:endParaRPr lang="en-US" sz="28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Brazilian Peppertree Integrated Management Guide</a:t>
            </a:r>
          </a:p>
          <a:p>
            <a:pPr marL="0" indent="0">
              <a:buNone/>
            </a:pPr>
            <a:r>
              <a:rPr lang="en-US" dirty="0">
                <a:latin typeface="Arial" panose="020B0604020202020204" pitchFamily="34" charset="0"/>
                <a:cs typeface="Arial" panose="020B0604020202020204" pitchFamily="34" charset="0"/>
                <a:hlinkClick r:id="rId3"/>
              </a:rPr>
              <a:t>https://bugwoodcloud.org/CDN/fleppc/publications/BrazillianPeppertree_Final_Oct19.pdf</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Florida Fish and Wildlife Conservation Commission</a:t>
            </a:r>
          </a:p>
          <a:p>
            <a:pPr marL="0" indent="0">
              <a:buNone/>
            </a:pPr>
            <a:r>
              <a:rPr lang="en-US" dirty="0">
                <a:latin typeface="Arial" panose="020B0604020202020204" pitchFamily="34" charset="0"/>
                <a:cs typeface="Arial" panose="020B0604020202020204" pitchFamily="34" charset="0"/>
                <a:hlinkClick r:id="rId4"/>
              </a:rPr>
              <a:t>https://myfwc.com/wildlifehabitats/habitat/invasive-plants/weed-alerts/brazillian-pepper/</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D44D6C21-1B6B-FE32-916F-D8DA5F5D03B1}"/>
              </a:ext>
            </a:extLst>
          </p:cNvPr>
          <p:cNvPicPr>
            <a:picLocks noChangeAspect="1"/>
          </p:cNvPicPr>
          <p:nvPr/>
        </p:nvPicPr>
        <p:blipFill>
          <a:blip r:embed="rId5"/>
          <a:stretch>
            <a:fillRect/>
          </a:stretch>
        </p:blipFill>
        <p:spPr>
          <a:xfrm>
            <a:off x="846968" y="1614114"/>
            <a:ext cx="1101906" cy="939860"/>
          </a:xfrm>
          <a:prstGeom prst="rect">
            <a:avLst/>
          </a:prstGeom>
        </p:spPr>
      </p:pic>
      <p:sp>
        <p:nvSpPr>
          <p:cNvPr id="7" name="TextBox 6">
            <a:extLst>
              <a:ext uri="{FF2B5EF4-FFF2-40B4-BE49-F238E27FC236}">
                <a16:creationId xmlns:a16="http://schemas.microsoft.com/office/drawing/2014/main" id="{32AC0CA5-6F72-099A-6009-9FB957FDECDE}"/>
              </a:ext>
            </a:extLst>
          </p:cNvPr>
          <p:cNvSpPr txBox="1"/>
          <p:nvPr/>
        </p:nvSpPr>
        <p:spPr>
          <a:xfrm>
            <a:off x="1574993" y="6446392"/>
            <a:ext cx="963040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Created by Katy Crout Moretti &amp; David Coyle (Clemson University); Reviewed by </a:t>
            </a:r>
            <a:r>
              <a:rPr lang="en-US" sz="1400">
                <a:latin typeface="Arial" panose="020B0604020202020204" pitchFamily="34" charset="0"/>
                <a:cs typeface="Arial" panose="020B0604020202020204" pitchFamily="34" charset="0"/>
              </a:rPr>
              <a:t>Lynne Womack (</a:t>
            </a:r>
            <a:r>
              <a:rPr lang="en-US" sz="1400" dirty="0">
                <a:latin typeface="Arial" panose="020B0604020202020204" pitchFamily="34" charset="0"/>
                <a:cs typeface="Arial" panose="020B0604020202020204" pitchFamily="34" charset="0"/>
              </a:rPr>
              <a:t>US Forest Service)</a:t>
            </a:r>
          </a:p>
        </p:txBody>
      </p:sp>
      <p:pic>
        <p:nvPicPr>
          <p:cNvPr id="5" name="Picture 4">
            <a:extLst>
              <a:ext uri="{FF2B5EF4-FFF2-40B4-BE49-F238E27FC236}">
                <a16:creationId xmlns:a16="http://schemas.microsoft.com/office/drawing/2014/main" id="{DCBC5266-1E53-6D1A-EC40-7A0B785B38E2}"/>
              </a:ext>
            </a:extLst>
          </p:cNvPr>
          <p:cNvPicPr>
            <a:picLocks noChangeAspect="1"/>
          </p:cNvPicPr>
          <p:nvPr/>
        </p:nvPicPr>
        <p:blipFill>
          <a:blip r:embed="rId6"/>
          <a:stretch>
            <a:fillRect/>
          </a:stretch>
        </p:blipFill>
        <p:spPr>
          <a:xfrm>
            <a:off x="846968" y="4667416"/>
            <a:ext cx="1053157" cy="1286615"/>
          </a:xfrm>
          <a:prstGeom prst="rect">
            <a:avLst/>
          </a:prstGeom>
        </p:spPr>
      </p:pic>
      <p:pic>
        <p:nvPicPr>
          <p:cNvPr id="8" name="Picture 7">
            <a:extLst>
              <a:ext uri="{FF2B5EF4-FFF2-40B4-BE49-F238E27FC236}">
                <a16:creationId xmlns:a16="http://schemas.microsoft.com/office/drawing/2014/main" id="{185CDEBC-16ED-5E6D-199A-A143D70FDDCB}"/>
              </a:ext>
            </a:extLst>
          </p:cNvPr>
          <p:cNvPicPr>
            <a:picLocks noChangeAspect="1"/>
          </p:cNvPicPr>
          <p:nvPr/>
        </p:nvPicPr>
        <p:blipFill>
          <a:blip r:embed="rId7"/>
          <a:stretch>
            <a:fillRect/>
          </a:stretch>
        </p:blipFill>
        <p:spPr>
          <a:xfrm>
            <a:off x="348410" y="3218751"/>
            <a:ext cx="2099021" cy="939860"/>
          </a:xfrm>
          <a:prstGeom prst="rect">
            <a:avLst/>
          </a:prstGeom>
        </p:spPr>
      </p:pic>
    </p:spTree>
    <p:extLst>
      <p:ext uri="{BB962C8B-B14F-4D97-AF65-F5344CB8AC3E}">
        <p14:creationId xmlns:p14="http://schemas.microsoft.com/office/powerpoint/2010/main" val="3229854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B325B-849B-690A-152F-53A5CD2EF341}"/>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9DE39-B1DC-BD4F-AE31-793E6791D64E}"/>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Introduction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8595EB-FFE8-E9B5-D2E0-20D32EC339CC}"/>
              </a:ext>
            </a:extLst>
          </p:cNvPr>
          <p:cNvSpPr>
            <a:spLocks noGrp="1"/>
          </p:cNvSpPr>
          <p:nvPr>
            <p:ph idx="1"/>
          </p:nvPr>
        </p:nvSpPr>
        <p:spPr>
          <a:xfrm>
            <a:off x="190831" y="2010091"/>
            <a:ext cx="6178163" cy="4540195"/>
          </a:xfrm>
        </p:spPr>
        <p:txBody>
          <a:bodyPr>
            <a:normAutofit/>
          </a:bodyPr>
          <a:lstStyle/>
          <a:p>
            <a:pPr marL="0" indent="0" algn="ctr">
              <a:spcBef>
                <a:spcPts val="1200"/>
              </a:spcBef>
              <a:spcAft>
                <a:spcPts val="1200"/>
              </a:spcAft>
              <a:buNone/>
            </a:pPr>
            <a:r>
              <a:rPr lang="en-US" sz="2400" dirty="0">
                <a:latin typeface="Arial" panose="020B0604020202020204" pitchFamily="34" charset="0"/>
                <a:cs typeface="Arial" panose="020B0604020202020204" pitchFamily="34" charset="0"/>
              </a:rPr>
              <a:t>Native to South America</a:t>
            </a:r>
          </a:p>
          <a:p>
            <a:pPr marL="0" indent="0" algn="ctr">
              <a:spcBef>
                <a:spcPts val="1200"/>
              </a:spcBef>
              <a:spcAft>
                <a:spcPts val="1200"/>
              </a:spcAft>
              <a:buNone/>
            </a:pPr>
            <a:r>
              <a:rPr lang="en-US" sz="2400" dirty="0">
                <a:latin typeface="Arial" panose="020B0604020202020204" pitchFamily="34" charset="0"/>
                <a:cs typeface="Arial" panose="020B0604020202020204" pitchFamily="34" charset="0"/>
              </a:rPr>
              <a:t>Introduced to Florida in the 1840s as an ornamental</a:t>
            </a:r>
          </a:p>
          <a:p>
            <a:pPr marL="0" indent="0" algn="ctr">
              <a:spcBef>
                <a:spcPts val="1200"/>
              </a:spcBef>
              <a:spcAft>
                <a:spcPts val="1200"/>
              </a:spcAft>
              <a:buNone/>
            </a:pPr>
            <a:r>
              <a:rPr lang="en-US" sz="2400" dirty="0">
                <a:latin typeface="Arial" panose="020B0604020202020204" pitchFamily="34" charset="0"/>
                <a:cs typeface="Arial" panose="020B0604020202020204" pitchFamily="34" charset="0"/>
              </a:rPr>
              <a:t>Can be found in several southern states</a:t>
            </a:r>
          </a:p>
          <a:p>
            <a:pPr marL="0" indent="0" algn="ctr">
              <a:spcBef>
                <a:spcPts val="1200"/>
              </a:spcBef>
              <a:spcAft>
                <a:spcPts val="1200"/>
              </a:spcAft>
              <a:buNone/>
            </a:pPr>
            <a:r>
              <a:rPr lang="en-US" sz="2400" dirty="0">
                <a:latin typeface="Arial" panose="020B0604020202020204" pitchFamily="34" charset="0"/>
                <a:cs typeface="Arial" panose="020B0604020202020204" pitchFamily="34" charset="0"/>
              </a:rPr>
              <a:t>Also invasive in other countries including Spain, Portugal, Australia, New Zealand, and South Africa</a:t>
            </a:r>
          </a:p>
          <a:p>
            <a:pPr marL="0" indent="0" algn="ctr">
              <a:spcBef>
                <a:spcPts val="1200"/>
              </a:spcBef>
              <a:spcAft>
                <a:spcPts val="1200"/>
              </a:spcAft>
              <a:buNone/>
            </a:pPr>
            <a:r>
              <a:rPr lang="en-US" sz="2400" dirty="0">
                <a:latin typeface="Arial" panose="020B0604020202020204" pitchFamily="34" charset="0"/>
                <a:cs typeface="Arial" panose="020B0604020202020204" pitchFamily="34" charset="0"/>
              </a:rPr>
              <a:t>Recognized as a nuisance weed in the 1950s</a:t>
            </a:r>
          </a:p>
        </p:txBody>
      </p:sp>
      <p:pic>
        <p:nvPicPr>
          <p:cNvPr id="5" name="Picture 4">
            <a:extLst>
              <a:ext uri="{FF2B5EF4-FFF2-40B4-BE49-F238E27FC236}">
                <a16:creationId xmlns:a16="http://schemas.microsoft.com/office/drawing/2014/main" id="{2DBF4A9E-2EE6-5E42-C897-E90CD55B25D6}"/>
              </a:ext>
            </a:extLst>
          </p:cNvPr>
          <p:cNvPicPr>
            <a:picLocks noChangeAspect="1"/>
          </p:cNvPicPr>
          <p:nvPr/>
        </p:nvPicPr>
        <p:blipFill>
          <a:blip r:embed="rId2"/>
          <a:srcRect l="4385" t="10433" r="595" b="6214"/>
          <a:stretch/>
        </p:blipFill>
        <p:spPr>
          <a:xfrm>
            <a:off x="6737839" y="2590537"/>
            <a:ext cx="4934677" cy="3379304"/>
          </a:xfrm>
          <a:prstGeom prst="rect">
            <a:avLst/>
          </a:prstGeom>
        </p:spPr>
      </p:pic>
    </p:spTree>
    <p:extLst>
      <p:ext uri="{BB962C8B-B14F-4D97-AF65-F5344CB8AC3E}">
        <p14:creationId xmlns:p14="http://schemas.microsoft.com/office/powerpoint/2010/main" val="337672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F11D-6B40-C473-6A0C-5DE67AA146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4A7172-BC73-6C2E-3E2A-1DFC0DAFC9BB}"/>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215FFF-EDB8-5BD4-5B9E-68AAE6D33350}"/>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Description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0656BE-FFBE-D66C-7863-8AD5080A3AC0}"/>
              </a:ext>
            </a:extLst>
          </p:cNvPr>
          <p:cNvSpPr>
            <a:spLocks noGrp="1"/>
          </p:cNvSpPr>
          <p:nvPr>
            <p:ph idx="1"/>
          </p:nvPr>
        </p:nvSpPr>
        <p:spPr>
          <a:xfrm>
            <a:off x="3886199" y="2263763"/>
            <a:ext cx="4186362" cy="3665551"/>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Height: </a:t>
            </a:r>
            <a:r>
              <a:rPr lang="en-US" sz="2600" dirty="0">
                <a:latin typeface="Arial" panose="020B0604020202020204" pitchFamily="34" charset="0"/>
                <a:cs typeface="Arial" panose="020B0604020202020204" pitchFamily="34" charset="0"/>
              </a:rPr>
              <a:t>10-30 feet</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Stems: </a:t>
            </a:r>
            <a:r>
              <a:rPr lang="en-US" sz="2600" dirty="0">
                <a:latin typeface="Arial" panose="020B0604020202020204" pitchFamily="34" charset="0"/>
                <a:cs typeface="Arial" panose="020B0604020202020204" pitchFamily="34" charset="0"/>
              </a:rPr>
              <a:t>gray, smooth or furrowed into narrow, flat ridges</a:t>
            </a:r>
            <a:endParaRPr lang="en-US" sz="2600" b="1" dirty="0">
              <a:latin typeface="Arial" panose="020B0604020202020204" pitchFamily="34" charset="0"/>
              <a:cs typeface="Arial" panose="020B0604020202020204" pitchFamily="34" charset="0"/>
            </a:endParaRP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Flowers: </a:t>
            </a:r>
            <a:r>
              <a:rPr lang="en-US" sz="2600" dirty="0">
                <a:latin typeface="Arial" panose="020B0604020202020204" pitchFamily="34" charset="0"/>
                <a:cs typeface="Arial" panose="020B0604020202020204" pitchFamily="34" charset="0"/>
              </a:rPr>
              <a:t>five greenish-white petals, in clusters</a:t>
            </a:r>
          </a:p>
          <a:p>
            <a:pPr marL="0" indent="0">
              <a:buNone/>
            </a:pPr>
            <a:endParaRPr lang="en-US" dirty="0"/>
          </a:p>
        </p:txBody>
      </p:sp>
      <p:pic>
        <p:nvPicPr>
          <p:cNvPr id="7" name="Picture 6">
            <a:extLst>
              <a:ext uri="{FF2B5EF4-FFF2-40B4-BE49-F238E27FC236}">
                <a16:creationId xmlns:a16="http://schemas.microsoft.com/office/drawing/2014/main" id="{9FC30C63-67C4-A906-FE2D-F09CAFA62928}"/>
              </a:ext>
            </a:extLst>
          </p:cNvPr>
          <p:cNvPicPr>
            <a:picLocks noChangeAspect="1"/>
          </p:cNvPicPr>
          <p:nvPr/>
        </p:nvPicPr>
        <p:blipFill>
          <a:blip r:embed="rId2"/>
          <a:stretch>
            <a:fillRect/>
          </a:stretch>
        </p:blipFill>
        <p:spPr>
          <a:xfrm>
            <a:off x="0" y="1343818"/>
            <a:ext cx="3840480" cy="5522919"/>
          </a:xfrm>
          <a:prstGeom prst="rect">
            <a:avLst/>
          </a:prstGeom>
          <a:ln>
            <a:solidFill>
              <a:schemeClr val="tx1"/>
            </a:solidFill>
          </a:ln>
        </p:spPr>
      </p:pic>
      <p:sp>
        <p:nvSpPr>
          <p:cNvPr id="8" name="TextBox 7">
            <a:extLst>
              <a:ext uri="{FF2B5EF4-FFF2-40B4-BE49-F238E27FC236}">
                <a16:creationId xmlns:a16="http://schemas.microsoft.com/office/drawing/2014/main" id="{EEC58768-0BE2-933E-2B87-AF5C49E7DDAD}"/>
              </a:ext>
            </a:extLst>
          </p:cNvPr>
          <p:cNvSpPr txBox="1"/>
          <p:nvPr/>
        </p:nvSpPr>
        <p:spPr>
          <a:xfrm>
            <a:off x="0" y="6627167"/>
            <a:ext cx="200203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Forest and Kim Starr,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6610BA2-D1F2-5620-0735-A7B1B2729D31}"/>
              </a:ext>
            </a:extLst>
          </p:cNvPr>
          <p:cNvPicPr>
            <a:picLocks noChangeAspect="1"/>
          </p:cNvPicPr>
          <p:nvPr/>
        </p:nvPicPr>
        <p:blipFill>
          <a:blip r:embed="rId3"/>
          <a:stretch>
            <a:fillRect/>
          </a:stretch>
        </p:blipFill>
        <p:spPr>
          <a:xfrm>
            <a:off x="8118282" y="1335080"/>
            <a:ext cx="4073718" cy="5522919"/>
          </a:xfrm>
          <a:prstGeom prst="rect">
            <a:avLst/>
          </a:prstGeom>
          <a:ln>
            <a:solidFill>
              <a:schemeClr val="tx1"/>
            </a:solidFill>
          </a:ln>
        </p:spPr>
      </p:pic>
      <p:sp>
        <p:nvSpPr>
          <p:cNvPr id="6" name="TextBox 5">
            <a:extLst>
              <a:ext uri="{FF2B5EF4-FFF2-40B4-BE49-F238E27FC236}">
                <a16:creationId xmlns:a16="http://schemas.microsoft.com/office/drawing/2014/main" id="{42ED6FF3-32C8-A1D2-6F80-B4E79FCDA2FD}"/>
              </a:ext>
            </a:extLst>
          </p:cNvPr>
          <p:cNvSpPr txBox="1"/>
          <p:nvPr/>
        </p:nvSpPr>
        <p:spPr>
          <a:xfrm>
            <a:off x="8118281" y="6627167"/>
            <a:ext cx="217070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James H. Miller, USDA,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0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B325B-849B-690A-152F-53A5CD2EF341}"/>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9DE39-B1DC-BD4F-AE31-793E6791D64E}"/>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Description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8595EB-FFE8-E9B5-D2E0-20D32EC339CC}"/>
              </a:ext>
            </a:extLst>
          </p:cNvPr>
          <p:cNvSpPr>
            <a:spLocks noGrp="1"/>
          </p:cNvSpPr>
          <p:nvPr>
            <p:ph idx="1"/>
          </p:nvPr>
        </p:nvSpPr>
        <p:spPr>
          <a:xfrm>
            <a:off x="167824" y="2983751"/>
            <a:ext cx="7720715" cy="2234316"/>
          </a:xfrm>
        </p:spPr>
        <p:txBody>
          <a:bodyPr>
            <a:normAutofit lnSpcReduction="10000"/>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Leaves: </a:t>
            </a:r>
            <a:r>
              <a:rPr lang="en-US" sz="2600" dirty="0">
                <a:latin typeface="Arial" panose="020B0604020202020204" pitchFamily="34" charset="0"/>
                <a:cs typeface="Arial" panose="020B0604020202020204" pitchFamily="34" charset="0"/>
              </a:rPr>
              <a:t>shiny green, alternate, odd pinnately compound, 3-12 inches long with leaflets that are 1-2 inches long, very aromatic</a:t>
            </a:r>
            <a:endParaRPr lang="en-US" sz="2600" b="1" dirty="0">
              <a:latin typeface="Arial" panose="020B0604020202020204" pitchFamily="34" charset="0"/>
              <a:cs typeface="Arial" panose="020B0604020202020204" pitchFamily="34" charset="0"/>
            </a:endParaRP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Fruits: </a:t>
            </a:r>
            <a:r>
              <a:rPr lang="en-US" sz="2600" dirty="0">
                <a:latin typeface="Arial" panose="020B0604020202020204" pitchFamily="34" charset="0"/>
                <a:cs typeface="Arial" panose="020B0604020202020204" pitchFamily="34" charset="0"/>
              </a:rPr>
              <a:t>small drupes, begin as glossy green but mature to bright red, form in a dense cluster</a:t>
            </a:r>
          </a:p>
          <a:p>
            <a:pPr marL="0" indent="0">
              <a:buNone/>
            </a:pPr>
            <a:endParaRPr lang="en-US" dirty="0"/>
          </a:p>
        </p:txBody>
      </p:sp>
      <p:pic>
        <p:nvPicPr>
          <p:cNvPr id="5" name="Picture 4">
            <a:extLst>
              <a:ext uri="{FF2B5EF4-FFF2-40B4-BE49-F238E27FC236}">
                <a16:creationId xmlns:a16="http://schemas.microsoft.com/office/drawing/2014/main" id="{4D30DF6D-5737-EA4B-1080-04D24ABCBC95}"/>
              </a:ext>
            </a:extLst>
          </p:cNvPr>
          <p:cNvPicPr>
            <a:picLocks noChangeAspect="1"/>
          </p:cNvPicPr>
          <p:nvPr/>
        </p:nvPicPr>
        <p:blipFill>
          <a:blip r:embed="rId2"/>
          <a:stretch>
            <a:fillRect/>
          </a:stretch>
        </p:blipFill>
        <p:spPr>
          <a:xfrm>
            <a:off x="8056363" y="1343818"/>
            <a:ext cx="4135637" cy="5514182"/>
          </a:xfrm>
          <a:prstGeom prst="rect">
            <a:avLst/>
          </a:prstGeom>
          <a:ln>
            <a:solidFill>
              <a:schemeClr val="tx1"/>
            </a:solidFill>
          </a:ln>
        </p:spPr>
      </p:pic>
      <p:sp>
        <p:nvSpPr>
          <p:cNvPr id="6" name="TextBox 5">
            <a:extLst>
              <a:ext uri="{FF2B5EF4-FFF2-40B4-BE49-F238E27FC236}">
                <a16:creationId xmlns:a16="http://schemas.microsoft.com/office/drawing/2014/main" id="{3D6F76CA-1E72-E083-C3D0-1E9BEA7D8AE2}"/>
              </a:ext>
            </a:extLst>
          </p:cNvPr>
          <p:cNvSpPr txBox="1"/>
          <p:nvPr/>
        </p:nvSpPr>
        <p:spPr>
          <a:xfrm>
            <a:off x="8056363" y="6627168"/>
            <a:ext cx="2592126"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Dan Clark, National Park Service,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67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B325B-849B-690A-152F-53A5CD2EF341}"/>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9DE39-B1DC-BD4F-AE31-793E6791D64E}"/>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Growth</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8595EB-FFE8-E9B5-D2E0-20D32EC339CC}"/>
              </a:ext>
            </a:extLst>
          </p:cNvPr>
          <p:cNvSpPr>
            <a:spLocks noGrp="1"/>
          </p:cNvSpPr>
          <p:nvPr>
            <p:ph idx="1"/>
          </p:nvPr>
        </p:nvSpPr>
        <p:spPr>
          <a:xfrm>
            <a:off x="114943" y="1653872"/>
            <a:ext cx="11962113" cy="2059388"/>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Dioecious – separate male and female plants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Short trunk that gives way to long, intertwining branches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Produces dense thickets </a:t>
            </a:r>
          </a:p>
        </p:txBody>
      </p:sp>
      <p:pic>
        <p:nvPicPr>
          <p:cNvPr id="7" name="Picture 6">
            <a:extLst>
              <a:ext uri="{FF2B5EF4-FFF2-40B4-BE49-F238E27FC236}">
                <a16:creationId xmlns:a16="http://schemas.microsoft.com/office/drawing/2014/main" id="{2DD6EA8F-2EE1-4DFC-5853-86CD662765A7}"/>
              </a:ext>
            </a:extLst>
          </p:cNvPr>
          <p:cNvPicPr>
            <a:picLocks noChangeAspect="1"/>
          </p:cNvPicPr>
          <p:nvPr/>
        </p:nvPicPr>
        <p:blipFill>
          <a:blip r:embed="rId2"/>
          <a:stretch>
            <a:fillRect/>
          </a:stretch>
        </p:blipFill>
        <p:spPr>
          <a:xfrm>
            <a:off x="8110330" y="3796748"/>
            <a:ext cx="4081670" cy="3061252"/>
          </a:xfrm>
          <a:prstGeom prst="rect">
            <a:avLst/>
          </a:prstGeom>
          <a:ln>
            <a:solidFill>
              <a:schemeClr val="tx1"/>
            </a:solidFill>
          </a:ln>
        </p:spPr>
      </p:pic>
      <p:pic>
        <p:nvPicPr>
          <p:cNvPr id="8" name="Picture 7">
            <a:extLst>
              <a:ext uri="{FF2B5EF4-FFF2-40B4-BE49-F238E27FC236}">
                <a16:creationId xmlns:a16="http://schemas.microsoft.com/office/drawing/2014/main" id="{DD24C0DB-3A2E-4A68-405D-03064FFC9AC4}"/>
              </a:ext>
            </a:extLst>
          </p:cNvPr>
          <p:cNvPicPr>
            <a:picLocks noChangeAspect="1"/>
          </p:cNvPicPr>
          <p:nvPr/>
        </p:nvPicPr>
        <p:blipFill>
          <a:blip r:embed="rId3"/>
          <a:stretch>
            <a:fillRect/>
          </a:stretch>
        </p:blipFill>
        <p:spPr>
          <a:xfrm>
            <a:off x="0" y="3796748"/>
            <a:ext cx="4081671" cy="3061253"/>
          </a:xfrm>
          <a:prstGeom prst="rect">
            <a:avLst/>
          </a:prstGeom>
          <a:ln>
            <a:solidFill>
              <a:schemeClr val="tx1"/>
            </a:solidFill>
          </a:ln>
        </p:spPr>
      </p:pic>
      <p:pic>
        <p:nvPicPr>
          <p:cNvPr id="9" name="Picture 8">
            <a:extLst>
              <a:ext uri="{FF2B5EF4-FFF2-40B4-BE49-F238E27FC236}">
                <a16:creationId xmlns:a16="http://schemas.microsoft.com/office/drawing/2014/main" id="{5C7F8691-9FD9-8320-9D3C-D2684E3E6A5F}"/>
              </a:ext>
            </a:extLst>
          </p:cNvPr>
          <p:cNvPicPr>
            <a:picLocks noChangeAspect="1"/>
          </p:cNvPicPr>
          <p:nvPr/>
        </p:nvPicPr>
        <p:blipFill>
          <a:blip r:embed="rId4"/>
          <a:stretch>
            <a:fillRect/>
          </a:stretch>
        </p:blipFill>
        <p:spPr>
          <a:xfrm>
            <a:off x="4017235" y="3796748"/>
            <a:ext cx="4081670" cy="3057712"/>
          </a:xfrm>
          <a:prstGeom prst="rect">
            <a:avLst/>
          </a:prstGeom>
          <a:ln>
            <a:solidFill>
              <a:schemeClr val="tx1"/>
            </a:solidFill>
          </a:ln>
        </p:spPr>
      </p:pic>
      <p:sp>
        <p:nvSpPr>
          <p:cNvPr id="6" name="TextBox 5">
            <a:extLst>
              <a:ext uri="{FF2B5EF4-FFF2-40B4-BE49-F238E27FC236}">
                <a16:creationId xmlns:a16="http://schemas.microsoft.com/office/drawing/2014/main" id="{4D5030A2-84CB-3A67-F6ED-8D4B059F579D}"/>
              </a:ext>
            </a:extLst>
          </p:cNvPr>
          <p:cNvSpPr txBox="1"/>
          <p:nvPr/>
        </p:nvSpPr>
        <p:spPr>
          <a:xfrm>
            <a:off x="4923110" y="6627168"/>
            <a:ext cx="200203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Forest and Kim Starr,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59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B325B-849B-690A-152F-53A5CD2EF341}"/>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9DE39-B1DC-BD4F-AE31-793E6791D64E}"/>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What Makes it a Successful Invader?</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8595EB-FFE8-E9B5-D2E0-20D32EC339CC}"/>
              </a:ext>
            </a:extLst>
          </p:cNvPr>
          <p:cNvSpPr>
            <a:spLocks noGrp="1"/>
          </p:cNvSpPr>
          <p:nvPr>
            <p:ph idx="1"/>
          </p:nvPr>
        </p:nvSpPr>
        <p:spPr>
          <a:xfrm>
            <a:off x="4564049" y="1851487"/>
            <a:ext cx="7339053" cy="4516340"/>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Quick growth </a:t>
            </a:r>
            <a:r>
              <a:rPr lang="en-US" sz="2600" dirty="0">
                <a:latin typeface="Arial" panose="020B0604020202020204" pitchFamily="34" charset="0"/>
                <a:cs typeface="Arial" panose="020B0604020202020204" pitchFamily="34" charset="0"/>
              </a:rPr>
              <a:t>– matures within three years</a:t>
            </a:r>
            <a:endParaRPr lang="en-US" sz="2600" b="1" dirty="0">
              <a:latin typeface="Arial" panose="020B0604020202020204" pitchFamily="34" charset="0"/>
              <a:cs typeface="Arial" panose="020B0604020202020204" pitchFamily="34" charset="0"/>
            </a:endParaRP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Prolific seed producer </a:t>
            </a:r>
            <a:r>
              <a:rPr lang="en-US" sz="2600" dirty="0">
                <a:latin typeface="Arial" panose="020B0604020202020204" pitchFamily="34" charset="0"/>
                <a:cs typeface="Arial" panose="020B0604020202020204" pitchFamily="34" charset="0"/>
              </a:rPr>
              <a:t>– can produce over 8,000 fruits per plant allowing seeds to be spread over large distances by birds, small mammals, and water </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Allelopathic</a:t>
            </a:r>
            <a:r>
              <a:rPr lang="en-US" sz="2600" dirty="0">
                <a:latin typeface="Arial" panose="020B0604020202020204" pitchFamily="34" charset="0"/>
                <a:cs typeface="Arial" panose="020B0604020202020204" pitchFamily="34" charset="0"/>
              </a:rPr>
              <a:t> – releases chemicals that inhibit the growth of other plant species in its vicinity </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Thicket forming </a:t>
            </a:r>
            <a:r>
              <a:rPr lang="en-US" sz="2600" dirty="0">
                <a:latin typeface="Arial" panose="020B0604020202020204" pitchFamily="34" charset="0"/>
                <a:cs typeface="Arial" panose="020B0604020202020204" pitchFamily="34" charset="0"/>
              </a:rPr>
              <a:t>– shades out and displaces native vegetation</a:t>
            </a:r>
          </a:p>
        </p:txBody>
      </p:sp>
      <p:pic>
        <p:nvPicPr>
          <p:cNvPr id="5" name="Picture 4">
            <a:extLst>
              <a:ext uri="{FF2B5EF4-FFF2-40B4-BE49-F238E27FC236}">
                <a16:creationId xmlns:a16="http://schemas.microsoft.com/office/drawing/2014/main" id="{2AF30A49-3214-A624-F803-CA6FD5DDA09D}"/>
              </a:ext>
            </a:extLst>
          </p:cNvPr>
          <p:cNvPicPr>
            <a:picLocks noChangeAspect="1"/>
          </p:cNvPicPr>
          <p:nvPr/>
        </p:nvPicPr>
        <p:blipFill>
          <a:blip r:embed="rId2"/>
          <a:stretch>
            <a:fillRect/>
          </a:stretch>
        </p:blipFill>
        <p:spPr>
          <a:xfrm>
            <a:off x="0" y="1343818"/>
            <a:ext cx="4148759" cy="5531679"/>
          </a:xfrm>
          <a:prstGeom prst="rect">
            <a:avLst/>
          </a:prstGeom>
          <a:ln>
            <a:solidFill>
              <a:schemeClr val="tx1"/>
            </a:solidFill>
          </a:ln>
        </p:spPr>
      </p:pic>
      <p:sp>
        <p:nvSpPr>
          <p:cNvPr id="6" name="TextBox 5">
            <a:extLst>
              <a:ext uri="{FF2B5EF4-FFF2-40B4-BE49-F238E27FC236}">
                <a16:creationId xmlns:a16="http://schemas.microsoft.com/office/drawing/2014/main" id="{88E6DCF3-1BC2-32AA-1E86-54928116F2A0}"/>
              </a:ext>
            </a:extLst>
          </p:cNvPr>
          <p:cNvSpPr txBox="1"/>
          <p:nvPr/>
        </p:nvSpPr>
        <p:spPr>
          <a:xfrm>
            <a:off x="0" y="6644665"/>
            <a:ext cx="2592126"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Dan Clark, National Park Service,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129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B325B-849B-690A-152F-53A5CD2EF341}"/>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9DE39-B1DC-BD4F-AE31-793E6791D64E}"/>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Impact</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8595EB-FFE8-E9B5-D2E0-20D32EC339CC}"/>
              </a:ext>
            </a:extLst>
          </p:cNvPr>
          <p:cNvSpPr>
            <a:spLocks noGrp="1"/>
          </p:cNvSpPr>
          <p:nvPr>
            <p:ph idx="1"/>
          </p:nvPr>
        </p:nvSpPr>
        <p:spPr>
          <a:xfrm>
            <a:off x="629478" y="2000554"/>
            <a:ext cx="10933043" cy="4351338"/>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Environmental</a:t>
            </a:r>
            <a:r>
              <a:rPr lang="en-US" sz="2600" dirty="0">
                <a:latin typeface="Arial" panose="020B0604020202020204" pitchFamily="34" charset="0"/>
                <a:cs typeface="Arial" panose="020B0604020202020204" pitchFamily="34" charset="0"/>
              </a:rPr>
              <a:t> – Considered one of the biggest threats to native biodiversity for its rapid and aggressive spread through coastal plains. Brazilian peppertree monocultures reduce the diversity of native plants and animals</a:t>
            </a:r>
            <a:r>
              <a:rPr lang="en-US" sz="2600">
                <a:latin typeface="Arial" panose="020B0604020202020204" pitchFamily="34" charset="0"/>
                <a:cs typeface="Arial" panose="020B0604020202020204" pitchFamily="34" charset="0"/>
              </a:rPr>
              <a:t>. </a:t>
            </a:r>
          </a:p>
          <a:p>
            <a:pPr marL="0" indent="0" algn="ctr">
              <a:spcBef>
                <a:spcPts val="1200"/>
              </a:spcBef>
              <a:spcAft>
                <a:spcPts val="1200"/>
              </a:spcAft>
              <a:buNone/>
            </a:pPr>
            <a:endParaRPr lang="en-US" sz="2600" dirty="0">
              <a:latin typeface="Arial" panose="020B0604020202020204" pitchFamily="34" charset="0"/>
              <a:cs typeface="Arial" panose="020B0604020202020204" pitchFamily="34" charset="0"/>
            </a:endParaRP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Health</a:t>
            </a:r>
            <a:r>
              <a:rPr lang="en-US" sz="2600" dirty="0">
                <a:latin typeface="Arial" panose="020B0604020202020204" pitchFamily="34" charset="0"/>
                <a:cs typeface="Arial" panose="020B0604020202020204" pitchFamily="34" charset="0"/>
              </a:rPr>
              <a:t> – belongs to the same family as poison ivy, poison oak, and poison sumac allowing for similar allergen responses for people that encounter the plant. Ingestion of the plant parts can also be toxic to humans, other mammals, and birds. </a:t>
            </a:r>
          </a:p>
        </p:txBody>
      </p:sp>
    </p:spTree>
    <p:extLst>
      <p:ext uri="{BB962C8B-B14F-4D97-AF65-F5344CB8AC3E}">
        <p14:creationId xmlns:p14="http://schemas.microsoft.com/office/powerpoint/2010/main" val="118610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3F86B-33A1-EF35-3C7E-DE31F4F634E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FBFFE7-6572-7B18-4C5E-2DD63D3F2EDC}"/>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EED7A2-7372-66D6-AFCC-CEA73A55159D}"/>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Prevent the Spread</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53EB97C-3DD6-740E-53EC-05898BFD4259}"/>
              </a:ext>
            </a:extLst>
          </p:cNvPr>
          <p:cNvSpPr>
            <a:spLocks noGrp="1"/>
          </p:cNvSpPr>
          <p:nvPr>
            <p:ph idx="1"/>
          </p:nvPr>
        </p:nvSpPr>
        <p:spPr>
          <a:xfrm>
            <a:off x="337804" y="2168275"/>
            <a:ext cx="4539343" cy="4349261"/>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The importation, sale, and distribution has been prohibited in several states to prevent further introductions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Small pieces of the plant roots and seeds should not be moved to prevent accidental spread to new areas – check equipment and machinery </a:t>
            </a:r>
            <a:endParaRPr lang="en-US" dirty="0"/>
          </a:p>
          <a:p>
            <a:pPr marL="0" indent="0">
              <a:buNone/>
            </a:pPr>
            <a:endParaRPr lang="en-US" dirty="0"/>
          </a:p>
        </p:txBody>
      </p:sp>
      <p:pic>
        <p:nvPicPr>
          <p:cNvPr id="5" name="Picture 4">
            <a:extLst>
              <a:ext uri="{FF2B5EF4-FFF2-40B4-BE49-F238E27FC236}">
                <a16:creationId xmlns:a16="http://schemas.microsoft.com/office/drawing/2014/main" id="{6DB1119F-19F6-EF73-1B8B-AF1BB8D4DEE1}"/>
              </a:ext>
            </a:extLst>
          </p:cNvPr>
          <p:cNvPicPr>
            <a:picLocks noChangeAspect="1"/>
          </p:cNvPicPr>
          <p:nvPr/>
        </p:nvPicPr>
        <p:blipFill>
          <a:blip r:embed="rId2"/>
          <a:stretch>
            <a:fillRect/>
          </a:stretch>
        </p:blipFill>
        <p:spPr>
          <a:xfrm>
            <a:off x="5214950" y="1325562"/>
            <a:ext cx="6917321" cy="5532437"/>
          </a:xfrm>
          <a:prstGeom prst="rect">
            <a:avLst/>
          </a:prstGeom>
          <a:ln>
            <a:solidFill>
              <a:schemeClr val="tx1"/>
            </a:solidFill>
          </a:ln>
        </p:spPr>
      </p:pic>
      <p:sp>
        <p:nvSpPr>
          <p:cNvPr id="6" name="&quot;Not Allowed&quot; Symbol 5">
            <a:extLst>
              <a:ext uri="{FF2B5EF4-FFF2-40B4-BE49-F238E27FC236}">
                <a16:creationId xmlns:a16="http://schemas.microsoft.com/office/drawing/2014/main" id="{F0786D95-12BE-913F-A9D4-49DFB501D0A7}"/>
              </a:ext>
            </a:extLst>
          </p:cNvPr>
          <p:cNvSpPr/>
          <p:nvPr/>
        </p:nvSpPr>
        <p:spPr>
          <a:xfrm>
            <a:off x="6113893" y="1684281"/>
            <a:ext cx="5246914" cy="4833255"/>
          </a:xfrm>
          <a:prstGeom prst="noSmoking">
            <a:avLst>
              <a:gd name="adj" fmla="val 8061"/>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TextBox 6">
            <a:extLst>
              <a:ext uri="{FF2B5EF4-FFF2-40B4-BE49-F238E27FC236}">
                <a16:creationId xmlns:a16="http://schemas.microsoft.com/office/drawing/2014/main" id="{687C84F2-5518-4AA2-E5CC-25C40D61EEC5}"/>
              </a:ext>
            </a:extLst>
          </p:cNvPr>
          <p:cNvSpPr txBox="1"/>
          <p:nvPr/>
        </p:nvSpPr>
        <p:spPr>
          <a:xfrm>
            <a:off x="5214950" y="6608913"/>
            <a:ext cx="2605564"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Shaun Winterton, USDA APHIS,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4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FF6FB-6F34-713C-6F0B-F4E48947322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6AA21F-E048-43C1-B6EC-B4731E5E1DB7}"/>
              </a:ext>
            </a:extLst>
          </p:cNvPr>
          <p:cNvSpPr/>
          <p:nvPr/>
        </p:nvSpPr>
        <p:spPr>
          <a:xfrm>
            <a:off x="0" y="0"/>
            <a:ext cx="12192000" cy="1325563"/>
          </a:xfrm>
          <a:prstGeom prst="rect">
            <a:avLst/>
          </a:prstGeom>
          <a:solidFill>
            <a:srgbClr val="FCA5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3E69C4-0383-587A-9DDE-F2E09FB8EF78}"/>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Brazilian Peppertree</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 Mechanical Control</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AD9AF51-A221-2F39-B83C-25EE32B3D1DC}"/>
              </a:ext>
            </a:extLst>
          </p:cNvPr>
          <p:cNvSpPr>
            <a:spLocks noGrp="1"/>
          </p:cNvSpPr>
          <p:nvPr>
            <p:ph idx="1"/>
          </p:nvPr>
        </p:nvSpPr>
        <p:spPr>
          <a:xfrm>
            <a:off x="253874" y="1609880"/>
            <a:ext cx="11684252" cy="5052178"/>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Physically removing individual plants by cutting and pulling up roots or using heavy machinery in addition to chemical control</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Specifically target the seed producing, female trees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Flooding – seedlings are vulnerable to prolonged periods of submergence</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Burning – areas with frequent fire regimes have less Brazilian peppertree but this management tactic is not recommended – can cause a severe respiratory reaction due to the plant’s toxins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Cons: expensive, labor intensive, and must be repeated to avoid Brazilian peppertree from regrowing</a:t>
            </a:r>
          </a:p>
          <a:p>
            <a:pPr marL="0" indent="0" algn="ctr">
              <a:spcBef>
                <a:spcPts val="1200"/>
              </a:spcBef>
              <a:spcAft>
                <a:spcPts val="1200"/>
              </a:spcAft>
              <a:buNone/>
            </a:pPr>
            <a:endParaRPr lang="en-US" dirty="0">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09462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7120</TotalTime>
  <Words>859</Words>
  <Application>Microsoft Office PowerPoint</Application>
  <PresentationFormat>Widescreen</PresentationFormat>
  <Paragraphs>79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Aptos Display</vt:lpstr>
      <vt:lpstr>Arial</vt:lpstr>
      <vt:lpstr>Office Theme</vt:lpstr>
      <vt:lpstr>Brazilian Peppertree</vt:lpstr>
      <vt:lpstr>Brazilian Peppertree Introduction</vt:lpstr>
      <vt:lpstr>Brazilian Peppertree Description</vt:lpstr>
      <vt:lpstr>Brazilian Peppertree Description</vt:lpstr>
      <vt:lpstr>Brazilian Peppertree Growth</vt:lpstr>
      <vt:lpstr>Brazilian Peppertree What Makes it a Successful Invader?</vt:lpstr>
      <vt:lpstr>Brazilian Peppertree Impact</vt:lpstr>
      <vt:lpstr>Brazilian Peppertree Prevent the Spread</vt:lpstr>
      <vt:lpstr>Brazilian Peppertree Management: Mechanical Control</vt:lpstr>
      <vt:lpstr>Brazilian Peppertree Management: Chemical Control</vt:lpstr>
      <vt:lpstr>Brazilian Peppertree Management: Biological Control</vt:lpstr>
      <vt:lpstr>Brazilian Peppertree Management: Biological Control</vt:lpstr>
      <vt:lpstr>Brazilian Peppertree 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Katy Crout</dc:creator>
  <cp:lastModifiedBy>Katy Crout</cp:lastModifiedBy>
  <cp:revision>2</cp:revision>
  <dcterms:created xsi:type="dcterms:W3CDTF">2024-09-18T20:02:44Z</dcterms:created>
  <dcterms:modified xsi:type="dcterms:W3CDTF">2025-05-13T17:15:57Z</dcterms:modified>
</cp:coreProperties>
</file>