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5" r:id="rId9"/>
    <p:sldId id="266"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98BDB-7E09-4179-B58D-6952926C9BE6}" v="44" dt="2025-05-13T17:18:27.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169D-072C-8E3F-0FD0-7957B66A67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7AA87-1B1F-C664-5678-77646C228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558C9-11AF-FA6D-80EE-A1BE3CD1178D}"/>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11BBBD4F-5391-08EA-62C7-14B1CB979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7CAD2-83E5-97D9-DCDE-321A212DE05D}"/>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92537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EE64F-7C69-C3FC-1648-BACB144D4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98662-A394-109E-18CD-9CFF9A5D92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B567A-617F-E4CD-756D-D23B9CDABFB8}"/>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4A0D9CF0-93AA-58DC-85EA-C9DDBC5AD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B4EA2-6A05-AA93-382D-0AE7121F94CC}"/>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294474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8EDD9D-F1D3-7238-D5FF-97F293CF67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6521AE-1AFE-A060-DC33-72F6B641D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B8D9C-151A-7437-CDD6-17D77167A631}"/>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DE07457E-D3D6-B991-058A-5FBF85DD2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7AA02-6424-5E41-4D4D-9CA114638639}"/>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353863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53CC-7CE1-EB7C-AF56-B138AC8150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97A5E-028F-DAE7-5A6B-454766060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65A3C-0991-D35B-2E9B-692DE1A2566E}"/>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4EB9F704-FB8F-529C-C31E-EBB5ACF43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FA3B0-144B-8343-2DFB-2E7AB4400CB4}"/>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347040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FC0A-D536-67C3-73CE-B43CC94988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88CC47-6E2F-A46E-66F5-ADA26D4FA7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410BC0-2629-2BF2-B270-24CB56582C28}"/>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6FF4A4AA-CA09-03A0-BDAD-CD99647E4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694CC-8707-5FAD-B725-DBCFBED2F8CD}"/>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2795386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5D38-275E-43A0-2F1C-CFE15DBE6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891068-79D9-B0DB-9D0A-166D4F2AFF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70EED1-B5B4-3A4A-D2B3-30420F407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CC940-C743-C5CC-448C-CB599376F921}"/>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6" name="Footer Placeholder 5">
            <a:extLst>
              <a:ext uri="{FF2B5EF4-FFF2-40B4-BE49-F238E27FC236}">
                <a16:creationId xmlns:a16="http://schemas.microsoft.com/office/drawing/2014/main" id="{433AB68B-E261-B2BE-6911-F565BBA89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1EA54-DE7A-AFAB-157C-3DD120D316DA}"/>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314103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DB73-1788-0C5B-EB61-47A94E0C4F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9541A8-5593-1C21-94BF-FD2BD51C2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D00B-3E15-61FE-9E83-BE1C5A92AE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C85C4D-444D-28EB-E8C2-E34674775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6163FE-3959-2AE3-8819-92C86AA623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ABCA5F-781B-5D5E-3F13-97D64359CFE5}"/>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8" name="Footer Placeholder 7">
            <a:extLst>
              <a:ext uri="{FF2B5EF4-FFF2-40B4-BE49-F238E27FC236}">
                <a16:creationId xmlns:a16="http://schemas.microsoft.com/office/drawing/2014/main" id="{35C95673-DC3D-65D1-E8D7-78246E9D33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2772A-0DB5-C0DE-A92F-55DAFF0BC230}"/>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34075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0760-728B-B9AF-6E20-5DE6A5C033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088855-5BA7-BBC3-055F-9A835A275206}"/>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4" name="Footer Placeholder 3">
            <a:extLst>
              <a:ext uri="{FF2B5EF4-FFF2-40B4-BE49-F238E27FC236}">
                <a16:creationId xmlns:a16="http://schemas.microsoft.com/office/drawing/2014/main" id="{67698E08-B7AE-8698-93CE-F061C2357B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D0AA8-31E6-6C63-58DC-84809D7F8CF7}"/>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379408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CEFB6E-C9C7-8FB8-1E48-D2B0820D8D84}"/>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3" name="Footer Placeholder 2">
            <a:extLst>
              <a:ext uri="{FF2B5EF4-FFF2-40B4-BE49-F238E27FC236}">
                <a16:creationId xmlns:a16="http://schemas.microsoft.com/office/drawing/2014/main" id="{F3385992-D3B4-8353-25FB-FB88147CB8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5ED1C2-C8C8-FCFA-8D3A-03E4B56794A5}"/>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274845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A0CC-2247-C535-1C7B-88BB08FEB7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489BF-32C3-5DDC-EDA2-E4D402CC52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6F65C-62E5-DF0C-947D-F3E0F7093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243EF-C0CC-4FEB-B223-5481390515FF}"/>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6" name="Footer Placeholder 5">
            <a:extLst>
              <a:ext uri="{FF2B5EF4-FFF2-40B4-BE49-F238E27FC236}">
                <a16:creationId xmlns:a16="http://schemas.microsoft.com/office/drawing/2014/main" id="{CD1BF4C3-18DD-113C-FB8B-7C036CC0C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85D37-113E-9A63-4E96-DF4A0DD4E008}"/>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12965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0FD0-98FF-99CF-42D3-4B9F2E5AD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B9EDF2-CA8F-743D-79D1-358558551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0D800-D723-7C9D-D3C9-D48BF350FF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6EB9A6-7D3C-D4BC-5633-46363B95C342}"/>
              </a:ext>
            </a:extLst>
          </p:cNvPr>
          <p:cNvSpPr>
            <a:spLocks noGrp="1"/>
          </p:cNvSpPr>
          <p:nvPr>
            <p:ph type="dt" sz="half" idx="10"/>
          </p:nvPr>
        </p:nvSpPr>
        <p:spPr/>
        <p:txBody>
          <a:bodyPr/>
          <a:lstStyle/>
          <a:p>
            <a:fld id="{45C6FFE7-0E54-448B-99F4-E5A961C32107}" type="datetimeFigureOut">
              <a:rPr lang="en-US" smtClean="0"/>
              <a:t>6/6/2025</a:t>
            </a:fld>
            <a:endParaRPr lang="en-US"/>
          </a:p>
        </p:txBody>
      </p:sp>
      <p:sp>
        <p:nvSpPr>
          <p:cNvPr id="6" name="Footer Placeholder 5">
            <a:extLst>
              <a:ext uri="{FF2B5EF4-FFF2-40B4-BE49-F238E27FC236}">
                <a16:creationId xmlns:a16="http://schemas.microsoft.com/office/drawing/2014/main" id="{40133686-E170-C7CE-501C-5434B499C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0AAFC-617B-0C7D-E382-0EF99F26E710}"/>
              </a:ext>
            </a:extLst>
          </p:cNvPr>
          <p:cNvSpPr>
            <a:spLocks noGrp="1"/>
          </p:cNvSpPr>
          <p:nvPr>
            <p:ph type="sldNum" sz="quarter" idx="12"/>
          </p:nvPr>
        </p:nvSpPr>
        <p:spPr/>
        <p:txBody>
          <a:bodyPr/>
          <a:lstStyle/>
          <a:p>
            <a:fld id="{93AE3D48-7D1B-4DE0-BE58-792E624D35F2}" type="slidenum">
              <a:rPr lang="en-US" smtClean="0"/>
              <a:t>‹#›</a:t>
            </a:fld>
            <a:endParaRPr lang="en-US"/>
          </a:p>
        </p:txBody>
      </p:sp>
    </p:spTree>
    <p:extLst>
      <p:ext uri="{BB962C8B-B14F-4D97-AF65-F5344CB8AC3E}">
        <p14:creationId xmlns:p14="http://schemas.microsoft.com/office/powerpoint/2010/main" val="291266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43CBE0-99F7-7AAB-0784-1FFD68014B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DF79ED-BC1D-CB16-4BD8-FD893B207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07240-E17C-0C90-96CE-BF57CBD74C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C6FFE7-0E54-448B-99F4-E5A961C32107}" type="datetimeFigureOut">
              <a:rPr lang="en-US" smtClean="0"/>
              <a:t>6/6/2025</a:t>
            </a:fld>
            <a:endParaRPr lang="en-US"/>
          </a:p>
        </p:txBody>
      </p:sp>
      <p:sp>
        <p:nvSpPr>
          <p:cNvPr id="5" name="Footer Placeholder 4">
            <a:extLst>
              <a:ext uri="{FF2B5EF4-FFF2-40B4-BE49-F238E27FC236}">
                <a16:creationId xmlns:a16="http://schemas.microsoft.com/office/drawing/2014/main" id="{1B2F6EB0-F672-2948-9312-52BF41B1C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9B9E05-D2DE-9A41-E55B-EC983FA9F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AE3D48-7D1B-4DE0-BE58-792E624D35F2}" type="slidenum">
              <a:rPr lang="en-US" smtClean="0"/>
              <a:t>‹#›</a:t>
            </a:fld>
            <a:endParaRPr lang="en-US"/>
          </a:p>
        </p:txBody>
      </p:sp>
    </p:spTree>
    <p:extLst>
      <p:ext uri="{BB962C8B-B14F-4D97-AF65-F5344CB8AC3E}">
        <p14:creationId xmlns:p14="http://schemas.microsoft.com/office/powerpoint/2010/main" val="326857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plants.usda.gov/DocumentLibrary/plantguide/pdf/pg_lisi.pdf" TargetMode="External"/><Relationship Id="rId7" Type="http://schemas.openxmlformats.org/officeDocument/2006/relationships/image" Target="../media/image16.jpe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aces.edu/blog/topics/forestry-wildlife/control-options-for-chinese-priv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A13211-B9A7-3CBB-3738-2489D3F25FD7}"/>
              </a:ext>
            </a:extLst>
          </p:cNvPr>
          <p:cNvSpPr/>
          <p:nvPr/>
        </p:nvSpPr>
        <p:spPr>
          <a:xfrm>
            <a:off x="0" y="1123297"/>
            <a:ext cx="12192000" cy="2157862"/>
          </a:xfrm>
          <a:prstGeom prst="rect">
            <a:avLst/>
          </a:prstGeom>
          <a:solidFill>
            <a:srgbClr val="F6F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ECD38A-BB0E-64AC-D144-59F8D968BA8D}"/>
              </a:ext>
            </a:extLst>
          </p:cNvPr>
          <p:cNvSpPr>
            <a:spLocks noGrp="1"/>
          </p:cNvSpPr>
          <p:nvPr>
            <p:ph type="ctrTitle"/>
          </p:nvPr>
        </p:nvSpPr>
        <p:spPr>
          <a:xfrm>
            <a:off x="1523998" y="1474573"/>
            <a:ext cx="9144000" cy="1455309"/>
          </a:xfrm>
        </p:spPr>
        <p:txBody>
          <a:bodyPr>
            <a:normAutofit/>
          </a:bodyPr>
          <a:lstStyle/>
          <a:p>
            <a:r>
              <a:rPr lang="en-US" sz="9600" b="1" dirty="0">
                <a:latin typeface="Arial" panose="020B0604020202020204" pitchFamily="34" charset="0"/>
                <a:cs typeface="Arial" panose="020B0604020202020204" pitchFamily="34" charset="0"/>
              </a:rPr>
              <a:t>Chinese Privet </a:t>
            </a:r>
          </a:p>
        </p:txBody>
      </p:sp>
      <p:sp>
        <p:nvSpPr>
          <p:cNvPr id="3" name="Subtitle 2">
            <a:extLst>
              <a:ext uri="{FF2B5EF4-FFF2-40B4-BE49-F238E27FC236}">
                <a16:creationId xmlns:a16="http://schemas.microsoft.com/office/drawing/2014/main" id="{726838FF-E2B8-0A85-2DAE-611787A8D28F}"/>
              </a:ext>
            </a:extLst>
          </p:cNvPr>
          <p:cNvSpPr>
            <a:spLocks noGrp="1"/>
          </p:cNvSpPr>
          <p:nvPr>
            <p:ph type="subTitle" idx="1"/>
          </p:nvPr>
        </p:nvSpPr>
        <p:spPr>
          <a:xfrm>
            <a:off x="5693627" y="3991464"/>
            <a:ext cx="6302329" cy="2157862"/>
          </a:xfrm>
        </p:spPr>
        <p:txBody>
          <a:bodyPr>
            <a:normAutofit/>
          </a:bodyPr>
          <a:lstStyle/>
          <a:p>
            <a:pPr>
              <a:spcBef>
                <a:spcPts val="1200"/>
              </a:spcBef>
              <a:spcAft>
                <a:spcPts val="1200"/>
              </a:spcAft>
            </a:pPr>
            <a:r>
              <a:rPr lang="en-US" sz="2800" i="1" dirty="0">
                <a:latin typeface="Arial" panose="020B0604020202020204" pitchFamily="34" charset="0"/>
                <a:cs typeface="Arial" panose="020B0604020202020204" pitchFamily="34" charset="0"/>
              </a:rPr>
              <a:t>Ligustrum </a:t>
            </a:r>
            <a:r>
              <a:rPr lang="en-US" sz="2800" i="1" dirty="0" err="1">
                <a:latin typeface="Arial" panose="020B0604020202020204" pitchFamily="34" charset="0"/>
                <a:cs typeface="Arial" panose="020B0604020202020204" pitchFamily="34" charset="0"/>
              </a:rPr>
              <a:t>sinense</a:t>
            </a:r>
            <a:endParaRPr lang="en-US" sz="2800" i="1" dirty="0">
              <a:latin typeface="Arial" panose="020B0604020202020204" pitchFamily="34" charset="0"/>
              <a:cs typeface="Arial" panose="020B0604020202020204" pitchFamily="34" charset="0"/>
            </a:endParaRPr>
          </a:p>
          <a:p>
            <a:pPr>
              <a:spcBef>
                <a:spcPts val="1200"/>
              </a:spcBef>
              <a:spcAft>
                <a:spcPts val="1200"/>
              </a:spcAft>
            </a:pPr>
            <a:r>
              <a:rPr lang="en-US" sz="2800" dirty="0">
                <a:latin typeface="Arial" panose="020B0604020202020204" pitchFamily="34" charset="0"/>
                <a:cs typeface="Arial" panose="020B0604020202020204" pitchFamily="34" charset="0"/>
              </a:rPr>
              <a:t>Invasive, semi-evergreen to evergreen shrub or small tree in the Oleaceae (olive) family</a:t>
            </a:r>
          </a:p>
          <a:p>
            <a:endParaRPr lang="en-US" dirty="0"/>
          </a:p>
        </p:txBody>
      </p:sp>
      <p:pic>
        <p:nvPicPr>
          <p:cNvPr id="4" name="Picture 3">
            <a:extLst>
              <a:ext uri="{FF2B5EF4-FFF2-40B4-BE49-F238E27FC236}">
                <a16:creationId xmlns:a16="http://schemas.microsoft.com/office/drawing/2014/main" id="{4A1FAF55-ACB7-6481-A66C-2519C316B6BA}"/>
              </a:ext>
            </a:extLst>
          </p:cNvPr>
          <p:cNvPicPr>
            <a:picLocks noChangeAspect="1"/>
          </p:cNvPicPr>
          <p:nvPr/>
        </p:nvPicPr>
        <p:blipFill>
          <a:blip r:embed="rId2"/>
          <a:stretch>
            <a:fillRect/>
          </a:stretch>
        </p:blipFill>
        <p:spPr>
          <a:xfrm>
            <a:off x="1" y="3280092"/>
            <a:ext cx="5380892" cy="3577907"/>
          </a:xfrm>
          <a:prstGeom prst="rect">
            <a:avLst/>
          </a:prstGeom>
          <a:ln>
            <a:solidFill>
              <a:schemeClr val="tx1"/>
            </a:solidFill>
          </a:ln>
        </p:spPr>
      </p:pic>
      <p:pic>
        <p:nvPicPr>
          <p:cNvPr id="6" name="Picture 5">
            <a:extLst>
              <a:ext uri="{FF2B5EF4-FFF2-40B4-BE49-F238E27FC236}">
                <a16:creationId xmlns:a16="http://schemas.microsoft.com/office/drawing/2014/main" id="{3A63574B-DED3-3D00-B321-AFDE1E58678E}"/>
              </a:ext>
            </a:extLst>
          </p:cNvPr>
          <p:cNvPicPr>
            <a:picLocks noChangeAspect="1"/>
          </p:cNvPicPr>
          <p:nvPr/>
        </p:nvPicPr>
        <p:blipFill>
          <a:blip r:embed="rId3"/>
          <a:stretch>
            <a:fillRect/>
          </a:stretch>
        </p:blipFill>
        <p:spPr>
          <a:xfrm>
            <a:off x="248678" y="198319"/>
            <a:ext cx="3639627" cy="682811"/>
          </a:xfrm>
          <a:prstGeom prst="rect">
            <a:avLst/>
          </a:prstGeom>
        </p:spPr>
      </p:pic>
      <p:pic>
        <p:nvPicPr>
          <p:cNvPr id="7" name="Picture 6">
            <a:extLst>
              <a:ext uri="{FF2B5EF4-FFF2-40B4-BE49-F238E27FC236}">
                <a16:creationId xmlns:a16="http://schemas.microsoft.com/office/drawing/2014/main" id="{893AA172-C35E-C604-66E0-0BE9937823A5}"/>
              </a:ext>
            </a:extLst>
          </p:cNvPr>
          <p:cNvPicPr>
            <a:picLocks noChangeAspect="1"/>
          </p:cNvPicPr>
          <p:nvPr/>
        </p:nvPicPr>
        <p:blipFill>
          <a:blip r:embed="rId4"/>
          <a:stretch>
            <a:fillRect/>
          </a:stretch>
        </p:blipFill>
        <p:spPr>
          <a:xfrm>
            <a:off x="5693627" y="47714"/>
            <a:ext cx="804742" cy="896190"/>
          </a:xfrm>
          <a:prstGeom prst="rect">
            <a:avLst/>
          </a:prstGeom>
        </p:spPr>
      </p:pic>
      <p:pic>
        <p:nvPicPr>
          <p:cNvPr id="8" name="Picture 7">
            <a:extLst>
              <a:ext uri="{FF2B5EF4-FFF2-40B4-BE49-F238E27FC236}">
                <a16:creationId xmlns:a16="http://schemas.microsoft.com/office/drawing/2014/main" id="{7FDA9D0B-E2B7-11D3-F685-516528DB72CD}"/>
              </a:ext>
            </a:extLst>
          </p:cNvPr>
          <p:cNvPicPr>
            <a:picLocks noChangeAspect="1"/>
          </p:cNvPicPr>
          <p:nvPr/>
        </p:nvPicPr>
        <p:blipFill>
          <a:blip r:embed="rId5"/>
          <a:stretch>
            <a:fillRect/>
          </a:stretch>
        </p:blipFill>
        <p:spPr>
          <a:xfrm>
            <a:off x="8012087" y="81245"/>
            <a:ext cx="3834716" cy="829128"/>
          </a:xfrm>
          <a:prstGeom prst="rect">
            <a:avLst/>
          </a:prstGeom>
        </p:spPr>
      </p:pic>
      <p:sp>
        <p:nvSpPr>
          <p:cNvPr id="9" name="TextBox 8">
            <a:extLst>
              <a:ext uri="{FF2B5EF4-FFF2-40B4-BE49-F238E27FC236}">
                <a16:creationId xmlns:a16="http://schemas.microsoft.com/office/drawing/2014/main" id="{5EE28105-D6C4-E2D4-1DBD-E1CDBB74CFCE}"/>
              </a:ext>
            </a:extLst>
          </p:cNvPr>
          <p:cNvSpPr txBox="1"/>
          <p:nvPr/>
        </p:nvSpPr>
        <p:spPr>
          <a:xfrm>
            <a:off x="0" y="6627168"/>
            <a:ext cx="2614246"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53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1934308" y="1825625"/>
            <a:ext cx="9941168" cy="478619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sz="2600" dirty="0"/>
          </a:p>
          <a:p>
            <a:pPr marL="0" indent="0">
              <a:buNone/>
            </a:pPr>
            <a:r>
              <a:rPr lang="en-US" sz="2600" dirty="0"/>
              <a:t>USDA Plant Guide</a:t>
            </a:r>
          </a:p>
          <a:p>
            <a:pPr marL="0" indent="0">
              <a:buNone/>
            </a:pPr>
            <a:r>
              <a:rPr lang="en-US" sz="2600" dirty="0">
                <a:hlinkClick r:id="rId3"/>
              </a:rPr>
              <a:t>https://plants.usda.gov/DocumentLibrary/plantguide/pdf/pg_lisi.pdf</a:t>
            </a:r>
            <a:endParaRPr lang="en-US" sz="2600" dirty="0"/>
          </a:p>
          <a:p>
            <a:pPr marL="0" indent="0">
              <a:buNone/>
            </a:pPr>
            <a:endParaRPr lang="en-US" sz="2600" dirty="0"/>
          </a:p>
          <a:p>
            <a:pPr marL="0" indent="0">
              <a:buNone/>
            </a:pPr>
            <a:r>
              <a:rPr lang="en-US" sz="2600" dirty="0"/>
              <a:t>Alabama Cooperative Extension</a:t>
            </a:r>
          </a:p>
          <a:p>
            <a:pPr marL="0" indent="0">
              <a:buNone/>
            </a:pPr>
            <a:r>
              <a:rPr lang="en-US" sz="2600" dirty="0">
                <a:hlinkClick r:id="rId4"/>
              </a:rPr>
              <a:t>https://www.aces.edu/blog/topics/forestry-wildlife/control-options-for-chinese-privet/</a:t>
            </a:r>
            <a:endParaRPr lang="en-US" sz="2600" dirty="0"/>
          </a:p>
          <a:p>
            <a:pPr marL="0" indent="0">
              <a:buNone/>
            </a:pPr>
            <a:endParaRPr lang="en-US" dirty="0"/>
          </a:p>
        </p:txBody>
      </p:sp>
      <p:pic>
        <p:nvPicPr>
          <p:cNvPr id="7" name="Picture 6">
            <a:extLst>
              <a:ext uri="{FF2B5EF4-FFF2-40B4-BE49-F238E27FC236}">
                <a16:creationId xmlns:a16="http://schemas.microsoft.com/office/drawing/2014/main" id="{2691601A-3473-C512-4A5B-0B9978E37858}"/>
              </a:ext>
            </a:extLst>
          </p:cNvPr>
          <p:cNvPicPr>
            <a:picLocks noChangeAspect="1"/>
          </p:cNvPicPr>
          <p:nvPr/>
        </p:nvPicPr>
        <p:blipFill>
          <a:blip r:embed="rId5"/>
          <a:stretch>
            <a:fillRect/>
          </a:stretch>
        </p:blipFill>
        <p:spPr>
          <a:xfrm>
            <a:off x="457201" y="1825625"/>
            <a:ext cx="1081666" cy="922597"/>
          </a:xfrm>
          <a:prstGeom prst="rect">
            <a:avLst/>
          </a:prstGeom>
        </p:spPr>
      </p:pic>
      <p:pic>
        <p:nvPicPr>
          <p:cNvPr id="1026" name="Picture 2" descr="USDA logo">
            <a:extLst>
              <a:ext uri="{FF2B5EF4-FFF2-40B4-BE49-F238E27FC236}">
                <a16:creationId xmlns:a16="http://schemas.microsoft.com/office/drawing/2014/main" id="{604EB8A1-DEC9-97BA-4C9C-5D6A13B55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1" y="3125010"/>
            <a:ext cx="1222343" cy="1222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abama Extension - YouTube">
            <a:extLst>
              <a:ext uri="{FF2B5EF4-FFF2-40B4-BE49-F238E27FC236}">
                <a16:creationId xmlns:a16="http://schemas.microsoft.com/office/drawing/2014/main" id="{F7A10D66-6B20-541C-108C-0D7E808283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589678"/>
            <a:ext cx="1538867" cy="1538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BF06F2-733E-67FF-89A7-F3CA190EB625}"/>
              </a:ext>
            </a:extLst>
          </p:cNvPr>
          <p:cNvSpPr txBox="1"/>
          <p:nvPr/>
        </p:nvSpPr>
        <p:spPr>
          <a:xfrm>
            <a:off x="1767467" y="6457926"/>
            <a:ext cx="921023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Scott Horn (US Forest Service)</a:t>
            </a:r>
          </a:p>
        </p:txBody>
      </p:sp>
    </p:spTree>
    <p:extLst>
      <p:ext uri="{BB962C8B-B14F-4D97-AF65-F5344CB8AC3E}">
        <p14:creationId xmlns:p14="http://schemas.microsoft.com/office/powerpoint/2010/main" val="12922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199292" y="1875692"/>
            <a:ext cx="5017477" cy="4829907"/>
          </a:xfrm>
        </p:spPr>
        <p:txBody>
          <a:bodyPr>
            <a:normAutofit lnSpcReduction="10000"/>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Native to parts of Asia – China, Vietnam, and Laos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Introduced to the US in 1852 as an ornamental and commonly used as a hedgerow</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Escaped cultivation and can now be found in several states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Predominately found from the Southeast west to Texas and although not as common, it can be found in the Northeast</a:t>
            </a:r>
          </a:p>
          <a:p>
            <a:pPr marL="0"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3A1A06C-50DC-41D0-B91B-0CC55BE9F656}"/>
              </a:ext>
            </a:extLst>
          </p:cNvPr>
          <p:cNvPicPr>
            <a:picLocks noChangeAspect="1"/>
          </p:cNvPicPr>
          <p:nvPr/>
        </p:nvPicPr>
        <p:blipFill>
          <a:blip r:embed="rId2"/>
          <a:stretch>
            <a:fillRect/>
          </a:stretch>
        </p:blipFill>
        <p:spPr>
          <a:xfrm>
            <a:off x="5216769" y="2228727"/>
            <a:ext cx="6893169" cy="4308231"/>
          </a:xfrm>
          <a:prstGeom prst="rect">
            <a:avLst/>
          </a:prstGeom>
        </p:spPr>
      </p:pic>
    </p:spTree>
    <p:extLst>
      <p:ext uri="{BB962C8B-B14F-4D97-AF65-F5344CB8AC3E}">
        <p14:creationId xmlns:p14="http://schemas.microsoft.com/office/powerpoint/2010/main" val="118577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3950823" y="1630017"/>
            <a:ext cx="4230093" cy="5011110"/>
          </a:xfrm>
        </p:spPr>
        <p:txBody>
          <a:bodyPr>
            <a:normAutofit lnSpcReduction="10000"/>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Height: </a:t>
            </a:r>
            <a:r>
              <a:rPr lang="en-US" sz="2600" dirty="0">
                <a:latin typeface="Arial" panose="020B0604020202020204" pitchFamily="34" charset="0"/>
                <a:cs typeface="Arial" panose="020B0604020202020204" pitchFamily="34" charset="0"/>
              </a:rPr>
              <a:t>typically, 5-12 feet, up to 30 feet possible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Stem: </a:t>
            </a:r>
            <a:r>
              <a:rPr lang="en-US" sz="2600" dirty="0">
                <a:latin typeface="Arial" panose="020B0604020202020204" pitchFamily="34" charset="0"/>
                <a:cs typeface="Arial" panose="020B0604020202020204" pitchFamily="34" charset="0"/>
              </a:rPr>
              <a:t>light grey to brown, young twigs can be hairy, thin and smooth with scattered small dots (lenticels), multi-stemmed, long branches that droop downwards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Flowers: </a:t>
            </a:r>
            <a:r>
              <a:rPr lang="en-US" sz="2600" dirty="0">
                <a:latin typeface="Arial" panose="020B0604020202020204" pitchFamily="34" charset="0"/>
                <a:cs typeface="Arial" panose="020B0604020202020204" pitchFamily="34" charset="0"/>
              </a:rPr>
              <a:t>white to cream color, less than an inch in size, develop in panicles at the branch tips</a:t>
            </a:r>
          </a:p>
        </p:txBody>
      </p:sp>
      <p:pic>
        <p:nvPicPr>
          <p:cNvPr id="5" name="Picture 4">
            <a:extLst>
              <a:ext uri="{FF2B5EF4-FFF2-40B4-BE49-F238E27FC236}">
                <a16:creationId xmlns:a16="http://schemas.microsoft.com/office/drawing/2014/main" id="{9C470351-9771-2CBA-9786-A510145B3BFC}"/>
              </a:ext>
            </a:extLst>
          </p:cNvPr>
          <p:cNvPicPr>
            <a:picLocks noChangeAspect="1"/>
          </p:cNvPicPr>
          <p:nvPr/>
        </p:nvPicPr>
        <p:blipFill>
          <a:blip r:embed="rId2"/>
          <a:stretch>
            <a:fillRect/>
          </a:stretch>
        </p:blipFill>
        <p:spPr>
          <a:xfrm>
            <a:off x="0" y="1343818"/>
            <a:ext cx="3671551" cy="5550692"/>
          </a:xfrm>
          <a:prstGeom prst="rect">
            <a:avLst/>
          </a:prstGeom>
          <a:ln>
            <a:solidFill>
              <a:schemeClr val="tx1"/>
            </a:solidFill>
          </a:ln>
        </p:spPr>
      </p:pic>
      <p:sp>
        <p:nvSpPr>
          <p:cNvPr id="6" name="TextBox 5">
            <a:extLst>
              <a:ext uri="{FF2B5EF4-FFF2-40B4-BE49-F238E27FC236}">
                <a16:creationId xmlns:a16="http://schemas.microsoft.com/office/drawing/2014/main" id="{12023F60-5362-A264-D9C6-B5142D88E697}"/>
              </a:ext>
            </a:extLst>
          </p:cNvPr>
          <p:cNvSpPr txBox="1"/>
          <p:nvPr/>
        </p:nvSpPr>
        <p:spPr>
          <a:xfrm>
            <a:off x="0" y="6641127"/>
            <a:ext cx="2110195" cy="23602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DA49304-F117-0BE7-4E28-C109D3DC2BCF}"/>
              </a:ext>
            </a:extLst>
          </p:cNvPr>
          <p:cNvPicPr>
            <a:picLocks noChangeAspect="1"/>
          </p:cNvPicPr>
          <p:nvPr/>
        </p:nvPicPr>
        <p:blipFill>
          <a:blip r:embed="rId3"/>
          <a:srcRect l="9218" t="12945"/>
          <a:stretch/>
        </p:blipFill>
        <p:spPr>
          <a:xfrm rot="16200000">
            <a:off x="7569004" y="2235003"/>
            <a:ext cx="5514182" cy="3731811"/>
          </a:xfrm>
          <a:prstGeom prst="rect">
            <a:avLst/>
          </a:prstGeom>
          <a:ln>
            <a:solidFill>
              <a:schemeClr val="tx1"/>
            </a:solidFill>
          </a:ln>
        </p:spPr>
      </p:pic>
      <p:sp>
        <p:nvSpPr>
          <p:cNvPr id="8" name="TextBox 7">
            <a:extLst>
              <a:ext uri="{FF2B5EF4-FFF2-40B4-BE49-F238E27FC236}">
                <a16:creationId xmlns:a16="http://schemas.microsoft.com/office/drawing/2014/main" id="{5CC09197-8E9A-D159-3A1C-AF0B1F58E36F}"/>
              </a:ext>
            </a:extLst>
          </p:cNvPr>
          <p:cNvSpPr txBox="1"/>
          <p:nvPr/>
        </p:nvSpPr>
        <p:spPr>
          <a:xfrm>
            <a:off x="8460188" y="6608913"/>
            <a:ext cx="210951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Karan A. Rawlins,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8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6FBF9-8DC0-3572-FD10-56F166FC86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D3138A-B8B5-FB3A-AD55-E8D891757D28}"/>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B3E59-EF22-E5BA-DBA0-550D382B2DC7}"/>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AAB131-DAC2-7979-AE7E-B15E8E2A643D}"/>
              </a:ext>
            </a:extLst>
          </p:cNvPr>
          <p:cNvSpPr>
            <a:spLocks noGrp="1"/>
          </p:cNvSpPr>
          <p:nvPr>
            <p:ph idx="1"/>
          </p:nvPr>
        </p:nvSpPr>
        <p:spPr>
          <a:xfrm>
            <a:off x="398585" y="2188460"/>
            <a:ext cx="4044461" cy="3824898"/>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Leaves: </a:t>
            </a:r>
            <a:r>
              <a:rPr lang="en-US" sz="2600" dirty="0">
                <a:latin typeface="Arial" panose="020B0604020202020204" pitchFamily="34" charset="0"/>
                <a:cs typeface="Arial" panose="020B0604020202020204" pitchFamily="34" charset="0"/>
              </a:rPr>
              <a:t>opposite, 1-2 inches with an oblong shape, can be hairy on the underside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Fruits: </a:t>
            </a:r>
            <a:r>
              <a:rPr lang="en-US" sz="2600" dirty="0">
                <a:latin typeface="Arial" panose="020B0604020202020204" pitchFamily="34" charset="0"/>
                <a:cs typeface="Arial" panose="020B0604020202020204" pitchFamily="34" charset="0"/>
              </a:rPr>
              <a:t>drupes, less than 0.5 inches diameter, clustered, begins green, ripens to a dark purple or black color</a:t>
            </a:r>
          </a:p>
        </p:txBody>
      </p:sp>
      <p:pic>
        <p:nvPicPr>
          <p:cNvPr id="5" name="Picture 4">
            <a:extLst>
              <a:ext uri="{FF2B5EF4-FFF2-40B4-BE49-F238E27FC236}">
                <a16:creationId xmlns:a16="http://schemas.microsoft.com/office/drawing/2014/main" id="{E3B24FF1-7DC5-DB5C-6186-3E90D9DB40DB}"/>
              </a:ext>
            </a:extLst>
          </p:cNvPr>
          <p:cNvPicPr>
            <a:picLocks noChangeAspect="1"/>
          </p:cNvPicPr>
          <p:nvPr/>
        </p:nvPicPr>
        <p:blipFill>
          <a:blip r:embed="rId2"/>
          <a:stretch>
            <a:fillRect/>
          </a:stretch>
        </p:blipFill>
        <p:spPr>
          <a:xfrm>
            <a:off x="8503709" y="1325563"/>
            <a:ext cx="3688291" cy="5532437"/>
          </a:xfrm>
          <a:prstGeom prst="rect">
            <a:avLst/>
          </a:prstGeom>
          <a:ln>
            <a:solidFill>
              <a:schemeClr val="tx1"/>
            </a:solidFill>
          </a:ln>
        </p:spPr>
      </p:pic>
      <p:sp>
        <p:nvSpPr>
          <p:cNvPr id="6" name="TextBox 5">
            <a:extLst>
              <a:ext uri="{FF2B5EF4-FFF2-40B4-BE49-F238E27FC236}">
                <a16:creationId xmlns:a16="http://schemas.microsoft.com/office/drawing/2014/main" id="{6CE57CAE-A7C7-34C2-872A-674C7A1EECAC}"/>
              </a:ext>
            </a:extLst>
          </p:cNvPr>
          <p:cNvSpPr txBox="1"/>
          <p:nvPr/>
        </p:nvSpPr>
        <p:spPr>
          <a:xfrm>
            <a:off x="8503709" y="6608913"/>
            <a:ext cx="2109512"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Karan A. Rawlins,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2561AB8-91CB-231A-0348-A81A94200910}"/>
              </a:ext>
            </a:extLst>
          </p:cNvPr>
          <p:cNvPicPr>
            <a:picLocks noChangeAspect="1"/>
          </p:cNvPicPr>
          <p:nvPr/>
        </p:nvPicPr>
        <p:blipFill>
          <a:blip r:embed="rId3"/>
          <a:stretch>
            <a:fillRect/>
          </a:stretch>
        </p:blipFill>
        <p:spPr>
          <a:xfrm>
            <a:off x="4771251" y="1334691"/>
            <a:ext cx="3673884" cy="5532437"/>
          </a:xfrm>
          <a:prstGeom prst="rect">
            <a:avLst/>
          </a:prstGeom>
          <a:ln>
            <a:solidFill>
              <a:schemeClr val="tx1"/>
            </a:solidFill>
          </a:ln>
        </p:spPr>
      </p:pic>
      <p:sp>
        <p:nvSpPr>
          <p:cNvPr id="8" name="TextBox 7">
            <a:extLst>
              <a:ext uri="{FF2B5EF4-FFF2-40B4-BE49-F238E27FC236}">
                <a16:creationId xmlns:a16="http://schemas.microsoft.com/office/drawing/2014/main" id="{A8665FA5-5D05-8471-F09C-44FFA0A2E02D}"/>
              </a:ext>
            </a:extLst>
          </p:cNvPr>
          <p:cNvSpPr txBox="1"/>
          <p:nvPr/>
        </p:nvSpPr>
        <p:spPr>
          <a:xfrm>
            <a:off x="4771251" y="6603723"/>
            <a:ext cx="260256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H. Miller and Ted Bodner,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679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838200" y="1737092"/>
            <a:ext cx="10515600" cy="817471"/>
          </a:xfrm>
        </p:spPr>
        <p:txBody>
          <a:bodyPr>
            <a:normAutofit/>
          </a:bodyPr>
          <a:lstStyle/>
          <a:p>
            <a:pPr marL="0" indent="0" algn="ctr">
              <a:buNone/>
            </a:pPr>
            <a:r>
              <a:rPr lang="en-US" sz="2600" dirty="0">
                <a:latin typeface="Arial" panose="020B0604020202020204" pitchFamily="34" charset="0"/>
                <a:cs typeface="Arial" panose="020B0604020202020204" pitchFamily="34" charset="0"/>
              </a:rPr>
              <a:t>Forms dense thickets and shallow but extensive root systems</a:t>
            </a:r>
          </a:p>
        </p:txBody>
      </p:sp>
      <p:pic>
        <p:nvPicPr>
          <p:cNvPr id="5" name="Picture 4">
            <a:extLst>
              <a:ext uri="{FF2B5EF4-FFF2-40B4-BE49-F238E27FC236}">
                <a16:creationId xmlns:a16="http://schemas.microsoft.com/office/drawing/2014/main" id="{93B59420-710B-FEC4-271B-DD73DF735110}"/>
              </a:ext>
            </a:extLst>
          </p:cNvPr>
          <p:cNvPicPr>
            <a:picLocks noChangeAspect="1"/>
          </p:cNvPicPr>
          <p:nvPr/>
        </p:nvPicPr>
        <p:blipFill>
          <a:blip r:embed="rId2"/>
          <a:stretch>
            <a:fillRect/>
          </a:stretch>
        </p:blipFill>
        <p:spPr>
          <a:xfrm>
            <a:off x="0" y="2572819"/>
            <a:ext cx="5716059" cy="4285181"/>
          </a:xfrm>
          <a:prstGeom prst="rect">
            <a:avLst/>
          </a:prstGeom>
          <a:ln>
            <a:solidFill>
              <a:schemeClr val="tx1"/>
            </a:solidFill>
          </a:ln>
        </p:spPr>
      </p:pic>
      <p:sp>
        <p:nvSpPr>
          <p:cNvPr id="6" name="TextBox 5">
            <a:extLst>
              <a:ext uri="{FF2B5EF4-FFF2-40B4-BE49-F238E27FC236}">
                <a16:creationId xmlns:a16="http://schemas.microsoft.com/office/drawing/2014/main" id="{6B09DD75-77B2-8152-3E9D-2C53D2552E4E}"/>
              </a:ext>
            </a:extLst>
          </p:cNvPr>
          <p:cNvSpPr txBox="1"/>
          <p:nvPr/>
        </p:nvSpPr>
        <p:spPr>
          <a:xfrm>
            <a:off x="0" y="6627168"/>
            <a:ext cx="290736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Nancy Loewenstein, Auburn University,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4F8F74D-C796-24B2-01A1-E55FD3B5EBAB}"/>
              </a:ext>
            </a:extLst>
          </p:cNvPr>
          <p:cNvPicPr>
            <a:picLocks noChangeAspect="1"/>
          </p:cNvPicPr>
          <p:nvPr/>
        </p:nvPicPr>
        <p:blipFill>
          <a:blip r:embed="rId3"/>
          <a:stretch>
            <a:fillRect/>
          </a:stretch>
        </p:blipFill>
        <p:spPr>
          <a:xfrm>
            <a:off x="5716059" y="2572818"/>
            <a:ext cx="6475941" cy="4285181"/>
          </a:xfrm>
          <a:prstGeom prst="rect">
            <a:avLst/>
          </a:prstGeom>
          <a:ln>
            <a:solidFill>
              <a:schemeClr val="tx1"/>
            </a:solidFill>
          </a:ln>
        </p:spPr>
      </p:pic>
      <p:sp>
        <p:nvSpPr>
          <p:cNvPr id="8" name="TextBox 7">
            <a:extLst>
              <a:ext uri="{FF2B5EF4-FFF2-40B4-BE49-F238E27FC236}">
                <a16:creationId xmlns:a16="http://schemas.microsoft.com/office/drawing/2014/main" id="{DE45C79F-040F-EE9C-F313-E8AB779AFAD1}"/>
              </a:ext>
            </a:extLst>
          </p:cNvPr>
          <p:cNvSpPr txBox="1"/>
          <p:nvPr/>
        </p:nvSpPr>
        <p:spPr>
          <a:xfrm>
            <a:off x="5716059" y="6627168"/>
            <a:ext cx="2572156"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97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4220307" y="2651522"/>
            <a:ext cx="7631723" cy="3116232"/>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Prolific seed producer </a:t>
            </a:r>
            <a:r>
              <a:rPr lang="en-US" sz="2600" dirty="0">
                <a:latin typeface="Arial" panose="020B0604020202020204" pitchFamily="34" charset="0"/>
                <a:cs typeface="Arial" panose="020B0604020202020204" pitchFamily="34" charset="0"/>
              </a:rPr>
              <a:t>– fruit consumed and spread by wildlife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spreads via root suckers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Adaptable</a:t>
            </a:r>
            <a:r>
              <a:rPr lang="en-US" sz="2600" dirty="0">
                <a:latin typeface="Arial" panose="020B0604020202020204" pitchFamily="34" charset="0"/>
                <a:cs typeface="Arial" panose="020B0604020202020204" pitchFamily="34" charset="0"/>
              </a:rPr>
              <a:t> - tolerates a wide range of soil and light conditions</a:t>
            </a:r>
          </a:p>
        </p:txBody>
      </p:sp>
      <p:pic>
        <p:nvPicPr>
          <p:cNvPr id="5" name="Picture 4">
            <a:extLst>
              <a:ext uri="{FF2B5EF4-FFF2-40B4-BE49-F238E27FC236}">
                <a16:creationId xmlns:a16="http://schemas.microsoft.com/office/drawing/2014/main" id="{E467E2F9-6ABE-D5C7-437E-EFFDD081EBCF}"/>
              </a:ext>
            </a:extLst>
          </p:cNvPr>
          <p:cNvPicPr>
            <a:picLocks noChangeAspect="1"/>
          </p:cNvPicPr>
          <p:nvPr/>
        </p:nvPicPr>
        <p:blipFill>
          <a:blip r:embed="rId2"/>
          <a:stretch>
            <a:fillRect/>
          </a:stretch>
        </p:blipFill>
        <p:spPr>
          <a:xfrm>
            <a:off x="0" y="1325563"/>
            <a:ext cx="3702698" cy="5532437"/>
          </a:xfrm>
          <a:prstGeom prst="rect">
            <a:avLst/>
          </a:prstGeom>
          <a:ln>
            <a:solidFill>
              <a:schemeClr val="tx1"/>
            </a:solidFill>
          </a:ln>
        </p:spPr>
      </p:pic>
      <p:sp>
        <p:nvSpPr>
          <p:cNvPr id="6" name="TextBox 5">
            <a:extLst>
              <a:ext uri="{FF2B5EF4-FFF2-40B4-BE49-F238E27FC236}">
                <a16:creationId xmlns:a16="http://schemas.microsoft.com/office/drawing/2014/main" id="{AC8EFAD1-83C3-395B-F942-01686CD5CE9B}"/>
              </a:ext>
            </a:extLst>
          </p:cNvPr>
          <p:cNvSpPr txBox="1"/>
          <p:nvPr/>
        </p:nvSpPr>
        <p:spPr>
          <a:xfrm>
            <a:off x="0" y="6627168"/>
            <a:ext cx="290736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Nancy Loewenstein, Auburn University,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18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669B87-2EDD-1F53-7B02-01BAA0D812C2}"/>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6C36-F224-F765-3FE3-A2D4B4E1AE4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B2C789-5DC9-2CA7-EC17-B691196CA178}"/>
              </a:ext>
            </a:extLst>
          </p:cNvPr>
          <p:cNvSpPr>
            <a:spLocks noGrp="1"/>
          </p:cNvSpPr>
          <p:nvPr>
            <p:ph idx="1"/>
          </p:nvPr>
        </p:nvSpPr>
        <p:spPr>
          <a:xfrm>
            <a:off x="4191000" y="2352293"/>
            <a:ext cx="7514492" cy="3497232"/>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Aggressive invader that quickly takes over an area (fields, roadsides, forest understory, etc.)</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Outcompetes and displaces native vegetation = decreasing biodiversity</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Fruit and leaves are toxic to humans – causes nausea, headache, abdominal pain, vomiting, weakness, etc. </a:t>
            </a:r>
          </a:p>
        </p:txBody>
      </p:sp>
      <p:pic>
        <p:nvPicPr>
          <p:cNvPr id="5" name="Picture 4">
            <a:extLst>
              <a:ext uri="{FF2B5EF4-FFF2-40B4-BE49-F238E27FC236}">
                <a16:creationId xmlns:a16="http://schemas.microsoft.com/office/drawing/2014/main" id="{B888E337-9618-12EA-774D-531C54422B0A}"/>
              </a:ext>
            </a:extLst>
          </p:cNvPr>
          <p:cNvPicPr>
            <a:picLocks noChangeAspect="1"/>
          </p:cNvPicPr>
          <p:nvPr/>
        </p:nvPicPr>
        <p:blipFill>
          <a:blip r:embed="rId2"/>
          <a:stretch>
            <a:fillRect/>
          </a:stretch>
        </p:blipFill>
        <p:spPr>
          <a:xfrm>
            <a:off x="0" y="1343818"/>
            <a:ext cx="3704492" cy="5514182"/>
          </a:xfrm>
          <a:prstGeom prst="rect">
            <a:avLst/>
          </a:prstGeom>
          <a:ln>
            <a:solidFill>
              <a:schemeClr val="tx1"/>
            </a:solidFill>
          </a:ln>
        </p:spPr>
      </p:pic>
      <p:sp>
        <p:nvSpPr>
          <p:cNvPr id="6" name="TextBox 5">
            <a:extLst>
              <a:ext uri="{FF2B5EF4-FFF2-40B4-BE49-F238E27FC236}">
                <a16:creationId xmlns:a16="http://schemas.microsoft.com/office/drawing/2014/main" id="{D45AAA6A-40F7-DCAD-11AA-D161780798C4}"/>
              </a:ext>
            </a:extLst>
          </p:cNvPr>
          <p:cNvSpPr txBox="1"/>
          <p:nvPr/>
        </p:nvSpPr>
        <p:spPr>
          <a:xfrm>
            <a:off x="0" y="6627168"/>
            <a:ext cx="206806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David Moorhead,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43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B72EF-55DB-D81F-33AB-024B2B827D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E26A30-09A8-B40D-DAE9-A9EC6786093C}"/>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E59BC-9E49-3B81-4295-F17A53EC5312}"/>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D170EB3-3027-627C-5D3F-874C28EB3F84}"/>
              </a:ext>
            </a:extLst>
          </p:cNvPr>
          <p:cNvSpPr>
            <a:spLocks noGrp="1"/>
          </p:cNvSpPr>
          <p:nvPr>
            <p:ph idx="1"/>
          </p:nvPr>
        </p:nvSpPr>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Prevent the spread </a:t>
            </a:r>
            <a:r>
              <a:rPr lang="en-US" sz="2600" dirty="0">
                <a:latin typeface="Arial" panose="020B0604020202020204" pitchFamily="34" charset="0"/>
                <a:cs typeface="Arial" panose="020B0604020202020204" pitchFamily="34" charset="0"/>
              </a:rPr>
              <a:t>– check equipment for pieces of Chinese privet (fruits, stems, roots, etc.) before moving to new areas to reduce chances of spreading the plant to new areas.</a:t>
            </a:r>
            <a:endParaRPr lang="en-US" sz="2600" b="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Mechanical</a:t>
            </a:r>
            <a:r>
              <a:rPr lang="en-US" sz="2600" dirty="0">
                <a:latin typeface="Arial" panose="020B0604020202020204" pitchFamily="34" charset="0"/>
                <a:cs typeface="Arial" panose="020B0604020202020204" pitchFamily="34" charset="0"/>
              </a:rPr>
              <a:t> – physically removing Chinese privet by hand pulling is a good option for seedlings and saplings, but the whole plant must be removed including the roots to prevent regrowth. Cutting the stem can be used for larger plants but must be used in combination with herbicides to prevent regrowth. Brush mulching and mowing can be used to quickly remove dense stands, but privet will often return without the addition of chemical control.</a:t>
            </a:r>
          </a:p>
        </p:txBody>
      </p:sp>
    </p:spTree>
    <p:extLst>
      <p:ext uri="{BB962C8B-B14F-4D97-AF65-F5344CB8AC3E}">
        <p14:creationId xmlns:p14="http://schemas.microsoft.com/office/powerpoint/2010/main" val="92387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8A2E-FC36-02D4-E240-B2FBD8489F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B46EAB1-0CB0-1940-92C9-0B982C30FD0E}"/>
              </a:ext>
            </a:extLst>
          </p:cNvPr>
          <p:cNvSpPr/>
          <p:nvPr/>
        </p:nvSpPr>
        <p:spPr>
          <a:xfrm>
            <a:off x="0" y="0"/>
            <a:ext cx="12192000" cy="1325563"/>
          </a:xfrm>
          <a:prstGeom prst="rect">
            <a:avLst/>
          </a:prstGeom>
          <a:solidFill>
            <a:srgbClr val="F6FB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97F3D-4C20-9523-C619-01148113CCA5}"/>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Chinese Privet</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CDB6709-441D-EE9D-CC5B-6EFD63A8D640}"/>
              </a:ext>
            </a:extLst>
          </p:cNvPr>
          <p:cNvSpPr>
            <a:spLocks noGrp="1"/>
          </p:cNvSpPr>
          <p:nvPr>
            <p:ph idx="1"/>
          </p:nvPr>
        </p:nvSpPr>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Chemical</a:t>
            </a:r>
            <a:r>
              <a:rPr lang="en-US" sz="2600" dirty="0">
                <a:latin typeface="Arial" panose="020B0604020202020204" pitchFamily="34" charset="0"/>
                <a:cs typeface="Arial" panose="020B0604020202020204" pitchFamily="34" charset="0"/>
              </a:rPr>
              <a:t> – foliar, cut stump, and basal bark herbicide treatments can be used to control privet. Glyphosate and other similar herbicides are effective against Chinese privet but can get expensive if treating large areas. Always follow the label and use appropriate PPE when handling herbicides.</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Chinese privet can be difficult to eradiate once it becomes established due to its seedbank and the ability to sprout from pieces left underground. Using multiple control methods over several years is the most effective approach to reduce privet numbers.</a:t>
            </a:r>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4332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14539</TotalTime>
  <Words>675</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Chinese Privet </vt:lpstr>
      <vt:lpstr>Chinese Privet Introduction</vt:lpstr>
      <vt:lpstr>Chinese Privet Description</vt:lpstr>
      <vt:lpstr>Chinese Privet Description</vt:lpstr>
      <vt:lpstr>Chinese Privet Growth</vt:lpstr>
      <vt:lpstr>Chinese Privet What Makes it a Successful Invader?</vt:lpstr>
      <vt:lpstr>Chinese Privet Impact</vt:lpstr>
      <vt:lpstr>Chinese Privet Management</vt:lpstr>
      <vt:lpstr>Chinese Privet Management</vt:lpstr>
      <vt:lpstr>Chinese Privet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2</cp:revision>
  <dcterms:created xsi:type="dcterms:W3CDTF">2024-09-18T20:11:41Z</dcterms:created>
  <dcterms:modified xsi:type="dcterms:W3CDTF">2025-06-06T18:43:23Z</dcterms:modified>
</cp:coreProperties>
</file>