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59" r:id="rId6"/>
    <p:sldId id="260" r:id="rId7"/>
    <p:sldId id="265" r:id="rId8"/>
    <p:sldId id="261" r:id="rId9"/>
    <p:sldId id="262" r:id="rId10"/>
    <p:sldId id="266"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FB9"/>
    <a:srgbClr val="FBF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B8258-FC1C-5FB9-C9D4-80B68E4CB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4DEB54-F3CD-457D-4E27-17611387B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5992E2-F228-A5E5-0D88-4955A6A79B63}"/>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C446AFE7-FA0F-BCA8-D018-F7E264CF8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EB44C4-D5D3-E220-222D-CB5D39EB337D}"/>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371606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0C777-1173-0A8D-DFB4-D769B5AD6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F3B908-E46D-85EA-C319-FD9189F51D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0E20D-EA41-99B4-B8D7-192D067EF523}"/>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06032A97-524D-6068-38D7-4EC8C2039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FCA028-1447-60A0-9E7B-C0048267BD7C}"/>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2164871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4BF470-FF98-6779-85BA-3A06424357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BB4D0D-940A-B4AD-B077-31F562748C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50CB87-A3F6-8BDC-1FAA-90A8C54019F1}"/>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0A67572F-51CF-FB79-3AC2-3232617F9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58F269-F894-EBB8-A58D-712D4528522B}"/>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30697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DD77-AA98-0124-FEF6-8B90A52FE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A194DE-967A-5620-E25D-3DAF100455B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6C12FA-F336-0633-729B-ABC2B65CE155}"/>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770754E4-C22F-580C-2979-1D105A24F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FD0BB-B822-7A06-44FE-9FB87683759A}"/>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1869323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6C7AB-867C-1DE9-1423-EF0F7D7516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16CD7-0BF6-09C0-E89D-7ABBA739FE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75B58B-A2A8-E69C-ECC2-7FE94C0D725A}"/>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43C83DAA-75FB-A4D5-D16A-4CD1FFE40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6E517-ECDD-6F98-DF78-04E9F7A58438}"/>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726844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BF48-A6B3-A8B0-87F8-85897C5F6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2AAD9E-00C3-B1C4-C57E-A08386167F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7B1A6E-FDCE-C32A-6FFB-48954F6F5C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A59E8-BE35-FB64-36EA-4C32DAB2F729}"/>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6" name="Footer Placeholder 5">
            <a:extLst>
              <a:ext uri="{FF2B5EF4-FFF2-40B4-BE49-F238E27FC236}">
                <a16:creationId xmlns:a16="http://schemas.microsoft.com/office/drawing/2014/main" id="{E937945B-6C87-FACD-5F42-F71EB8389D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452E8B-C23A-29F2-D2A6-58A270DB3DC6}"/>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354242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E8C5-9437-2703-0E51-49DDCBDD12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BD3F7-64F9-80B0-49EA-7812857408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FBC6F3-D60E-80AA-714E-B1215B3749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E9E6C-4119-A672-C2FC-79B8EEC5F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33EAAB-FCEC-442C-9E74-1338B0219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93E5A0-4B4A-01F8-F38F-9F291DA8A16E}"/>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8" name="Footer Placeholder 7">
            <a:extLst>
              <a:ext uri="{FF2B5EF4-FFF2-40B4-BE49-F238E27FC236}">
                <a16:creationId xmlns:a16="http://schemas.microsoft.com/office/drawing/2014/main" id="{6D4FE7B0-2892-27EC-8AE2-AC3F153D1F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88A75-7899-C136-EACB-807561B77A4A}"/>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170514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B6D4-7582-1E94-A9DC-108B675C3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FDE4A2-DC94-D8A3-2902-8B397016A0E0}"/>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4" name="Footer Placeholder 3">
            <a:extLst>
              <a:ext uri="{FF2B5EF4-FFF2-40B4-BE49-F238E27FC236}">
                <a16:creationId xmlns:a16="http://schemas.microsoft.com/office/drawing/2014/main" id="{5399D368-CC9A-2C4C-A6CD-2FD9D9A252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9A5F6F-5B80-EF52-91AF-6D109286B501}"/>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82059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A3573-F7C1-CD92-CE5E-5C9BC1D17C22}"/>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3" name="Footer Placeholder 2">
            <a:extLst>
              <a:ext uri="{FF2B5EF4-FFF2-40B4-BE49-F238E27FC236}">
                <a16:creationId xmlns:a16="http://schemas.microsoft.com/office/drawing/2014/main" id="{304A20A5-4C57-93FF-357E-AD6EB728EC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F7B96A-E27D-3DBB-D3A0-952D6BF0668C}"/>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1685583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12F40-FC78-B691-1726-AA8FEE13AA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38E3B8-FCF6-2B0C-9094-5AFC7E8E6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41BEE9-DCA4-7E4F-D364-86108415F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DBF9B-AC2C-F44A-B4DE-A94CA4257F96}"/>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6" name="Footer Placeholder 5">
            <a:extLst>
              <a:ext uri="{FF2B5EF4-FFF2-40B4-BE49-F238E27FC236}">
                <a16:creationId xmlns:a16="http://schemas.microsoft.com/office/drawing/2014/main" id="{AC8C49E8-2BB9-2629-3EA0-93C183293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5BBD2F-A3E6-15FA-0605-464492C71670}"/>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2312704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3761B-F30C-0C45-D108-8257022B4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C6D13B-CBB6-65ED-68EE-E90ECD0AC3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EE7407-055E-89A9-89A3-23380759B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C0B73-505E-E1C8-073A-5DED8B38EAA5}"/>
              </a:ext>
            </a:extLst>
          </p:cNvPr>
          <p:cNvSpPr>
            <a:spLocks noGrp="1"/>
          </p:cNvSpPr>
          <p:nvPr>
            <p:ph type="dt" sz="half" idx="10"/>
          </p:nvPr>
        </p:nvSpPr>
        <p:spPr/>
        <p:txBody>
          <a:bodyPr/>
          <a:lstStyle/>
          <a:p>
            <a:fld id="{8C6BB111-5A3C-4B26-B02C-0C4172977079}" type="datetimeFigureOut">
              <a:rPr lang="en-US" smtClean="0"/>
              <a:t>6/18/2025</a:t>
            </a:fld>
            <a:endParaRPr lang="en-US"/>
          </a:p>
        </p:txBody>
      </p:sp>
      <p:sp>
        <p:nvSpPr>
          <p:cNvPr id="6" name="Footer Placeholder 5">
            <a:extLst>
              <a:ext uri="{FF2B5EF4-FFF2-40B4-BE49-F238E27FC236}">
                <a16:creationId xmlns:a16="http://schemas.microsoft.com/office/drawing/2014/main" id="{6EFD730E-23B2-2075-DA60-2E47C072E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4CB64A-58E1-0F14-267E-697D0F8AAE0A}"/>
              </a:ext>
            </a:extLst>
          </p:cNvPr>
          <p:cNvSpPr>
            <a:spLocks noGrp="1"/>
          </p:cNvSpPr>
          <p:nvPr>
            <p:ph type="sldNum" sz="quarter" idx="12"/>
          </p:nvPr>
        </p:nvSpPr>
        <p:spPr/>
        <p:txBody>
          <a:bodyPr/>
          <a:lstStyle/>
          <a:p>
            <a:fld id="{8CA89B58-6D2F-4884-9477-D4BD125D7384}" type="slidenum">
              <a:rPr lang="en-US" smtClean="0"/>
              <a:t>‹#›</a:t>
            </a:fld>
            <a:endParaRPr lang="en-US"/>
          </a:p>
        </p:txBody>
      </p:sp>
    </p:spTree>
    <p:extLst>
      <p:ext uri="{BB962C8B-B14F-4D97-AF65-F5344CB8AC3E}">
        <p14:creationId xmlns:p14="http://schemas.microsoft.com/office/powerpoint/2010/main" val="378615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AA86C-DA7D-2F8E-294C-3A9240EB8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422CE4-3734-9BB8-DEF9-60F5096B0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755F-C528-1CE3-1DB9-E6E7CF63D1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6BB111-5A3C-4B26-B02C-0C4172977079}" type="datetimeFigureOut">
              <a:rPr lang="en-US" smtClean="0"/>
              <a:t>6/18/2025</a:t>
            </a:fld>
            <a:endParaRPr lang="en-US"/>
          </a:p>
        </p:txBody>
      </p:sp>
      <p:sp>
        <p:nvSpPr>
          <p:cNvPr id="5" name="Footer Placeholder 4">
            <a:extLst>
              <a:ext uri="{FF2B5EF4-FFF2-40B4-BE49-F238E27FC236}">
                <a16:creationId xmlns:a16="http://schemas.microsoft.com/office/drawing/2014/main" id="{2122B6ED-F99F-642E-F3A2-E9938E9CD6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C178D3-94D3-17A3-3022-DD033C046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A89B58-6D2F-4884-9477-D4BD125D7384}" type="slidenum">
              <a:rPr lang="en-US" smtClean="0"/>
              <a:t>‹#›</a:t>
            </a:fld>
            <a:endParaRPr lang="en-US"/>
          </a:p>
        </p:txBody>
      </p:sp>
    </p:spTree>
    <p:extLst>
      <p:ext uri="{BB962C8B-B14F-4D97-AF65-F5344CB8AC3E}">
        <p14:creationId xmlns:p14="http://schemas.microsoft.com/office/powerpoint/2010/main" val="34138149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dacs.gov/Forest-Wildfire/Our-Forests/Forest-Health/Invasive-Non-Native-Plants/Cogon-Grass" TargetMode="External"/><Relationship Id="rId7" Type="http://schemas.openxmlformats.org/officeDocument/2006/relationships/image" Target="../media/image18.jpeg"/><Relationship Id="rId2" Type="http://schemas.openxmlformats.org/officeDocument/2006/relationships/hyperlink" Target="http://southernforesthealth.net/"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aces.edu/blog/topics/forestry-wildlife/cogongrass-management-faq/"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95CADD-C436-4AC9-28B3-9F8A778D436E}"/>
              </a:ext>
            </a:extLst>
          </p:cNvPr>
          <p:cNvSpPr/>
          <p:nvPr/>
        </p:nvSpPr>
        <p:spPr>
          <a:xfrm>
            <a:off x="0" y="1123297"/>
            <a:ext cx="12192000" cy="2157862"/>
          </a:xfrm>
          <a:prstGeom prst="rect">
            <a:avLst/>
          </a:prstGeom>
          <a:solidFill>
            <a:srgbClr val="F5FF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A697AC-622F-81EC-431B-A638AFA6CE2E}"/>
              </a:ext>
            </a:extLst>
          </p:cNvPr>
          <p:cNvSpPr>
            <a:spLocks noGrp="1"/>
          </p:cNvSpPr>
          <p:nvPr>
            <p:ph type="ctrTitle"/>
          </p:nvPr>
        </p:nvSpPr>
        <p:spPr>
          <a:xfrm>
            <a:off x="0" y="1471784"/>
            <a:ext cx="12191999" cy="1458284"/>
          </a:xfrm>
        </p:spPr>
        <p:txBody>
          <a:bodyPr>
            <a:normAutofit/>
          </a:bodyPr>
          <a:lstStyle/>
          <a:p>
            <a:r>
              <a:rPr lang="en-US" sz="9600" b="1" dirty="0">
                <a:latin typeface="Arial" panose="020B0604020202020204" pitchFamily="34" charset="0"/>
                <a:cs typeface="Arial" panose="020B0604020202020204" pitchFamily="34" charset="0"/>
              </a:rPr>
              <a:t>Cogongrass</a:t>
            </a:r>
          </a:p>
        </p:txBody>
      </p:sp>
      <p:sp>
        <p:nvSpPr>
          <p:cNvPr id="3" name="Subtitle 2">
            <a:extLst>
              <a:ext uri="{FF2B5EF4-FFF2-40B4-BE49-F238E27FC236}">
                <a16:creationId xmlns:a16="http://schemas.microsoft.com/office/drawing/2014/main" id="{4FE25342-2F04-A87E-DA8B-FEC0F1676A14}"/>
              </a:ext>
            </a:extLst>
          </p:cNvPr>
          <p:cNvSpPr>
            <a:spLocks noGrp="1"/>
          </p:cNvSpPr>
          <p:nvPr>
            <p:ph type="subTitle" idx="1"/>
          </p:nvPr>
        </p:nvSpPr>
        <p:spPr>
          <a:xfrm>
            <a:off x="5814646" y="3523325"/>
            <a:ext cx="6032157" cy="3199643"/>
          </a:xfrm>
        </p:spPr>
        <p:txBody>
          <a:bodyPr>
            <a:normAutofit/>
          </a:bodyPr>
          <a:lstStyle/>
          <a:p>
            <a:pPr>
              <a:spcBef>
                <a:spcPts val="1200"/>
              </a:spcBef>
              <a:spcAft>
                <a:spcPts val="1200"/>
              </a:spcAft>
            </a:pPr>
            <a:r>
              <a:rPr lang="en-US" sz="2800" i="1" dirty="0" err="1">
                <a:latin typeface="Arial" panose="020B0604020202020204" pitchFamily="34" charset="0"/>
                <a:cs typeface="Arial" panose="020B0604020202020204" pitchFamily="34" charset="0"/>
              </a:rPr>
              <a:t>Imperata</a:t>
            </a:r>
            <a:r>
              <a:rPr lang="en-US" sz="2800" i="1" dirty="0">
                <a:latin typeface="Arial" panose="020B0604020202020204" pitchFamily="34" charset="0"/>
                <a:cs typeface="Arial" panose="020B0604020202020204" pitchFamily="34" charset="0"/>
              </a:rPr>
              <a:t> cylindrica</a:t>
            </a:r>
          </a:p>
          <a:p>
            <a:pPr>
              <a:spcBef>
                <a:spcPts val="1200"/>
              </a:spcBef>
              <a:spcAft>
                <a:spcPts val="1200"/>
              </a:spcAft>
            </a:pPr>
            <a:r>
              <a:rPr lang="en-US" sz="2800" dirty="0">
                <a:latin typeface="Arial" panose="020B0604020202020204" pitchFamily="34" charset="0"/>
                <a:cs typeface="Arial" panose="020B0604020202020204" pitchFamily="34" charset="0"/>
              </a:rPr>
              <a:t>Invasive, colony-forming perennial grass</a:t>
            </a:r>
          </a:p>
          <a:p>
            <a:pPr>
              <a:spcBef>
                <a:spcPts val="1200"/>
              </a:spcBef>
              <a:spcAft>
                <a:spcPts val="1200"/>
              </a:spcAft>
            </a:pPr>
            <a:r>
              <a:rPr lang="en-US" sz="2800" dirty="0">
                <a:latin typeface="Arial" panose="020B0604020202020204" pitchFamily="34" charset="0"/>
                <a:cs typeface="Arial" panose="020B0604020202020204" pitchFamily="34" charset="0"/>
              </a:rPr>
              <a:t>Also known as Japanese </a:t>
            </a:r>
            <a:r>
              <a:rPr lang="en-US" sz="2800" dirty="0" err="1">
                <a:latin typeface="Arial" panose="020B0604020202020204" pitchFamily="34" charset="0"/>
                <a:cs typeface="Arial" panose="020B0604020202020204" pitchFamily="34" charset="0"/>
              </a:rPr>
              <a:t>bloodgrass</a:t>
            </a:r>
            <a:r>
              <a:rPr lang="en-US" sz="2800" dirty="0">
                <a:latin typeface="Arial" panose="020B0604020202020204" pitchFamily="34" charset="0"/>
                <a:cs typeface="Arial" panose="020B0604020202020204" pitchFamily="34" charset="0"/>
              </a:rPr>
              <a:t>, Red Baron grass, or </a:t>
            </a:r>
            <a:r>
              <a:rPr lang="en-US" sz="2800" dirty="0" err="1">
                <a:latin typeface="Arial" panose="020B0604020202020204" pitchFamily="34" charset="0"/>
                <a:cs typeface="Arial" panose="020B0604020202020204" pitchFamily="34" charset="0"/>
              </a:rPr>
              <a:t>speargrass</a:t>
            </a:r>
            <a:r>
              <a:rPr lang="en-US" sz="2800" dirty="0">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5563DB34-3252-3368-ACB4-D4510E88BB28}"/>
              </a:ext>
            </a:extLst>
          </p:cNvPr>
          <p:cNvPicPr>
            <a:picLocks noChangeAspect="1"/>
          </p:cNvPicPr>
          <p:nvPr/>
        </p:nvPicPr>
        <p:blipFill>
          <a:blip r:embed="rId2"/>
          <a:stretch>
            <a:fillRect/>
          </a:stretch>
        </p:blipFill>
        <p:spPr>
          <a:xfrm>
            <a:off x="248678" y="198319"/>
            <a:ext cx="3639627" cy="682811"/>
          </a:xfrm>
          <a:prstGeom prst="rect">
            <a:avLst/>
          </a:prstGeom>
        </p:spPr>
      </p:pic>
      <p:pic>
        <p:nvPicPr>
          <p:cNvPr id="5" name="Picture 4">
            <a:extLst>
              <a:ext uri="{FF2B5EF4-FFF2-40B4-BE49-F238E27FC236}">
                <a16:creationId xmlns:a16="http://schemas.microsoft.com/office/drawing/2014/main" id="{38CF1325-E045-2ECF-4BF5-F5C2BE50FC71}"/>
              </a:ext>
            </a:extLst>
          </p:cNvPr>
          <p:cNvPicPr>
            <a:picLocks noChangeAspect="1"/>
          </p:cNvPicPr>
          <p:nvPr/>
        </p:nvPicPr>
        <p:blipFill>
          <a:blip r:embed="rId3"/>
          <a:stretch>
            <a:fillRect/>
          </a:stretch>
        </p:blipFill>
        <p:spPr>
          <a:xfrm>
            <a:off x="5693629" y="135031"/>
            <a:ext cx="804742" cy="896190"/>
          </a:xfrm>
          <a:prstGeom prst="rect">
            <a:avLst/>
          </a:prstGeom>
        </p:spPr>
      </p:pic>
      <p:pic>
        <p:nvPicPr>
          <p:cNvPr id="6" name="Picture 5">
            <a:extLst>
              <a:ext uri="{FF2B5EF4-FFF2-40B4-BE49-F238E27FC236}">
                <a16:creationId xmlns:a16="http://schemas.microsoft.com/office/drawing/2014/main" id="{650E261B-4BAE-18FF-3B13-A34A87417CD6}"/>
              </a:ext>
            </a:extLst>
          </p:cNvPr>
          <p:cNvPicPr>
            <a:picLocks noChangeAspect="1"/>
          </p:cNvPicPr>
          <p:nvPr/>
        </p:nvPicPr>
        <p:blipFill>
          <a:blip r:embed="rId4"/>
          <a:stretch>
            <a:fillRect/>
          </a:stretch>
        </p:blipFill>
        <p:spPr>
          <a:xfrm>
            <a:off x="8012087" y="81245"/>
            <a:ext cx="3834716" cy="829128"/>
          </a:xfrm>
          <a:prstGeom prst="rect">
            <a:avLst/>
          </a:prstGeom>
        </p:spPr>
      </p:pic>
      <p:pic>
        <p:nvPicPr>
          <p:cNvPr id="10" name="Picture 9" descr="A close-up of a field of grass&#10;&#10;Description automatically generated">
            <a:extLst>
              <a:ext uri="{FF2B5EF4-FFF2-40B4-BE49-F238E27FC236}">
                <a16:creationId xmlns:a16="http://schemas.microsoft.com/office/drawing/2014/main" id="{BC0D069E-8343-C991-1F80-3942F35AE5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8554"/>
            <a:ext cx="5369169" cy="3579446"/>
          </a:xfrm>
          <a:prstGeom prst="rect">
            <a:avLst/>
          </a:prstGeom>
          <a:ln>
            <a:solidFill>
              <a:schemeClr val="tx1"/>
            </a:solidFill>
          </a:ln>
        </p:spPr>
      </p:pic>
      <p:sp>
        <p:nvSpPr>
          <p:cNvPr id="8" name="TextBox 7">
            <a:extLst>
              <a:ext uri="{FF2B5EF4-FFF2-40B4-BE49-F238E27FC236}">
                <a16:creationId xmlns:a16="http://schemas.microsoft.com/office/drawing/2014/main" id="{0830AA85-F6C5-01D0-B575-DC7591ED6F77}"/>
              </a:ext>
            </a:extLst>
          </p:cNvPr>
          <p:cNvSpPr txBox="1"/>
          <p:nvPr/>
        </p:nvSpPr>
        <p:spPr>
          <a:xfrm>
            <a:off x="0" y="6627168"/>
            <a:ext cx="213360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Karan A. Rawlins,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02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3BB3-CC95-3638-9B79-4C2D4F629DA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0B083A5-A477-D7CC-D371-C4B0C9CABD2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36B3286-7450-67B1-A751-B6EBC38F3F7D}"/>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B81F95F-CA2B-F385-D94B-48B987DE5B47}"/>
              </a:ext>
            </a:extLst>
          </p:cNvPr>
          <p:cNvSpPr>
            <a:spLocks noGrp="1"/>
          </p:cNvSpPr>
          <p:nvPr>
            <p:ph idx="1"/>
          </p:nvPr>
        </p:nvSpPr>
        <p:spPr>
          <a:xfrm>
            <a:off x="339969" y="2414954"/>
            <a:ext cx="11512062" cy="3645877"/>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Chemical </a:t>
            </a:r>
            <a:r>
              <a:rPr lang="en-US" sz="2600" dirty="0">
                <a:latin typeface="Arial" panose="020B0604020202020204" pitchFamily="34" charset="0"/>
                <a:cs typeface="Arial" panose="020B0604020202020204" pitchFamily="34" charset="0"/>
              </a:rPr>
              <a:t>– glyphosate and imazapyr are the most effective herbicides for </a:t>
            </a:r>
            <a:r>
              <a:rPr lang="en-US" sz="2600" dirty="0" err="1">
                <a:latin typeface="Arial" panose="020B0604020202020204" pitchFamily="34" charset="0"/>
                <a:cs typeface="Arial" panose="020B0604020202020204" pitchFamily="34" charset="0"/>
              </a:rPr>
              <a:t>cogongrass</a:t>
            </a:r>
            <a:r>
              <a:rPr lang="en-US" sz="2600" dirty="0">
                <a:latin typeface="Arial" panose="020B0604020202020204" pitchFamily="34" charset="0"/>
                <a:cs typeface="Arial" panose="020B0604020202020204" pitchFamily="34" charset="0"/>
              </a:rPr>
              <a:t> management but require multiple treatments for control. Always follow the label and wear appropriate PPE. </a:t>
            </a:r>
          </a:p>
          <a:p>
            <a:pPr marL="0" indent="0" algn="ctr">
              <a:spcBef>
                <a:spcPts val="1200"/>
              </a:spcBef>
              <a:spcAft>
                <a:spcPts val="1200"/>
              </a:spcAft>
              <a:buNone/>
            </a:pPr>
            <a:endParaRPr lang="en-US" sz="2600"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Cogongrass can be difficult to eradicate once it becomes established due to its extensive rhizome network. Using multiple control methods over an extended period of time has worked best to reduce numbers. </a:t>
            </a:r>
          </a:p>
        </p:txBody>
      </p:sp>
    </p:spTree>
    <p:extLst>
      <p:ext uri="{BB962C8B-B14F-4D97-AF65-F5344CB8AC3E}">
        <p14:creationId xmlns:p14="http://schemas.microsoft.com/office/powerpoint/2010/main" val="1677804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Additional Resources</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1840522" y="1825625"/>
            <a:ext cx="9513277" cy="4351338"/>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Southern Regional Extension Forestry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http://southernforesthealth.net/</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Florida Department of Agriculture and Consumer Services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https://www.fdacs.gov/Forest-Wildfire/Our-Forests/Forest-Health/Invasive-Non-Native-Plants/Cogon-Grass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600"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Alabama Cooperative Extension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https://www.aces.edu/blog/topics/forestry-wildlife/cogongrass-management-faq/</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003AD3C6-C69E-5C59-4AA3-D9FF7F5B0F84}"/>
              </a:ext>
            </a:extLst>
          </p:cNvPr>
          <p:cNvPicPr>
            <a:picLocks noChangeAspect="1"/>
          </p:cNvPicPr>
          <p:nvPr/>
        </p:nvPicPr>
        <p:blipFill>
          <a:blip r:embed="rId5"/>
          <a:stretch>
            <a:fillRect/>
          </a:stretch>
        </p:blipFill>
        <p:spPr>
          <a:xfrm>
            <a:off x="410310" y="1825625"/>
            <a:ext cx="1081666" cy="922597"/>
          </a:xfrm>
          <a:prstGeom prst="rect">
            <a:avLst/>
          </a:prstGeom>
        </p:spPr>
      </p:pic>
      <p:sp>
        <p:nvSpPr>
          <p:cNvPr id="6" name="TextBox 5">
            <a:extLst>
              <a:ext uri="{FF2B5EF4-FFF2-40B4-BE49-F238E27FC236}">
                <a16:creationId xmlns:a16="http://schemas.microsoft.com/office/drawing/2014/main" id="{C632D5BD-D7A3-CC91-ACAA-F2D48C781FD5}"/>
              </a:ext>
            </a:extLst>
          </p:cNvPr>
          <p:cNvSpPr txBox="1"/>
          <p:nvPr/>
        </p:nvSpPr>
        <p:spPr>
          <a:xfrm>
            <a:off x="1491976" y="6455352"/>
            <a:ext cx="963040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 Created by Katy Crout Moretti &amp; David Coyle (Clemson University); Reviewed by Lynne Womack (US Forest Service)</a:t>
            </a:r>
          </a:p>
        </p:txBody>
      </p:sp>
      <p:pic>
        <p:nvPicPr>
          <p:cNvPr id="1028" name="Picture 4" descr="Florida Department of Agriculture and ...">
            <a:extLst>
              <a:ext uri="{FF2B5EF4-FFF2-40B4-BE49-F238E27FC236}">
                <a16:creationId xmlns:a16="http://schemas.microsoft.com/office/drawing/2014/main" id="{F9BD7E62-25B5-37EE-A416-23A64E1026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800" y="3180500"/>
            <a:ext cx="1164683" cy="11646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labama Extension - YouTube">
            <a:extLst>
              <a:ext uri="{FF2B5EF4-FFF2-40B4-BE49-F238E27FC236}">
                <a16:creationId xmlns:a16="http://schemas.microsoft.com/office/drawing/2014/main" id="{5A754CA5-B685-962B-0172-0A3975320D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086" y="4682851"/>
            <a:ext cx="1494112" cy="1494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913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93523" y="1488832"/>
            <a:ext cx="6319000" cy="5350914"/>
          </a:xfrm>
        </p:spPr>
        <p:txBody>
          <a:bodyPr>
            <a:normAutofit lnSpcReduction="10000"/>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Originates from parts of southeast Asia</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Considered one of the top 10 worst weeds in the world</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Accidentally introduced to the US in the early 1900s as seeds in packing materials from Japan</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Later introduced to a few southeastern states as a potential forage crop and soil stabilizer</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Has since spread predominately across the southeast but some spots have been found as far west as Colorado</a:t>
            </a:r>
          </a:p>
        </p:txBody>
      </p:sp>
      <p:pic>
        <p:nvPicPr>
          <p:cNvPr id="5" name="Picture 4">
            <a:extLst>
              <a:ext uri="{FF2B5EF4-FFF2-40B4-BE49-F238E27FC236}">
                <a16:creationId xmlns:a16="http://schemas.microsoft.com/office/drawing/2014/main" id="{114A9027-4443-32A9-5999-2AF823654153}"/>
              </a:ext>
            </a:extLst>
          </p:cNvPr>
          <p:cNvPicPr>
            <a:picLocks noChangeAspect="1"/>
          </p:cNvPicPr>
          <p:nvPr/>
        </p:nvPicPr>
        <p:blipFill>
          <a:blip r:embed="rId2"/>
          <a:srcRect l="16182"/>
          <a:stretch/>
        </p:blipFill>
        <p:spPr>
          <a:xfrm>
            <a:off x="6412523" y="2426044"/>
            <a:ext cx="5779477" cy="3878596"/>
          </a:xfrm>
          <a:prstGeom prst="rect">
            <a:avLst/>
          </a:prstGeom>
        </p:spPr>
      </p:pic>
    </p:spTree>
    <p:extLst>
      <p:ext uri="{BB962C8B-B14F-4D97-AF65-F5344CB8AC3E}">
        <p14:creationId xmlns:p14="http://schemas.microsoft.com/office/powerpoint/2010/main" val="278471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4DF02-EE2D-BF0A-6770-A1A2E69934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57BADFE-F6E1-9999-37CF-A7CFD5985284}"/>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7210CF-E9B6-678C-FA07-9A19461DC82B}"/>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E22F2B0-3840-A106-D259-E8FBA39C7E94}"/>
              </a:ext>
            </a:extLst>
          </p:cNvPr>
          <p:cNvSpPr>
            <a:spLocks noGrp="1"/>
          </p:cNvSpPr>
          <p:nvPr>
            <p:ph idx="1"/>
          </p:nvPr>
        </p:nvSpPr>
        <p:spPr>
          <a:xfrm>
            <a:off x="3821723" y="1874194"/>
            <a:ext cx="4548553" cy="4471684"/>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Height: </a:t>
            </a:r>
            <a:r>
              <a:rPr lang="en-US" sz="2600" dirty="0">
                <a:latin typeface="Arial" panose="020B0604020202020204" pitchFamily="34" charset="0"/>
                <a:cs typeface="Arial" panose="020B0604020202020204" pitchFamily="34" charset="0"/>
              </a:rPr>
              <a:t>averages 3-4 feet, max up to 6 feet</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Blades/leaves: </a:t>
            </a:r>
            <a:r>
              <a:rPr lang="en-US" sz="2600" dirty="0">
                <a:latin typeface="Arial" panose="020B0604020202020204" pitchFamily="34" charset="0"/>
                <a:cs typeface="Arial" panose="020B0604020202020204" pitchFamily="34" charset="0"/>
              </a:rPr>
              <a:t>yellow to green color with prominent off-centered, whiteish midvein, flat and finely serrated margins, about 1 inch wide, blades typically stand upright but some may droop, can turn to reddish brown color in fall and winter </a:t>
            </a:r>
          </a:p>
        </p:txBody>
      </p:sp>
      <p:pic>
        <p:nvPicPr>
          <p:cNvPr id="5" name="Picture 4">
            <a:extLst>
              <a:ext uri="{FF2B5EF4-FFF2-40B4-BE49-F238E27FC236}">
                <a16:creationId xmlns:a16="http://schemas.microsoft.com/office/drawing/2014/main" id="{07863934-8F91-1799-5F58-376432D37361}"/>
              </a:ext>
            </a:extLst>
          </p:cNvPr>
          <p:cNvPicPr>
            <a:picLocks noChangeAspect="1"/>
          </p:cNvPicPr>
          <p:nvPr/>
        </p:nvPicPr>
        <p:blipFill>
          <a:blip r:embed="rId2"/>
          <a:stretch>
            <a:fillRect/>
          </a:stretch>
        </p:blipFill>
        <p:spPr>
          <a:xfrm>
            <a:off x="0" y="1337101"/>
            <a:ext cx="3692769" cy="5539154"/>
          </a:xfrm>
          <a:prstGeom prst="rect">
            <a:avLst/>
          </a:prstGeom>
          <a:ln>
            <a:solidFill>
              <a:schemeClr val="tx1"/>
            </a:solidFill>
          </a:ln>
        </p:spPr>
      </p:pic>
      <p:sp>
        <p:nvSpPr>
          <p:cNvPr id="6" name="TextBox 5">
            <a:extLst>
              <a:ext uri="{FF2B5EF4-FFF2-40B4-BE49-F238E27FC236}">
                <a16:creationId xmlns:a16="http://schemas.microsoft.com/office/drawing/2014/main" id="{D514A032-8865-D8C6-75E5-760621071373}"/>
              </a:ext>
            </a:extLst>
          </p:cNvPr>
          <p:cNvSpPr txBox="1"/>
          <p:nvPr/>
        </p:nvSpPr>
        <p:spPr>
          <a:xfrm>
            <a:off x="0" y="6627166"/>
            <a:ext cx="2625969" cy="230833"/>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Jeffrey Lotz, FL Department of Ag,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ABAF79C-DCEC-839B-4A16-87B63E10DFF3}"/>
              </a:ext>
            </a:extLst>
          </p:cNvPr>
          <p:cNvPicPr>
            <a:picLocks noChangeAspect="1"/>
          </p:cNvPicPr>
          <p:nvPr/>
        </p:nvPicPr>
        <p:blipFill>
          <a:blip r:embed="rId3"/>
          <a:srcRect l="36217" r="20193"/>
          <a:stretch/>
        </p:blipFill>
        <p:spPr>
          <a:xfrm>
            <a:off x="8562700" y="1325564"/>
            <a:ext cx="3629300" cy="5550692"/>
          </a:xfrm>
          <a:prstGeom prst="rect">
            <a:avLst/>
          </a:prstGeom>
          <a:ln>
            <a:solidFill>
              <a:schemeClr val="tx1"/>
            </a:solidFill>
          </a:ln>
        </p:spPr>
      </p:pic>
      <p:sp>
        <p:nvSpPr>
          <p:cNvPr id="7" name="TextBox 6">
            <a:extLst>
              <a:ext uri="{FF2B5EF4-FFF2-40B4-BE49-F238E27FC236}">
                <a16:creationId xmlns:a16="http://schemas.microsoft.com/office/drawing/2014/main" id="{6F7BD8F3-FE29-DA70-A67E-7A6031B46209}"/>
              </a:ext>
            </a:extLst>
          </p:cNvPr>
          <p:cNvSpPr txBox="1"/>
          <p:nvPr/>
        </p:nvSpPr>
        <p:spPr>
          <a:xfrm>
            <a:off x="10585937" y="6627166"/>
            <a:ext cx="1606063"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Mark Atwater,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752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Description</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3774830" y="1362073"/>
            <a:ext cx="4642339" cy="5477672"/>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Flower/ seed head: </a:t>
            </a:r>
            <a:r>
              <a:rPr lang="en-US" sz="2600" dirty="0">
                <a:latin typeface="Arial" panose="020B0604020202020204" pitchFamily="34" charset="0"/>
                <a:cs typeface="Arial" panose="020B0604020202020204" pitchFamily="34" charset="0"/>
              </a:rPr>
              <a:t>cylindrical shape, 2-8 inches long, silvery white color, fluffy, plume-like appearance and can contain up to 3,000 seeds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Rhizomes: </a:t>
            </a:r>
            <a:r>
              <a:rPr lang="en-US" sz="2600" dirty="0">
                <a:latin typeface="Arial" panose="020B0604020202020204" pitchFamily="34" charset="0"/>
                <a:cs typeface="Arial" panose="020B0604020202020204" pitchFamily="34" charset="0"/>
              </a:rPr>
              <a:t>form dense mats with many sharp points and many segments, covered in flaky scales but bright white color under the scales</a:t>
            </a:r>
          </a:p>
          <a:p>
            <a:pPr marL="0" marR="0" lvl="0" indent="0" algn="ctr" defTabSz="914400" rtl="0" eaLnBrk="1" fontAlgn="auto" latinLnBrk="0" hangingPunct="1">
              <a:lnSpc>
                <a:spcPct val="90000"/>
              </a:lnSpc>
              <a:spcBef>
                <a:spcPts val="1200"/>
              </a:spcBef>
              <a:spcAft>
                <a:spcPts val="120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Plant base: </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apparent stem, blades appear to arise directly from the ground</a:t>
            </a:r>
          </a:p>
        </p:txBody>
      </p:sp>
      <p:pic>
        <p:nvPicPr>
          <p:cNvPr id="5" name="Picture 4">
            <a:extLst>
              <a:ext uri="{FF2B5EF4-FFF2-40B4-BE49-F238E27FC236}">
                <a16:creationId xmlns:a16="http://schemas.microsoft.com/office/drawing/2014/main" id="{B52519ED-6674-B2AF-B9B6-7EAF354DC1D1}"/>
              </a:ext>
            </a:extLst>
          </p:cNvPr>
          <p:cNvPicPr>
            <a:picLocks noChangeAspect="1"/>
          </p:cNvPicPr>
          <p:nvPr/>
        </p:nvPicPr>
        <p:blipFill>
          <a:blip r:embed="rId2"/>
          <a:stretch>
            <a:fillRect/>
          </a:stretch>
        </p:blipFill>
        <p:spPr>
          <a:xfrm>
            <a:off x="8503709" y="1325563"/>
            <a:ext cx="3688291" cy="5532437"/>
          </a:xfrm>
          <a:prstGeom prst="rect">
            <a:avLst/>
          </a:prstGeom>
          <a:ln>
            <a:solidFill>
              <a:schemeClr val="tx1"/>
            </a:solidFill>
          </a:ln>
        </p:spPr>
      </p:pic>
      <p:sp>
        <p:nvSpPr>
          <p:cNvPr id="6" name="TextBox 5">
            <a:extLst>
              <a:ext uri="{FF2B5EF4-FFF2-40B4-BE49-F238E27FC236}">
                <a16:creationId xmlns:a16="http://schemas.microsoft.com/office/drawing/2014/main" id="{CBB4B675-90E2-6BB2-A56E-D66851C305B7}"/>
              </a:ext>
            </a:extLst>
          </p:cNvPr>
          <p:cNvSpPr txBox="1"/>
          <p:nvPr/>
        </p:nvSpPr>
        <p:spPr>
          <a:xfrm>
            <a:off x="8503709" y="6627168"/>
            <a:ext cx="2004646"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James Miller,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EAAFEAB-655C-A857-4BE1-DF5306D1C47A}"/>
              </a:ext>
            </a:extLst>
          </p:cNvPr>
          <p:cNvPicPr>
            <a:picLocks noChangeAspect="1"/>
          </p:cNvPicPr>
          <p:nvPr/>
        </p:nvPicPr>
        <p:blipFill>
          <a:blip r:embed="rId3"/>
          <a:stretch>
            <a:fillRect/>
          </a:stretch>
        </p:blipFill>
        <p:spPr>
          <a:xfrm>
            <a:off x="1" y="1325563"/>
            <a:ext cx="3688290" cy="5532438"/>
          </a:xfrm>
          <a:prstGeom prst="rect">
            <a:avLst/>
          </a:prstGeom>
          <a:ln>
            <a:solidFill>
              <a:schemeClr val="tx1"/>
            </a:solidFill>
          </a:ln>
        </p:spPr>
      </p:pic>
      <p:sp>
        <p:nvSpPr>
          <p:cNvPr id="7" name="TextBox 6">
            <a:extLst>
              <a:ext uri="{FF2B5EF4-FFF2-40B4-BE49-F238E27FC236}">
                <a16:creationId xmlns:a16="http://schemas.microsoft.com/office/drawing/2014/main" id="{6332FCC5-3289-1B86-1544-F2D0F465F59A}"/>
              </a:ext>
            </a:extLst>
          </p:cNvPr>
          <p:cNvSpPr txBox="1"/>
          <p:nvPr/>
        </p:nvSpPr>
        <p:spPr>
          <a:xfrm>
            <a:off x="0" y="6608913"/>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27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Growth</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93785" y="2332335"/>
            <a:ext cx="12004430" cy="909245"/>
          </a:xfrm>
        </p:spPr>
        <p:txBody>
          <a:bodyPr>
            <a:normAutofit/>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Infestations typically occur in dense, sometimes circular patches</a:t>
            </a:r>
          </a:p>
        </p:txBody>
      </p:sp>
      <p:pic>
        <p:nvPicPr>
          <p:cNvPr id="5" name="Picture 4">
            <a:extLst>
              <a:ext uri="{FF2B5EF4-FFF2-40B4-BE49-F238E27FC236}">
                <a16:creationId xmlns:a16="http://schemas.microsoft.com/office/drawing/2014/main" id="{C13B91EC-E94A-4D9C-7E87-3B8A279CCBCC}"/>
              </a:ext>
            </a:extLst>
          </p:cNvPr>
          <p:cNvPicPr>
            <a:picLocks noChangeAspect="1"/>
          </p:cNvPicPr>
          <p:nvPr/>
        </p:nvPicPr>
        <p:blipFill>
          <a:blip r:embed="rId2"/>
          <a:srcRect l="7436"/>
          <a:stretch/>
        </p:blipFill>
        <p:spPr>
          <a:xfrm>
            <a:off x="0" y="3828729"/>
            <a:ext cx="4232031" cy="3042047"/>
          </a:xfrm>
          <a:prstGeom prst="rect">
            <a:avLst/>
          </a:prstGeom>
          <a:ln>
            <a:solidFill>
              <a:schemeClr val="tx1"/>
            </a:solidFill>
          </a:ln>
        </p:spPr>
      </p:pic>
      <p:sp>
        <p:nvSpPr>
          <p:cNvPr id="6" name="TextBox 5">
            <a:extLst>
              <a:ext uri="{FF2B5EF4-FFF2-40B4-BE49-F238E27FC236}">
                <a16:creationId xmlns:a16="http://schemas.microsoft.com/office/drawing/2014/main" id="{4712BFC9-F932-CDB9-7CF6-347E43148F24}"/>
              </a:ext>
            </a:extLst>
          </p:cNvPr>
          <p:cNvSpPr txBox="1"/>
          <p:nvPr/>
        </p:nvSpPr>
        <p:spPr>
          <a:xfrm>
            <a:off x="-1" y="6645897"/>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599A9F1-7845-7730-6D3E-C15915111EA0}"/>
              </a:ext>
            </a:extLst>
          </p:cNvPr>
          <p:cNvPicPr>
            <a:picLocks noChangeAspect="1"/>
          </p:cNvPicPr>
          <p:nvPr/>
        </p:nvPicPr>
        <p:blipFill>
          <a:blip r:embed="rId3"/>
          <a:srcRect l="16154"/>
          <a:stretch/>
        </p:blipFill>
        <p:spPr>
          <a:xfrm>
            <a:off x="4232031" y="3828729"/>
            <a:ext cx="3833447" cy="3048000"/>
          </a:xfrm>
          <a:prstGeom prst="rect">
            <a:avLst/>
          </a:prstGeom>
          <a:ln>
            <a:solidFill>
              <a:schemeClr val="tx1"/>
            </a:solidFill>
          </a:ln>
        </p:spPr>
      </p:pic>
      <p:sp>
        <p:nvSpPr>
          <p:cNvPr id="9" name="TextBox 8">
            <a:extLst>
              <a:ext uri="{FF2B5EF4-FFF2-40B4-BE49-F238E27FC236}">
                <a16:creationId xmlns:a16="http://schemas.microsoft.com/office/drawing/2014/main" id="{23350614-7877-96F4-6C65-62B22382D2CB}"/>
              </a:ext>
            </a:extLst>
          </p:cNvPr>
          <p:cNvSpPr txBox="1"/>
          <p:nvPr/>
        </p:nvSpPr>
        <p:spPr>
          <a:xfrm>
            <a:off x="4232031" y="6639365"/>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Wilson Faircloth,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8E378D7-412C-06A0-033F-24B27A36950E}"/>
              </a:ext>
            </a:extLst>
          </p:cNvPr>
          <p:cNvPicPr>
            <a:picLocks noChangeAspect="1"/>
          </p:cNvPicPr>
          <p:nvPr/>
        </p:nvPicPr>
        <p:blipFill>
          <a:blip r:embed="rId4"/>
          <a:srcRect l="9743" r="-1"/>
          <a:stretch/>
        </p:blipFill>
        <p:spPr>
          <a:xfrm>
            <a:off x="8065479" y="3828729"/>
            <a:ext cx="4126522" cy="3048000"/>
          </a:xfrm>
          <a:prstGeom prst="rect">
            <a:avLst/>
          </a:prstGeom>
          <a:ln>
            <a:solidFill>
              <a:schemeClr val="tx1"/>
            </a:solidFill>
          </a:ln>
        </p:spPr>
      </p:pic>
      <p:sp>
        <p:nvSpPr>
          <p:cNvPr id="8" name="TextBox 7">
            <a:extLst>
              <a:ext uri="{FF2B5EF4-FFF2-40B4-BE49-F238E27FC236}">
                <a16:creationId xmlns:a16="http://schemas.microsoft.com/office/drawing/2014/main" id="{F4083D1B-20A4-AC61-43CE-B3E78882D0A6}"/>
              </a:ext>
            </a:extLst>
          </p:cNvPr>
          <p:cNvSpPr txBox="1"/>
          <p:nvPr/>
        </p:nvSpPr>
        <p:spPr>
          <a:xfrm>
            <a:off x="8065478" y="6645897"/>
            <a:ext cx="186397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John Byrd, MSU,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49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215635" y="1852246"/>
            <a:ext cx="7280032" cy="4818185"/>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Prolific seed producer </a:t>
            </a:r>
            <a:r>
              <a:rPr lang="en-US" sz="2600" dirty="0">
                <a:latin typeface="Arial" panose="020B0604020202020204" pitchFamily="34" charset="0"/>
                <a:cs typeface="Arial" panose="020B0604020202020204" pitchFamily="34" charset="0"/>
              </a:rPr>
              <a:t>– plants can produce up to 3,000 seeds per season and seeds can easily be moved by contaminated equipment or the wind for several miles.</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Sexual reproduction </a:t>
            </a:r>
            <a:r>
              <a:rPr lang="en-US" sz="2600" dirty="0">
                <a:latin typeface="Arial" panose="020B0604020202020204" pitchFamily="34" charset="0"/>
                <a:cs typeface="Arial" panose="020B0604020202020204" pitchFamily="34" charset="0"/>
              </a:rPr>
              <a:t>– creates genetic variability.</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Fire adapted </a:t>
            </a:r>
            <a:r>
              <a:rPr lang="en-US" sz="2600" dirty="0">
                <a:latin typeface="Arial" panose="020B0604020202020204" pitchFamily="34" charset="0"/>
                <a:cs typeface="Arial" panose="020B0604020202020204" pitchFamily="34" charset="0"/>
              </a:rPr>
              <a:t>– thrives where fire is a regular occurrence.</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Adaptable</a:t>
            </a:r>
            <a:r>
              <a:rPr lang="en-US" sz="2600" dirty="0">
                <a:latin typeface="Arial" panose="020B0604020202020204" pitchFamily="34" charset="0"/>
                <a:cs typeface="Arial" panose="020B0604020202020204" pitchFamily="34" charset="0"/>
              </a:rPr>
              <a:t> – tolerant of a wide variety of soil types and drought conditions.</a:t>
            </a:r>
          </a:p>
        </p:txBody>
      </p:sp>
      <p:pic>
        <p:nvPicPr>
          <p:cNvPr id="5" name="Picture 4">
            <a:extLst>
              <a:ext uri="{FF2B5EF4-FFF2-40B4-BE49-F238E27FC236}">
                <a16:creationId xmlns:a16="http://schemas.microsoft.com/office/drawing/2014/main" id="{20C581AF-788C-3CC9-475D-65BD93EC423C}"/>
              </a:ext>
            </a:extLst>
          </p:cNvPr>
          <p:cNvPicPr>
            <a:picLocks noChangeAspect="1"/>
          </p:cNvPicPr>
          <p:nvPr/>
        </p:nvPicPr>
        <p:blipFill>
          <a:blip r:embed="rId2"/>
          <a:stretch>
            <a:fillRect/>
          </a:stretch>
        </p:blipFill>
        <p:spPr>
          <a:xfrm>
            <a:off x="7711302" y="1325563"/>
            <a:ext cx="4480698" cy="5532437"/>
          </a:xfrm>
          <a:prstGeom prst="rect">
            <a:avLst/>
          </a:prstGeom>
          <a:ln>
            <a:solidFill>
              <a:schemeClr val="tx1"/>
            </a:solidFill>
          </a:ln>
        </p:spPr>
      </p:pic>
      <p:sp>
        <p:nvSpPr>
          <p:cNvPr id="6" name="TextBox 5">
            <a:extLst>
              <a:ext uri="{FF2B5EF4-FFF2-40B4-BE49-F238E27FC236}">
                <a16:creationId xmlns:a16="http://schemas.microsoft.com/office/drawing/2014/main" id="{9143F76E-0662-D928-31D1-DC344EF4398B}"/>
              </a:ext>
            </a:extLst>
          </p:cNvPr>
          <p:cNvSpPr txBox="1"/>
          <p:nvPr/>
        </p:nvSpPr>
        <p:spPr>
          <a:xfrm>
            <a:off x="7711302" y="6608913"/>
            <a:ext cx="2178120"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Wilson Faircloth, USDA,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7877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BFA04-B5C1-62B7-1418-BE4D24579D1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C7DCAFC-8AB1-B077-76A7-09BDF4B7EC89}"/>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76B794-5E84-1EEA-6010-D7E26FE66C06}"/>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What Makes it a Successful Invader?</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90BB53C-310D-5160-3027-03F13FD778C3}"/>
              </a:ext>
            </a:extLst>
          </p:cNvPr>
          <p:cNvSpPr>
            <a:spLocks noGrp="1"/>
          </p:cNvSpPr>
          <p:nvPr>
            <p:ph idx="1"/>
          </p:nvPr>
        </p:nvSpPr>
        <p:spPr>
          <a:xfrm>
            <a:off x="3921369" y="2332893"/>
            <a:ext cx="8053753" cy="4126523"/>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Vegetative propagation </a:t>
            </a:r>
            <a:r>
              <a:rPr lang="en-US" sz="2600" dirty="0">
                <a:latin typeface="Arial" panose="020B0604020202020204" pitchFamily="34" charset="0"/>
                <a:cs typeface="Arial" panose="020B0604020202020204" pitchFamily="34" charset="0"/>
              </a:rPr>
              <a:t>– small pieces of rhizomes can be unintentionally moved to new areas via machinery, allowing new populations to establish. Several infestations of </a:t>
            </a:r>
            <a:r>
              <a:rPr lang="en-US" sz="2600" dirty="0" err="1">
                <a:latin typeface="Arial" panose="020B0604020202020204" pitchFamily="34" charset="0"/>
                <a:cs typeface="Arial" panose="020B0604020202020204" pitchFamily="34" charset="0"/>
              </a:rPr>
              <a:t>cogongrass</a:t>
            </a:r>
            <a:r>
              <a:rPr lang="en-US" sz="2600" dirty="0">
                <a:latin typeface="Arial" panose="020B0604020202020204" pitchFamily="34" charset="0"/>
                <a:cs typeface="Arial" panose="020B0604020202020204" pitchFamily="34" charset="0"/>
              </a:rPr>
              <a:t> can be linked to contaminated equipment used for site prep, power line installation, contaminated fill dirt, etc. </a:t>
            </a:r>
            <a:endParaRPr lang="en-US" sz="2600" b="1" dirty="0">
              <a:latin typeface="Arial" panose="020B0604020202020204" pitchFamily="34" charset="0"/>
              <a:cs typeface="Arial" panose="020B0604020202020204" pitchFamily="34" charset="0"/>
            </a:endParaRP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Extensive root system </a:t>
            </a:r>
            <a:r>
              <a:rPr lang="en-US" sz="2600" dirty="0">
                <a:latin typeface="Arial" panose="020B0604020202020204" pitchFamily="34" charset="0"/>
                <a:cs typeface="Arial" panose="020B0604020202020204" pitchFamily="34" charset="0"/>
              </a:rPr>
              <a:t>– rhizomes can make up at least 60% of the total biomass and can grow to depths of 4 feet into the soil.</a:t>
            </a:r>
          </a:p>
        </p:txBody>
      </p:sp>
      <p:pic>
        <p:nvPicPr>
          <p:cNvPr id="5" name="Picture 4">
            <a:extLst>
              <a:ext uri="{FF2B5EF4-FFF2-40B4-BE49-F238E27FC236}">
                <a16:creationId xmlns:a16="http://schemas.microsoft.com/office/drawing/2014/main" id="{81AE9C27-AB43-EC0E-DBFF-8A374F7AF06F}"/>
              </a:ext>
            </a:extLst>
          </p:cNvPr>
          <p:cNvPicPr>
            <a:picLocks noChangeAspect="1"/>
          </p:cNvPicPr>
          <p:nvPr/>
        </p:nvPicPr>
        <p:blipFill>
          <a:blip r:embed="rId2"/>
          <a:stretch>
            <a:fillRect/>
          </a:stretch>
        </p:blipFill>
        <p:spPr>
          <a:xfrm>
            <a:off x="0" y="1343818"/>
            <a:ext cx="3704492" cy="5535117"/>
          </a:xfrm>
          <a:prstGeom prst="rect">
            <a:avLst/>
          </a:prstGeom>
          <a:ln>
            <a:solidFill>
              <a:schemeClr val="tx1"/>
            </a:solidFill>
          </a:ln>
        </p:spPr>
      </p:pic>
      <p:sp>
        <p:nvSpPr>
          <p:cNvPr id="6" name="TextBox 5">
            <a:extLst>
              <a:ext uri="{FF2B5EF4-FFF2-40B4-BE49-F238E27FC236}">
                <a16:creationId xmlns:a16="http://schemas.microsoft.com/office/drawing/2014/main" id="{3ED45A3B-C2C5-DB4B-5792-01A031D1DC48}"/>
              </a:ext>
            </a:extLst>
          </p:cNvPr>
          <p:cNvSpPr txBox="1"/>
          <p:nvPr/>
        </p:nvSpPr>
        <p:spPr>
          <a:xfrm>
            <a:off x="0" y="6666358"/>
            <a:ext cx="2060889"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Chuck Bargeron, UGA,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97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Impact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411494" y="2332893"/>
            <a:ext cx="7690339" cy="4021015"/>
          </a:xfrm>
        </p:spPr>
        <p:txBody>
          <a:bodyPr>
            <a:normAutofit lnSpcReduction="10000"/>
          </a:bodyPr>
          <a:lstStyle/>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Aggressively invades a range of sites including roadsides, open forests, fields, etc.</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Outcompetes and displaces native vegetation, disrupting ecosystems, reducing wildlife habitat, and decreasing tree growth and establishment success. </a:t>
            </a:r>
          </a:p>
          <a:p>
            <a:pPr marL="0" indent="0" algn="ctr">
              <a:spcBef>
                <a:spcPts val="1200"/>
              </a:spcBef>
              <a:spcAft>
                <a:spcPts val="1200"/>
              </a:spcAft>
              <a:buNone/>
            </a:pPr>
            <a:r>
              <a:rPr lang="en-US" sz="2600" dirty="0">
                <a:latin typeface="Arial" panose="020B0604020202020204" pitchFamily="34" charset="0"/>
                <a:cs typeface="Arial" panose="020B0604020202020204" pitchFamily="34" charset="0"/>
              </a:rPr>
              <a:t>Alters fire regimes and intensity = provides sufficient fuel for fires causing fires to burn hot enough to eliminate competing native species.</a:t>
            </a:r>
          </a:p>
          <a:p>
            <a:pPr marL="0" indent="0">
              <a:buNone/>
            </a:pPr>
            <a:endParaRPr lang="en-US" dirty="0"/>
          </a:p>
        </p:txBody>
      </p:sp>
      <p:pic>
        <p:nvPicPr>
          <p:cNvPr id="5" name="Picture 4">
            <a:extLst>
              <a:ext uri="{FF2B5EF4-FFF2-40B4-BE49-F238E27FC236}">
                <a16:creationId xmlns:a16="http://schemas.microsoft.com/office/drawing/2014/main" id="{F013CD69-5393-FF21-CC0E-8B60052D0E2E}"/>
              </a:ext>
            </a:extLst>
          </p:cNvPr>
          <p:cNvPicPr>
            <a:picLocks noChangeAspect="1"/>
          </p:cNvPicPr>
          <p:nvPr/>
        </p:nvPicPr>
        <p:blipFill>
          <a:blip r:embed="rId2"/>
          <a:stretch>
            <a:fillRect/>
          </a:stretch>
        </p:blipFill>
        <p:spPr>
          <a:xfrm>
            <a:off x="8513326" y="1325563"/>
            <a:ext cx="3678674" cy="5532437"/>
          </a:xfrm>
          <a:prstGeom prst="rect">
            <a:avLst/>
          </a:prstGeom>
          <a:ln>
            <a:solidFill>
              <a:schemeClr val="tx1"/>
            </a:solidFill>
          </a:ln>
        </p:spPr>
      </p:pic>
      <p:sp>
        <p:nvSpPr>
          <p:cNvPr id="6" name="TextBox 5">
            <a:extLst>
              <a:ext uri="{FF2B5EF4-FFF2-40B4-BE49-F238E27FC236}">
                <a16:creationId xmlns:a16="http://schemas.microsoft.com/office/drawing/2014/main" id="{9A928851-D1FC-FE37-F8FC-D4DF031FA700}"/>
              </a:ext>
            </a:extLst>
          </p:cNvPr>
          <p:cNvSpPr txBox="1"/>
          <p:nvPr/>
        </p:nvSpPr>
        <p:spPr>
          <a:xfrm>
            <a:off x="8513326" y="6627168"/>
            <a:ext cx="2567354" cy="230832"/>
          </a:xfrm>
          <a:prstGeom prst="rect">
            <a:avLst/>
          </a:prstGeom>
          <a:solidFill>
            <a:schemeClr val="bg1"/>
          </a:solidFill>
          <a:ln>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dirty="0">
                <a:solidFill>
                  <a:prstClr val="black"/>
                </a:solidFill>
                <a:latin typeface="Arial" panose="020B0604020202020204" pitchFamily="34" charset="0"/>
                <a:cs typeface="Arial" panose="020B0604020202020204" pitchFamily="34" charset="0"/>
              </a:rPr>
              <a:t>Chris Evans, University of Illinois, bugwood.org</a:t>
            </a:r>
            <a:endParaRPr kumimoji="0" lang="en-US" sz="9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98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33FBE0-D6D4-BF47-6979-A9EFE32F3FCB}"/>
              </a:ext>
            </a:extLst>
          </p:cNvPr>
          <p:cNvSpPr/>
          <p:nvPr/>
        </p:nvSpPr>
        <p:spPr>
          <a:xfrm>
            <a:off x="0" y="0"/>
            <a:ext cx="12192000" cy="1325563"/>
          </a:xfrm>
          <a:prstGeom prst="rect">
            <a:avLst/>
          </a:prstGeom>
          <a:solidFill>
            <a:srgbClr val="F5FFB9"/>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7232E-4312-BC1A-F9D7-3B09EE2616A3}"/>
              </a:ext>
            </a:extLst>
          </p:cNvPr>
          <p:cNvSpPr>
            <a:spLocks noGrp="1"/>
          </p:cNvSpPr>
          <p:nvPr>
            <p:ph type="title"/>
          </p:nvPr>
        </p:nvSpPr>
        <p:spPr>
          <a:xfrm>
            <a:off x="0" y="18255"/>
            <a:ext cx="12192000" cy="1325563"/>
          </a:xfrm>
        </p:spPr>
        <p:txBody>
          <a:bodyPr>
            <a:normAutofit/>
          </a:bodyPr>
          <a:lstStyle/>
          <a:p>
            <a:pPr algn="ctr"/>
            <a:r>
              <a:rPr lang="en-US" sz="3600" b="1" dirty="0">
                <a:latin typeface="Arial" panose="020B0604020202020204" pitchFamily="34" charset="0"/>
                <a:cs typeface="Arial" panose="020B0604020202020204" pitchFamily="34" charset="0"/>
              </a:rPr>
              <a:t>Cogongrass</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Management</a:t>
            </a:r>
            <a:endParaRPr lang="en-US" sz="3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AAB6D88-BDDD-B57F-140C-3D64DA6FC910}"/>
              </a:ext>
            </a:extLst>
          </p:cNvPr>
          <p:cNvSpPr>
            <a:spLocks noGrp="1"/>
          </p:cNvSpPr>
          <p:nvPr>
            <p:ph idx="1"/>
          </p:nvPr>
        </p:nvSpPr>
        <p:spPr>
          <a:xfrm>
            <a:off x="269630" y="1781908"/>
            <a:ext cx="11652739" cy="4865077"/>
          </a:xfrm>
        </p:spPr>
        <p:txBody>
          <a:bodyPr>
            <a:normAutofit/>
          </a:bodyPr>
          <a:lstStyle/>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Prevention </a:t>
            </a:r>
            <a:r>
              <a:rPr lang="en-US" sz="2600" dirty="0">
                <a:latin typeface="Arial" panose="020B0604020202020204" pitchFamily="34" charset="0"/>
                <a:cs typeface="Arial" panose="020B0604020202020204" pitchFamily="34" charset="0"/>
              </a:rPr>
              <a:t>– slow the spread of </a:t>
            </a:r>
            <a:r>
              <a:rPr lang="en-US" sz="2600" dirty="0" err="1">
                <a:latin typeface="Arial" panose="020B0604020202020204" pitchFamily="34" charset="0"/>
                <a:cs typeface="Arial" panose="020B0604020202020204" pitchFamily="34" charset="0"/>
              </a:rPr>
              <a:t>cogongrass</a:t>
            </a:r>
            <a:r>
              <a:rPr lang="en-US" sz="2600" dirty="0">
                <a:latin typeface="Arial" panose="020B0604020202020204" pitchFamily="34" charset="0"/>
                <a:cs typeface="Arial" panose="020B0604020202020204" pitchFamily="34" charset="0"/>
              </a:rPr>
              <a:t> by avoiding soil disturbance in infested areas, check for seeds and rhizomes to prevent spreading to new locations via hitchhiking, do not purchase or plant </a:t>
            </a:r>
            <a:r>
              <a:rPr lang="en-US" sz="2600" dirty="0" err="1">
                <a:latin typeface="Arial" panose="020B0604020202020204" pitchFamily="34" charset="0"/>
                <a:cs typeface="Arial" panose="020B0604020202020204" pitchFamily="34" charset="0"/>
              </a:rPr>
              <a:t>cogongrass</a:t>
            </a:r>
            <a:r>
              <a:rPr lang="en-US" sz="2600" dirty="0">
                <a:latin typeface="Arial" panose="020B0604020202020204" pitchFamily="34" charset="0"/>
                <a:cs typeface="Arial" panose="020B0604020202020204" pitchFamily="34" charset="0"/>
              </a:rPr>
              <a:t>. </a:t>
            </a:r>
          </a:p>
          <a:p>
            <a:pPr marL="0" indent="0" algn="ctr">
              <a:spcBef>
                <a:spcPts val="1200"/>
              </a:spcBef>
              <a:spcAft>
                <a:spcPts val="1200"/>
              </a:spcAft>
              <a:buNone/>
            </a:pPr>
            <a:r>
              <a:rPr lang="en-US" sz="2600" b="1" dirty="0">
                <a:latin typeface="Arial" panose="020B0604020202020204" pitchFamily="34" charset="0"/>
                <a:cs typeface="Arial" panose="020B0604020202020204" pitchFamily="34" charset="0"/>
              </a:rPr>
              <a:t>Mechanical</a:t>
            </a:r>
            <a:r>
              <a:rPr lang="en-US" sz="2600" dirty="0">
                <a:latin typeface="Arial" panose="020B0604020202020204" pitchFamily="34" charset="0"/>
                <a:cs typeface="Arial" panose="020B0604020202020204" pitchFamily="34" charset="0"/>
              </a:rPr>
              <a:t> – mowing should not be done when seed heads are present, but when done should be followed by chemical control. Hand pulling and animal grazing is not recommended due to sharp leaf edges and the difficulty of removing the entire rhizome. Repeated deep tilling can be  effective but must be done frequently to exhaust energy reserves of the rhizomes. Fire is not recommended due to </a:t>
            </a:r>
            <a:r>
              <a:rPr lang="en-US" sz="2600" dirty="0" err="1">
                <a:latin typeface="Arial" panose="020B0604020202020204" pitchFamily="34" charset="0"/>
                <a:cs typeface="Arial" panose="020B0604020202020204" pitchFamily="34" charset="0"/>
              </a:rPr>
              <a:t>cogongrass</a:t>
            </a:r>
            <a:r>
              <a:rPr lang="en-US" sz="2600" dirty="0">
                <a:latin typeface="Arial" panose="020B0604020202020204" pitchFamily="34" charset="0"/>
                <a:cs typeface="Arial" panose="020B0604020202020204" pitchFamily="34" charset="0"/>
              </a:rPr>
              <a:t> increasing fire intensity and ability to survive fire, but an herbicide can be applied after fire to try and limit regrowth.</a:t>
            </a:r>
          </a:p>
        </p:txBody>
      </p:sp>
    </p:spTree>
    <p:extLst>
      <p:ext uri="{BB962C8B-B14F-4D97-AF65-F5344CB8AC3E}">
        <p14:creationId xmlns:p14="http://schemas.microsoft.com/office/powerpoint/2010/main" val="393626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2929</TotalTime>
  <Words>822</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Cogongrass</vt:lpstr>
      <vt:lpstr>Cogongrass Introduction</vt:lpstr>
      <vt:lpstr>Cogongrass Description</vt:lpstr>
      <vt:lpstr>Cogongrass Description</vt:lpstr>
      <vt:lpstr>Cogongrass Growth</vt:lpstr>
      <vt:lpstr>Cogongrass What Makes it a Successful Invader?</vt:lpstr>
      <vt:lpstr>Cogongrass What Makes it a Successful Invader?</vt:lpstr>
      <vt:lpstr>Cogongrass Impact</vt:lpstr>
      <vt:lpstr>Cogongrass Management</vt:lpstr>
      <vt:lpstr>Cogongrass Management</vt:lpstr>
      <vt:lpstr>Cogongrass 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Crout</dc:creator>
  <cp:lastModifiedBy>Katy Crout</cp:lastModifiedBy>
  <cp:revision>3</cp:revision>
  <dcterms:created xsi:type="dcterms:W3CDTF">2024-09-18T20:12:55Z</dcterms:created>
  <dcterms:modified xsi:type="dcterms:W3CDTF">2025-06-18T14:16:01Z</dcterms:modified>
</cp:coreProperties>
</file>