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57" r:id="rId3"/>
    <p:sldId id="264" r:id="rId4"/>
    <p:sldId id="258" r:id="rId5"/>
    <p:sldId id="259" r:id="rId6"/>
    <p:sldId id="260" r:id="rId7"/>
    <p:sldId id="261" r:id="rId8"/>
    <p:sldId id="265" r:id="rId9"/>
    <p:sldId id="262" r:id="rId10"/>
    <p:sldId id="266" r:id="rId11"/>
    <p:sldId id="26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E6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y Elizabeth Crout Moretti" userId="c2539806-68ef-4c2b-9689-e3b4ab591f97" providerId="ADAL" clId="{59CB4CD3-7EB1-40BB-9F68-ACE03F2FFF2C}"/>
    <pc:docChg chg="modSld">
      <pc:chgData name="Katy Elizabeth Crout Moretti" userId="c2539806-68ef-4c2b-9689-e3b4ab591f97" providerId="ADAL" clId="{59CB4CD3-7EB1-40BB-9F68-ACE03F2FFF2C}" dt="2025-09-26T18:49:25.430" v="31" actId="20577"/>
      <pc:docMkLst>
        <pc:docMk/>
      </pc:docMkLst>
      <pc:sldChg chg="modSp mod">
        <pc:chgData name="Katy Elizabeth Crout Moretti" userId="c2539806-68ef-4c2b-9689-e3b4ab591f97" providerId="ADAL" clId="{59CB4CD3-7EB1-40BB-9F68-ACE03F2FFF2C}" dt="2025-09-26T18:48:14.679" v="21" actId="20577"/>
        <pc:sldMkLst>
          <pc:docMk/>
          <pc:sldMk cId="1591114515" sldId="263"/>
        </pc:sldMkLst>
        <pc:spChg chg="mod">
          <ac:chgData name="Katy Elizabeth Crout Moretti" userId="c2539806-68ef-4c2b-9689-e3b4ab591f97" providerId="ADAL" clId="{59CB4CD3-7EB1-40BB-9F68-ACE03F2FFF2C}" dt="2025-09-26T18:48:14.679" v="21" actId="20577"/>
          <ac:spMkLst>
            <pc:docMk/>
            <pc:sldMk cId="1591114515" sldId="263"/>
            <ac:spMk id="6" creationId="{CA5111ED-7A70-2331-0DB1-395D1BB23945}"/>
          </ac:spMkLst>
        </pc:spChg>
      </pc:sldChg>
      <pc:sldChg chg="modSp mod">
        <pc:chgData name="Katy Elizabeth Crout Moretti" userId="c2539806-68ef-4c2b-9689-e3b4ab591f97" providerId="ADAL" clId="{59CB4CD3-7EB1-40BB-9F68-ACE03F2FFF2C}" dt="2025-09-26T18:49:25.430" v="31" actId="20577"/>
        <pc:sldMkLst>
          <pc:docMk/>
          <pc:sldMk cId="3287375505" sldId="265"/>
        </pc:sldMkLst>
        <pc:spChg chg="mod">
          <ac:chgData name="Katy Elizabeth Crout Moretti" userId="c2539806-68ef-4c2b-9689-e3b4ab591f97" providerId="ADAL" clId="{59CB4CD3-7EB1-40BB-9F68-ACE03F2FFF2C}" dt="2025-09-26T18:49:25.430" v="31" actId="20577"/>
          <ac:spMkLst>
            <pc:docMk/>
            <pc:sldMk cId="3287375505" sldId="265"/>
            <ac:spMk id="3" creationId="{97146A2A-6706-7622-4C64-7AFCA0B6F52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4559B2-0979-4F20-B200-CEE96197A2D6}" type="datetimeFigureOut">
              <a:rPr lang="en-US" smtClean="0"/>
              <a:t>9/26/2025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4086A8-A984-441F-8974-BC4B3F1244EE}" type="slidenum">
              <a:rPr lang="en-US" smtClean="0"/>
              <a:t>‹#›</a:t>
            </a:fld>
            <a:endParaRPr lang="en-US"/>
          </a:p>
        </p:txBody>
      </p:sp>
    </p:spTree>
    <p:extLst>
      <p:ext uri="{BB962C8B-B14F-4D97-AF65-F5344CB8AC3E}">
        <p14:creationId xmlns:p14="http://schemas.microsoft.com/office/powerpoint/2010/main" val="2705918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4086A8-A984-441F-8974-BC4B3F1244EE}" type="slidenum">
              <a:rPr lang="en-US" smtClean="0"/>
              <a:t>3</a:t>
            </a:fld>
            <a:endParaRPr lang="en-US"/>
          </a:p>
        </p:txBody>
      </p:sp>
    </p:spTree>
    <p:extLst>
      <p:ext uri="{BB962C8B-B14F-4D97-AF65-F5344CB8AC3E}">
        <p14:creationId xmlns:p14="http://schemas.microsoft.com/office/powerpoint/2010/main" val="1925139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4086A8-A984-441F-8974-BC4B3F1244EE}" type="slidenum">
              <a:rPr lang="en-US" smtClean="0"/>
              <a:t>5</a:t>
            </a:fld>
            <a:endParaRPr lang="en-US"/>
          </a:p>
        </p:txBody>
      </p:sp>
    </p:spTree>
    <p:extLst>
      <p:ext uri="{BB962C8B-B14F-4D97-AF65-F5344CB8AC3E}">
        <p14:creationId xmlns:p14="http://schemas.microsoft.com/office/powerpoint/2010/main" val="1309996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5C9B6-080E-1C9D-E393-4ACC18D9F5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B461BA-4B98-48B5-E18E-0E2E387E1E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7DED31-7014-6F66-C967-6CB8B09E5798}"/>
              </a:ext>
            </a:extLst>
          </p:cNvPr>
          <p:cNvSpPr>
            <a:spLocks noGrp="1"/>
          </p:cNvSpPr>
          <p:nvPr>
            <p:ph type="dt" sz="half" idx="10"/>
          </p:nvPr>
        </p:nvSpPr>
        <p:spPr/>
        <p:txBody>
          <a:bodyPr/>
          <a:lstStyle/>
          <a:p>
            <a:fld id="{E835B01E-0498-44A6-A7FE-EC947EE338D5}" type="datetimeFigureOut">
              <a:rPr lang="en-US" smtClean="0"/>
              <a:t>9/26/2025</a:t>
            </a:fld>
            <a:endParaRPr lang="en-US"/>
          </a:p>
        </p:txBody>
      </p:sp>
      <p:sp>
        <p:nvSpPr>
          <p:cNvPr id="5" name="Footer Placeholder 4">
            <a:extLst>
              <a:ext uri="{FF2B5EF4-FFF2-40B4-BE49-F238E27FC236}">
                <a16:creationId xmlns:a16="http://schemas.microsoft.com/office/drawing/2014/main" id="{E1B1EB93-ECA4-D47B-24BE-B432696E32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2B41CC-34B2-74B0-A531-9ACFC502A4AE}"/>
              </a:ext>
            </a:extLst>
          </p:cNvPr>
          <p:cNvSpPr>
            <a:spLocks noGrp="1"/>
          </p:cNvSpPr>
          <p:nvPr>
            <p:ph type="sldNum" sz="quarter" idx="12"/>
          </p:nvPr>
        </p:nvSpPr>
        <p:spPr/>
        <p:txBody>
          <a:bodyPr/>
          <a:lstStyle/>
          <a:p>
            <a:fld id="{BF38C45D-A8D9-43DD-8C33-C8CCCB041D2E}" type="slidenum">
              <a:rPr lang="en-US" smtClean="0"/>
              <a:t>‹#›</a:t>
            </a:fld>
            <a:endParaRPr lang="en-US"/>
          </a:p>
        </p:txBody>
      </p:sp>
    </p:spTree>
    <p:extLst>
      <p:ext uri="{BB962C8B-B14F-4D97-AF65-F5344CB8AC3E}">
        <p14:creationId xmlns:p14="http://schemas.microsoft.com/office/powerpoint/2010/main" val="997860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7D9E3-5DF7-46E5-0877-5BAFE189BA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C81CB1-40A5-164C-9F8C-A10875CA8E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9CA7D-4FF8-A1F0-5CA3-275D58157E86}"/>
              </a:ext>
            </a:extLst>
          </p:cNvPr>
          <p:cNvSpPr>
            <a:spLocks noGrp="1"/>
          </p:cNvSpPr>
          <p:nvPr>
            <p:ph type="dt" sz="half" idx="10"/>
          </p:nvPr>
        </p:nvSpPr>
        <p:spPr/>
        <p:txBody>
          <a:bodyPr/>
          <a:lstStyle/>
          <a:p>
            <a:fld id="{E835B01E-0498-44A6-A7FE-EC947EE338D5}" type="datetimeFigureOut">
              <a:rPr lang="en-US" smtClean="0"/>
              <a:t>9/26/2025</a:t>
            </a:fld>
            <a:endParaRPr lang="en-US"/>
          </a:p>
        </p:txBody>
      </p:sp>
      <p:sp>
        <p:nvSpPr>
          <p:cNvPr id="5" name="Footer Placeholder 4">
            <a:extLst>
              <a:ext uri="{FF2B5EF4-FFF2-40B4-BE49-F238E27FC236}">
                <a16:creationId xmlns:a16="http://schemas.microsoft.com/office/drawing/2014/main" id="{CB92623A-6CC5-5435-C818-C6DF274F69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EEC9C-8D0F-CA32-F907-7D1BFD6FC468}"/>
              </a:ext>
            </a:extLst>
          </p:cNvPr>
          <p:cNvSpPr>
            <a:spLocks noGrp="1"/>
          </p:cNvSpPr>
          <p:nvPr>
            <p:ph type="sldNum" sz="quarter" idx="12"/>
          </p:nvPr>
        </p:nvSpPr>
        <p:spPr/>
        <p:txBody>
          <a:bodyPr/>
          <a:lstStyle/>
          <a:p>
            <a:fld id="{BF38C45D-A8D9-43DD-8C33-C8CCCB041D2E}" type="slidenum">
              <a:rPr lang="en-US" smtClean="0"/>
              <a:t>‹#›</a:t>
            </a:fld>
            <a:endParaRPr lang="en-US"/>
          </a:p>
        </p:txBody>
      </p:sp>
    </p:spTree>
    <p:extLst>
      <p:ext uri="{BB962C8B-B14F-4D97-AF65-F5344CB8AC3E}">
        <p14:creationId xmlns:p14="http://schemas.microsoft.com/office/powerpoint/2010/main" val="1222328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BBA58A-4E26-2E1C-6328-B49831538D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A913A7-B279-1D7F-7BB3-3ABC94CE77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0E0093-56B5-F5C3-9AF5-7B618682F249}"/>
              </a:ext>
            </a:extLst>
          </p:cNvPr>
          <p:cNvSpPr>
            <a:spLocks noGrp="1"/>
          </p:cNvSpPr>
          <p:nvPr>
            <p:ph type="dt" sz="half" idx="10"/>
          </p:nvPr>
        </p:nvSpPr>
        <p:spPr/>
        <p:txBody>
          <a:bodyPr/>
          <a:lstStyle/>
          <a:p>
            <a:fld id="{E835B01E-0498-44A6-A7FE-EC947EE338D5}" type="datetimeFigureOut">
              <a:rPr lang="en-US" smtClean="0"/>
              <a:t>9/26/2025</a:t>
            </a:fld>
            <a:endParaRPr lang="en-US"/>
          </a:p>
        </p:txBody>
      </p:sp>
      <p:sp>
        <p:nvSpPr>
          <p:cNvPr id="5" name="Footer Placeholder 4">
            <a:extLst>
              <a:ext uri="{FF2B5EF4-FFF2-40B4-BE49-F238E27FC236}">
                <a16:creationId xmlns:a16="http://schemas.microsoft.com/office/drawing/2014/main" id="{CFCEC8A8-5440-2257-3FAF-244EA18821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2C4575-41A8-4574-049D-C2ABCC5B0AB6}"/>
              </a:ext>
            </a:extLst>
          </p:cNvPr>
          <p:cNvSpPr>
            <a:spLocks noGrp="1"/>
          </p:cNvSpPr>
          <p:nvPr>
            <p:ph type="sldNum" sz="quarter" idx="12"/>
          </p:nvPr>
        </p:nvSpPr>
        <p:spPr/>
        <p:txBody>
          <a:bodyPr/>
          <a:lstStyle/>
          <a:p>
            <a:fld id="{BF38C45D-A8D9-43DD-8C33-C8CCCB041D2E}" type="slidenum">
              <a:rPr lang="en-US" smtClean="0"/>
              <a:t>‹#›</a:t>
            </a:fld>
            <a:endParaRPr lang="en-US"/>
          </a:p>
        </p:txBody>
      </p:sp>
    </p:spTree>
    <p:extLst>
      <p:ext uri="{BB962C8B-B14F-4D97-AF65-F5344CB8AC3E}">
        <p14:creationId xmlns:p14="http://schemas.microsoft.com/office/powerpoint/2010/main" val="3199110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655FA-9B72-45A3-1A93-2E8E55A49B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F2900D-1484-61FB-990D-927381A844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5C891-579E-5AD2-85B5-801DDA5BABC7}"/>
              </a:ext>
            </a:extLst>
          </p:cNvPr>
          <p:cNvSpPr>
            <a:spLocks noGrp="1"/>
          </p:cNvSpPr>
          <p:nvPr>
            <p:ph type="dt" sz="half" idx="10"/>
          </p:nvPr>
        </p:nvSpPr>
        <p:spPr/>
        <p:txBody>
          <a:bodyPr/>
          <a:lstStyle/>
          <a:p>
            <a:fld id="{E835B01E-0498-44A6-A7FE-EC947EE338D5}" type="datetimeFigureOut">
              <a:rPr lang="en-US" smtClean="0"/>
              <a:t>9/26/2025</a:t>
            </a:fld>
            <a:endParaRPr lang="en-US"/>
          </a:p>
        </p:txBody>
      </p:sp>
      <p:sp>
        <p:nvSpPr>
          <p:cNvPr id="5" name="Footer Placeholder 4">
            <a:extLst>
              <a:ext uri="{FF2B5EF4-FFF2-40B4-BE49-F238E27FC236}">
                <a16:creationId xmlns:a16="http://schemas.microsoft.com/office/drawing/2014/main" id="{5AE3342A-1E3B-4ACB-3832-09BA268826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166592-D587-4F31-60DC-5A7C1EADCF8D}"/>
              </a:ext>
            </a:extLst>
          </p:cNvPr>
          <p:cNvSpPr>
            <a:spLocks noGrp="1"/>
          </p:cNvSpPr>
          <p:nvPr>
            <p:ph type="sldNum" sz="quarter" idx="12"/>
          </p:nvPr>
        </p:nvSpPr>
        <p:spPr/>
        <p:txBody>
          <a:bodyPr/>
          <a:lstStyle/>
          <a:p>
            <a:fld id="{BF38C45D-A8D9-43DD-8C33-C8CCCB041D2E}" type="slidenum">
              <a:rPr lang="en-US" smtClean="0"/>
              <a:t>‹#›</a:t>
            </a:fld>
            <a:endParaRPr lang="en-US"/>
          </a:p>
        </p:txBody>
      </p:sp>
    </p:spTree>
    <p:extLst>
      <p:ext uri="{BB962C8B-B14F-4D97-AF65-F5344CB8AC3E}">
        <p14:creationId xmlns:p14="http://schemas.microsoft.com/office/powerpoint/2010/main" val="407292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EB74D-3469-F040-DD82-8DCFA34E28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1F0544-6498-D899-8FD3-3C2845C5088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98A8D9-CDA6-D332-4AD5-0F79233358D0}"/>
              </a:ext>
            </a:extLst>
          </p:cNvPr>
          <p:cNvSpPr>
            <a:spLocks noGrp="1"/>
          </p:cNvSpPr>
          <p:nvPr>
            <p:ph type="dt" sz="half" idx="10"/>
          </p:nvPr>
        </p:nvSpPr>
        <p:spPr/>
        <p:txBody>
          <a:bodyPr/>
          <a:lstStyle/>
          <a:p>
            <a:fld id="{E835B01E-0498-44A6-A7FE-EC947EE338D5}" type="datetimeFigureOut">
              <a:rPr lang="en-US" smtClean="0"/>
              <a:t>9/26/2025</a:t>
            </a:fld>
            <a:endParaRPr lang="en-US"/>
          </a:p>
        </p:txBody>
      </p:sp>
      <p:sp>
        <p:nvSpPr>
          <p:cNvPr id="5" name="Footer Placeholder 4">
            <a:extLst>
              <a:ext uri="{FF2B5EF4-FFF2-40B4-BE49-F238E27FC236}">
                <a16:creationId xmlns:a16="http://schemas.microsoft.com/office/drawing/2014/main" id="{2D792C4E-D8F2-80EB-FBD4-213B4D1B7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EDFED0-7253-27F4-54AB-599673B51B34}"/>
              </a:ext>
            </a:extLst>
          </p:cNvPr>
          <p:cNvSpPr>
            <a:spLocks noGrp="1"/>
          </p:cNvSpPr>
          <p:nvPr>
            <p:ph type="sldNum" sz="quarter" idx="12"/>
          </p:nvPr>
        </p:nvSpPr>
        <p:spPr/>
        <p:txBody>
          <a:bodyPr/>
          <a:lstStyle/>
          <a:p>
            <a:fld id="{BF38C45D-A8D9-43DD-8C33-C8CCCB041D2E}" type="slidenum">
              <a:rPr lang="en-US" smtClean="0"/>
              <a:t>‹#›</a:t>
            </a:fld>
            <a:endParaRPr lang="en-US"/>
          </a:p>
        </p:txBody>
      </p:sp>
    </p:spTree>
    <p:extLst>
      <p:ext uri="{BB962C8B-B14F-4D97-AF65-F5344CB8AC3E}">
        <p14:creationId xmlns:p14="http://schemas.microsoft.com/office/powerpoint/2010/main" val="584635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57293-5C75-ACC0-D127-1A8A9A3592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0E6380-AD12-6DA2-F97E-26F25B0540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4BC023-03B3-8BDB-526E-47F307171D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DFCE73-94EC-AEC3-2832-5C216210592A}"/>
              </a:ext>
            </a:extLst>
          </p:cNvPr>
          <p:cNvSpPr>
            <a:spLocks noGrp="1"/>
          </p:cNvSpPr>
          <p:nvPr>
            <p:ph type="dt" sz="half" idx="10"/>
          </p:nvPr>
        </p:nvSpPr>
        <p:spPr/>
        <p:txBody>
          <a:bodyPr/>
          <a:lstStyle/>
          <a:p>
            <a:fld id="{E835B01E-0498-44A6-A7FE-EC947EE338D5}" type="datetimeFigureOut">
              <a:rPr lang="en-US" smtClean="0"/>
              <a:t>9/26/2025</a:t>
            </a:fld>
            <a:endParaRPr lang="en-US"/>
          </a:p>
        </p:txBody>
      </p:sp>
      <p:sp>
        <p:nvSpPr>
          <p:cNvPr id="6" name="Footer Placeholder 5">
            <a:extLst>
              <a:ext uri="{FF2B5EF4-FFF2-40B4-BE49-F238E27FC236}">
                <a16:creationId xmlns:a16="http://schemas.microsoft.com/office/drawing/2014/main" id="{837F60A1-9119-0BE0-7A47-B434A27E54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A9C2CB-802D-4BAF-3AC9-FFF476266761}"/>
              </a:ext>
            </a:extLst>
          </p:cNvPr>
          <p:cNvSpPr>
            <a:spLocks noGrp="1"/>
          </p:cNvSpPr>
          <p:nvPr>
            <p:ph type="sldNum" sz="quarter" idx="12"/>
          </p:nvPr>
        </p:nvSpPr>
        <p:spPr/>
        <p:txBody>
          <a:bodyPr/>
          <a:lstStyle/>
          <a:p>
            <a:fld id="{BF38C45D-A8D9-43DD-8C33-C8CCCB041D2E}" type="slidenum">
              <a:rPr lang="en-US" smtClean="0"/>
              <a:t>‹#›</a:t>
            </a:fld>
            <a:endParaRPr lang="en-US"/>
          </a:p>
        </p:txBody>
      </p:sp>
    </p:spTree>
    <p:extLst>
      <p:ext uri="{BB962C8B-B14F-4D97-AF65-F5344CB8AC3E}">
        <p14:creationId xmlns:p14="http://schemas.microsoft.com/office/powerpoint/2010/main" val="3807072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C8459-322D-A65C-F596-DDB2CF3CD4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09A1F9-2198-B402-9EFA-8E1B0D86AB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EF1196-8D9B-ADBC-347C-A76817D4D2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749775-6A0D-F04D-28C7-C0F50BF77E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C17C07-3DE6-F543-D708-230444C5A5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8F8EFE-0EBA-85A8-A2C5-AE1C544536CD}"/>
              </a:ext>
            </a:extLst>
          </p:cNvPr>
          <p:cNvSpPr>
            <a:spLocks noGrp="1"/>
          </p:cNvSpPr>
          <p:nvPr>
            <p:ph type="dt" sz="half" idx="10"/>
          </p:nvPr>
        </p:nvSpPr>
        <p:spPr/>
        <p:txBody>
          <a:bodyPr/>
          <a:lstStyle/>
          <a:p>
            <a:fld id="{E835B01E-0498-44A6-A7FE-EC947EE338D5}" type="datetimeFigureOut">
              <a:rPr lang="en-US" smtClean="0"/>
              <a:t>9/26/2025</a:t>
            </a:fld>
            <a:endParaRPr lang="en-US"/>
          </a:p>
        </p:txBody>
      </p:sp>
      <p:sp>
        <p:nvSpPr>
          <p:cNvPr id="8" name="Footer Placeholder 7">
            <a:extLst>
              <a:ext uri="{FF2B5EF4-FFF2-40B4-BE49-F238E27FC236}">
                <a16:creationId xmlns:a16="http://schemas.microsoft.com/office/drawing/2014/main" id="{9809F44B-6793-03B8-7D92-E64B2ED960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DD0196-815F-75A0-4E02-32046C79924F}"/>
              </a:ext>
            </a:extLst>
          </p:cNvPr>
          <p:cNvSpPr>
            <a:spLocks noGrp="1"/>
          </p:cNvSpPr>
          <p:nvPr>
            <p:ph type="sldNum" sz="quarter" idx="12"/>
          </p:nvPr>
        </p:nvSpPr>
        <p:spPr/>
        <p:txBody>
          <a:bodyPr/>
          <a:lstStyle/>
          <a:p>
            <a:fld id="{BF38C45D-A8D9-43DD-8C33-C8CCCB041D2E}" type="slidenum">
              <a:rPr lang="en-US" smtClean="0"/>
              <a:t>‹#›</a:t>
            </a:fld>
            <a:endParaRPr lang="en-US"/>
          </a:p>
        </p:txBody>
      </p:sp>
    </p:spTree>
    <p:extLst>
      <p:ext uri="{BB962C8B-B14F-4D97-AF65-F5344CB8AC3E}">
        <p14:creationId xmlns:p14="http://schemas.microsoft.com/office/powerpoint/2010/main" val="2072059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6FDFF-7BE0-1E72-9F91-B5E24F4A29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A5935E-251F-ACCE-5BAD-9B0111B380C7}"/>
              </a:ext>
            </a:extLst>
          </p:cNvPr>
          <p:cNvSpPr>
            <a:spLocks noGrp="1"/>
          </p:cNvSpPr>
          <p:nvPr>
            <p:ph type="dt" sz="half" idx="10"/>
          </p:nvPr>
        </p:nvSpPr>
        <p:spPr/>
        <p:txBody>
          <a:bodyPr/>
          <a:lstStyle/>
          <a:p>
            <a:fld id="{E835B01E-0498-44A6-A7FE-EC947EE338D5}" type="datetimeFigureOut">
              <a:rPr lang="en-US" smtClean="0"/>
              <a:t>9/26/2025</a:t>
            </a:fld>
            <a:endParaRPr lang="en-US"/>
          </a:p>
        </p:txBody>
      </p:sp>
      <p:sp>
        <p:nvSpPr>
          <p:cNvPr id="4" name="Footer Placeholder 3">
            <a:extLst>
              <a:ext uri="{FF2B5EF4-FFF2-40B4-BE49-F238E27FC236}">
                <a16:creationId xmlns:a16="http://schemas.microsoft.com/office/drawing/2014/main" id="{081FF78D-E7FB-FFC7-D524-73CD5752C6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C4AC91-EAD4-0534-6EA5-38E1E4D567CF}"/>
              </a:ext>
            </a:extLst>
          </p:cNvPr>
          <p:cNvSpPr>
            <a:spLocks noGrp="1"/>
          </p:cNvSpPr>
          <p:nvPr>
            <p:ph type="sldNum" sz="quarter" idx="12"/>
          </p:nvPr>
        </p:nvSpPr>
        <p:spPr/>
        <p:txBody>
          <a:bodyPr/>
          <a:lstStyle/>
          <a:p>
            <a:fld id="{BF38C45D-A8D9-43DD-8C33-C8CCCB041D2E}" type="slidenum">
              <a:rPr lang="en-US" smtClean="0"/>
              <a:t>‹#›</a:t>
            </a:fld>
            <a:endParaRPr lang="en-US"/>
          </a:p>
        </p:txBody>
      </p:sp>
    </p:spTree>
    <p:extLst>
      <p:ext uri="{BB962C8B-B14F-4D97-AF65-F5344CB8AC3E}">
        <p14:creationId xmlns:p14="http://schemas.microsoft.com/office/powerpoint/2010/main" val="1633647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FA125A-9DE2-62CC-4E75-4504829AF5FD}"/>
              </a:ext>
            </a:extLst>
          </p:cNvPr>
          <p:cNvSpPr>
            <a:spLocks noGrp="1"/>
          </p:cNvSpPr>
          <p:nvPr>
            <p:ph type="dt" sz="half" idx="10"/>
          </p:nvPr>
        </p:nvSpPr>
        <p:spPr/>
        <p:txBody>
          <a:bodyPr/>
          <a:lstStyle/>
          <a:p>
            <a:fld id="{E835B01E-0498-44A6-A7FE-EC947EE338D5}" type="datetimeFigureOut">
              <a:rPr lang="en-US" smtClean="0"/>
              <a:t>9/26/2025</a:t>
            </a:fld>
            <a:endParaRPr lang="en-US"/>
          </a:p>
        </p:txBody>
      </p:sp>
      <p:sp>
        <p:nvSpPr>
          <p:cNvPr id="3" name="Footer Placeholder 2">
            <a:extLst>
              <a:ext uri="{FF2B5EF4-FFF2-40B4-BE49-F238E27FC236}">
                <a16:creationId xmlns:a16="http://schemas.microsoft.com/office/drawing/2014/main" id="{83FECBDB-3692-FAFC-0FBC-77535B7A1E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1CBFC9-6A9E-66A5-8451-BFF7AB7702DA}"/>
              </a:ext>
            </a:extLst>
          </p:cNvPr>
          <p:cNvSpPr>
            <a:spLocks noGrp="1"/>
          </p:cNvSpPr>
          <p:nvPr>
            <p:ph type="sldNum" sz="quarter" idx="12"/>
          </p:nvPr>
        </p:nvSpPr>
        <p:spPr/>
        <p:txBody>
          <a:bodyPr/>
          <a:lstStyle/>
          <a:p>
            <a:fld id="{BF38C45D-A8D9-43DD-8C33-C8CCCB041D2E}" type="slidenum">
              <a:rPr lang="en-US" smtClean="0"/>
              <a:t>‹#›</a:t>
            </a:fld>
            <a:endParaRPr lang="en-US"/>
          </a:p>
        </p:txBody>
      </p:sp>
    </p:spTree>
    <p:extLst>
      <p:ext uri="{BB962C8B-B14F-4D97-AF65-F5344CB8AC3E}">
        <p14:creationId xmlns:p14="http://schemas.microsoft.com/office/powerpoint/2010/main" val="2859045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3D326-22D3-0A63-B1D3-61DA931C17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893887-FB96-3978-E055-7E8EFFD2AF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5CBE22-9643-AA8C-D819-75F0019A6C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B57262-0773-8AE0-DDF2-C9461C90C541}"/>
              </a:ext>
            </a:extLst>
          </p:cNvPr>
          <p:cNvSpPr>
            <a:spLocks noGrp="1"/>
          </p:cNvSpPr>
          <p:nvPr>
            <p:ph type="dt" sz="half" idx="10"/>
          </p:nvPr>
        </p:nvSpPr>
        <p:spPr/>
        <p:txBody>
          <a:bodyPr/>
          <a:lstStyle/>
          <a:p>
            <a:fld id="{E835B01E-0498-44A6-A7FE-EC947EE338D5}" type="datetimeFigureOut">
              <a:rPr lang="en-US" smtClean="0"/>
              <a:t>9/26/2025</a:t>
            </a:fld>
            <a:endParaRPr lang="en-US"/>
          </a:p>
        </p:txBody>
      </p:sp>
      <p:sp>
        <p:nvSpPr>
          <p:cNvPr id="6" name="Footer Placeholder 5">
            <a:extLst>
              <a:ext uri="{FF2B5EF4-FFF2-40B4-BE49-F238E27FC236}">
                <a16:creationId xmlns:a16="http://schemas.microsoft.com/office/drawing/2014/main" id="{79BBA3CC-612E-9869-4A1E-B61A1E5C19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9C2029-E3B2-0CF6-18D3-1EBAB4B57DA9}"/>
              </a:ext>
            </a:extLst>
          </p:cNvPr>
          <p:cNvSpPr>
            <a:spLocks noGrp="1"/>
          </p:cNvSpPr>
          <p:nvPr>
            <p:ph type="sldNum" sz="quarter" idx="12"/>
          </p:nvPr>
        </p:nvSpPr>
        <p:spPr/>
        <p:txBody>
          <a:bodyPr/>
          <a:lstStyle/>
          <a:p>
            <a:fld id="{BF38C45D-A8D9-43DD-8C33-C8CCCB041D2E}" type="slidenum">
              <a:rPr lang="en-US" smtClean="0"/>
              <a:t>‹#›</a:t>
            </a:fld>
            <a:endParaRPr lang="en-US"/>
          </a:p>
        </p:txBody>
      </p:sp>
    </p:spTree>
    <p:extLst>
      <p:ext uri="{BB962C8B-B14F-4D97-AF65-F5344CB8AC3E}">
        <p14:creationId xmlns:p14="http://schemas.microsoft.com/office/powerpoint/2010/main" val="4146290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AF7E-9FA4-C1D8-584A-44191E57D9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F53285-BC96-BDB0-532E-93FA78120D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D28140-0A48-9B57-228E-1535BEB24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BBA866-7C38-2751-C6FB-CCB9E9976939}"/>
              </a:ext>
            </a:extLst>
          </p:cNvPr>
          <p:cNvSpPr>
            <a:spLocks noGrp="1"/>
          </p:cNvSpPr>
          <p:nvPr>
            <p:ph type="dt" sz="half" idx="10"/>
          </p:nvPr>
        </p:nvSpPr>
        <p:spPr/>
        <p:txBody>
          <a:bodyPr/>
          <a:lstStyle/>
          <a:p>
            <a:fld id="{E835B01E-0498-44A6-A7FE-EC947EE338D5}" type="datetimeFigureOut">
              <a:rPr lang="en-US" smtClean="0"/>
              <a:t>9/26/2025</a:t>
            </a:fld>
            <a:endParaRPr lang="en-US"/>
          </a:p>
        </p:txBody>
      </p:sp>
      <p:sp>
        <p:nvSpPr>
          <p:cNvPr id="6" name="Footer Placeholder 5">
            <a:extLst>
              <a:ext uri="{FF2B5EF4-FFF2-40B4-BE49-F238E27FC236}">
                <a16:creationId xmlns:a16="http://schemas.microsoft.com/office/drawing/2014/main" id="{02EA7139-7A77-23B6-3B3D-406A0DEFB2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F6D2E0-0BA0-6683-7F0B-A1AA632F794A}"/>
              </a:ext>
            </a:extLst>
          </p:cNvPr>
          <p:cNvSpPr>
            <a:spLocks noGrp="1"/>
          </p:cNvSpPr>
          <p:nvPr>
            <p:ph type="sldNum" sz="quarter" idx="12"/>
          </p:nvPr>
        </p:nvSpPr>
        <p:spPr/>
        <p:txBody>
          <a:bodyPr/>
          <a:lstStyle/>
          <a:p>
            <a:fld id="{BF38C45D-A8D9-43DD-8C33-C8CCCB041D2E}" type="slidenum">
              <a:rPr lang="en-US" smtClean="0"/>
              <a:t>‹#›</a:t>
            </a:fld>
            <a:endParaRPr lang="en-US"/>
          </a:p>
        </p:txBody>
      </p:sp>
    </p:spTree>
    <p:extLst>
      <p:ext uri="{BB962C8B-B14F-4D97-AF65-F5344CB8AC3E}">
        <p14:creationId xmlns:p14="http://schemas.microsoft.com/office/powerpoint/2010/main" val="2617376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0F9294-F720-B9E9-D193-EC595044E3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818E6B-C55E-8165-9282-C24C637532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591C7-A5B1-747B-B3EF-E54066644D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835B01E-0498-44A6-A7FE-EC947EE338D5}" type="datetimeFigureOut">
              <a:rPr lang="en-US" smtClean="0"/>
              <a:t>9/26/2025</a:t>
            </a:fld>
            <a:endParaRPr lang="en-US"/>
          </a:p>
        </p:txBody>
      </p:sp>
      <p:sp>
        <p:nvSpPr>
          <p:cNvPr id="5" name="Footer Placeholder 4">
            <a:extLst>
              <a:ext uri="{FF2B5EF4-FFF2-40B4-BE49-F238E27FC236}">
                <a16:creationId xmlns:a16="http://schemas.microsoft.com/office/drawing/2014/main" id="{A5E8A32D-B7F0-6274-E03B-FF466F6FA7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A6F081A-E0E7-8631-53AB-B06F1C5776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F38C45D-A8D9-43DD-8C33-C8CCCB041D2E}" type="slidenum">
              <a:rPr lang="en-US" smtClean="0"/>
              <a:t>‹#›</a:t>
            </a:fld>
            <a:endParaRPr lang="en-US"/>
          </a:p>
        </p:txBody>
      </p:sp>
    </p:spTree>
    <p:extLst>
      <p:ext uri="{BB962C8B-B14F-4D97-AF65-F5344CB8AC3E}">
        <p14:creationId xmlns:p14="http://schemas.microsoft.com/office/powerpoint/2010/main" val="2887561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aces.edu/blog/topics/forestry-wildlife/japanese-climbing-fern-identification-control/" TargetMode="External"/><Relationship Id="rId7" Type="http://schemas.openxmlformats.org/officeDocument/2006/relationships/image" Target="../media/image19.jpeg"/><Relationship Id="rId2" Type="http://schemas.openxmlformats.org/officeDocument/2006/relationships/hyperlink" Target="http://southernforesthealth.net/" TargetMode="Externa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hyperlink" Target="https://edis.ifas.ufl.edu/publication/FR280"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3AD7D6B-0930-FEEE-222F-A2DD965FDC55}"/>
              </a:ext>
            </a:extLst>
          </p:cNvPr>
          <p:cNvPicPr>
            <a:picLocks noChangeAspect="1"/>
          </p:cNvPicPr>
          <p:nvPr/>
        </p:nvPicPr>
        <p:blipFill>
          <a:blip r:embed="rId2"/>
          <a:stretch>
            <a:fillRect/>
          </a:stretch>
        </p:blipFill>
        <p:spPr>
          <a:xfrm>
            <a:off x="-1" y="3281158"/>
            <a:ext cx="5380740" cy="3587160"/>
          </a:xfrm>
          <a:prstGeom prst="rect">
            <a:avLst/>
          </a:prstGeom>
          <a:ln>
            <a:solidFill>
              <a:schemeClr val="tx1"/>
            </a:solidFill>
          </a:ln>
        </p:spPr>
      </p:pic>
      <p:sp>
        <p:nvSpPr>
          <p:cNvPr id="7" name="Rectangle 6">
            <a:extLst>
              <a:ext uri="{FF2B5EF4-FFF2-40B4-BE49-F238E27FC236}">
                <a16:creationId xmlns:a16="http://schemas.microsoft.com/office/drawing/2014/main" id="{3B8BD0F8-074B-9019-4E37-457E50BA7651}"/>
              </a:ext>
            </a:extLst>
          </p:cNvPr>
          <p:cNvSpPr/>
          <p:nvPr/>
        </p:nvSpPr>
        <p:spPr>
          <a:xfrm>
            <a:off x="0" y="1123297"/>
            <a:ext cx="12192000" cy="2157862"/>
          </a:xfrm>
          <a:prstGeom prst="rect">
            <a:avLst/>
          </a:prstGeom>
          <a:solidFill>
            <a:srgbClr val="C2E6A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236737-2F45-D830-40A9-90407C18C548}"/>
              </a:ext>
            </a:extLst>
          </p:cNvPr>
          <p:cNvSpPr>
            <a:spLocks noGrp="1"/>
          </p:cNvSpPr>
          <p:nvPr>
            <p:ph type="ctrTitle"/>
          </p:nvPr>
        </p:nvSpPr>
        <p:spPr>
          <a:xfrm>
            <a:off x="0" y="1532486"/>
            <a:ext cx="12191999" cy="1339483"/>
          </a:xfrm>
        </p:spPr>
        <p:txBody>
          <a:bodyPr>
            <a:normAutofit/>
          </a:bodyPr>
          <a:lstStyle/>
          <a:p>
            <a:r>
              <a:rPr lang="en-US" sz="8000" b="1" dirty="0">
                <a:latin typeface="Arial" panose="020B0604020202020204" pitchFamily="34" charset="0"/>
                <a:cs typeface="Arial" panose="020B0604020202020204" pitchFamily="34" charset="0"/>
              </a:rPr>
              <a:t>Japanese Climbing Fern</a:t>
            </a:r>
          </a:p>
        </p:txBody>
      </p:sp>
      <p:sp>
        <p:nvSpPr>
          <p:cNvPr id="3" name="Subtitle 2">
            <a:extLst>
              <a:ext uri="{FF2B5EF4-FFF2-40B4-BE49-F238E27FC236}">
                <a16:creationId xmlns:a16="http://schemas.microsoft.com/office/drawing/2014/main" id="{BDC524B3-5118-E425-7F6C-1DE496FB36B9}"/>
              </a:ext>
            </a:extLst>
          </p:cNvPr>
          <p:cNvSpPr>
            <a:spLocks noGrp="1"/>
          </p:cNvSpPr>
          <p:nvPr>
            <p:ph type="subTitle" idx="1"/>
          </p:nvPr>
        </p:nvSpPr>
        <p:spPr>
          <a:xfrm>
            <a:off x="6095999" y="3995807"/>
            <a:ext cx="5732585" cy="2157862"/>
          </a:xfrm>
        </p:spPr>
        <p:txBody>
          <a:bodyPr>
            <a:normAutofit/>
          </a:bodyPr>
          <a:lstStyle/>
          <a:p>
            <a:pPr>
              <a:spcBef>
                <a:spcPts val="1200"/>
              </a:spcBef>
              <a:spcAft>
                <a:spcPts val="1200"/>
              </a:spcAft>
            </a:pPr>
            <a:r>
              <a:rPr lang="en-US" sz="3200" i="1" dirty="0" err="1">
                <a:latin typeface="Arial" panose="020B0604020202020204" pitchFamily="34" charset="0"/>
                <a:cs typeface="Arial" panose="020B0604020202020204" pitchFamily="34" charset="0"/>
              </a:rPr>
              <a:t>Lygodium</a:t>
            </a:r>
            <a:r>
              <a:rPr lang="en-US" sz="3200" i="1" dirty="0">
                <a:latin typeface="Arial" panose="020B0604020202020204" pitchFamily="34" charset="0"/>
                <a:cs typeface="Arial" panose="020B0604020202020204" pitchFamily="34" charset="0"/>
              </a:rPr>
              <a:t> japonicum</a:t>
            </a:r>
          </a:p>
          <a:p>
            <a:pPr>
              <a:spcBef>
                <a:spcPts val="1200"/>
              </a:spcBef>
              <a:spcAft>
                <a:spcPts val="1200"/>
              </a:spcAft>
            </a:pPr>
            <a:r>
              <a:rPr lang="en-US" sz="3200" dirty="0">
                <a:latin typeface="Arial" panose="020B0604020202020204" pitchFamily="34" charset="0"/>
                <a:cs typeface="Arial" panose="020B0604020202020204" pitchFamily="34" charset="0"/>
              </a:rPr>
              <a:t>Invasive, perennial vine in the </a:t>
            </a:r>
            <a:r>
              <a:rPr lang="en-US" sz="3200" dirty="0" err="1">
                <a:latin typeface="Arial" panose="020B0604020202020204" pitchFamily="34" charset="0"/>
                <a:cs typeface="Arial" panose="020B0604020202020204" pitchFamily="34" charset="0"/>
              </a:rPr>
              <a:t>Schizaeaceae</a:t>
            </a:r>
            <a:r>
              <a:rPr lang="en-US" sz="3200" dirty="0">
                <a:latin typeface="Arial" panose="020B0604020202020204" pitchFamily="34" charset="0"/>
                <a:cs typeface="Arial" panose="020B0604020202020204" pitchFamily="34" charset="0"/>
              </a:rPr>
              <a:t> family</a:t>
            </a:r>
          </a:p>
        </p:txBody>
      </p:sp>
      <p:pic>
        <p:nvPicPr>
          <p:cNvPr id="4" name="Picture 3">
            <a:extLst>
              <a:ext uri="{FF2B5EF4-FFF2-40B4-BE49-F238E27FC236}">
                <a16:creationId xmlns:a16="http://schemas.microsoft.com/office/drawing/2014/main" id="{0132AC90-8513-2C64-B2B6-FF3CFE6739F9}"/>
              </a:ext>
            </a:extLst>
          </p:cNvPr>
          <p:cNvPicPr>
            <a:picLocks noChangeAspect="1"/>
          </p:cNvPicPr>
          <p:nvPr/>
        </p:nvPicPr>
        <p:blipFill>
          <a:blip r:embed="rId3"/>
          <a:stretch>
            <a:fillRect/>
          </a:stretch>
        </p:blipFill>
        <p:spPr>
          <a:xfrm>
            <a:off x="248678" y="198319"/>
            <a:ext cx="3639627" cy="682811"/>
          </a:xfrm>
          <a:prstGeom prst="rect">
            <a:avLst/>
          </a:prstGeom>
        </p:spPr>
      </p:pic>
      <p:pic>
        <p:nvPicPr>
          <p:cNvPr id="5" name="Picture 4">
            <a:extLst>
              <a:ext uri="{FF2B5EF4-FFF2-40B4-BE49-F238E27FC236}">
                <a16:creationId xmlns:a16="http://schemas.microsoft.com/office/drawing/2014/main" id="{E7253387-C4A8-3D5B-8562-0E5084459D3C}"/>
              </a:ext>
            </a:extLst>
          </p:cNvPr>
          <p:cNvPicPr>
            <a:picLocks noChangeAspect="1"/>
          </p:cNvPicPr>
          <p:nvPr/>
        </p:nvPicPr>
        <p:blipFill>
          <a:blip r:embed="rId4"/>
          <a:stretch>
            <a:fillRect/>
          </a:stretch>
        </p:blipFill>
        <p:spPr>
          <a:xfrm>
            <a:off x="5693629" y="135031"/>
            <a:ext cx="804742" cy="896190"/>
          </a:xfrm>
          <a:prstGeom prst="rect">
            <a:avLst/>
          </a:prstGeom>
        </p:spPr>
      </p:pic>
      <p:pic>
        <p:nvPicPr>
          <p:cNvPr id="6" name="Picture 5">
            <a:extLst>
              <a:ext uri="{FF2B5EF4-FFF2-40B4-BE49-F238E27FC236}">
                <a16:creationId xmlns:a16="http://schemas.microsoft.com/office/drawing/2014/main" id="{AF5163FB-B0E1-D7EC-FEF3-86FEBB4701E5}"/>
              </a:ext>
            </a:extLst>
          </p:cNvPr>
          <p:cNvPicPr>
            <a:picLocks noChangeAspect="1"/>
          </p:cNvPicPr>
          <p:nvPr/>
        </p:nvPicPr>
        <p:blipFill>
          <a:blip r:embed="rId5"/>
          <a:stretch>
            <a:fillRect/>
          </a:stretch>
        </p:blipFill>
        <p:spPr>
          <a:xfrm>
            <a:off x="8012087" y="81245"/>
            <a:ext cx="3834716" cy="829128"/>
          </a:xfrm>
          <a:prstGeom prst="rect">
            <a:avLst/>
          </a:prstGeom>
        </p:spPr>
      </p:pic>
      <p:sp>
        <p:nvSpPr>
          <p:cNvPr id="8" name="TextBox 7">
            <a:extLst>
              <a:ext uri="{FF2B5EF4-FFF2-40B4-BE49-F238E27FC236}">
                <a16:creationId xmlns:a16="http://schemas.microsoft.com/office/drawing/2014/main" id="{1825FBFD-BCAE-8321-4BCF-B6BCDFC0BB1A}"/>
              </a:ext>
            </a:extLst>
          </p:cNvPr>
          <p:cNvSpPr txBox="1"/>
          <p:nvPr/>
        </p:nvSpPr>
        <p:spPr>
          <a:xfrm>
            <a:off x="0" y="6627168"/>
            <a:ext cx="2192215" cy="230832"/>
          </a:xfrm>
          <a:prstGeom prst="rect">
            <a:avLst/>
          </a:prstGeom>
          <a:solidFill>
            <a:schemeClr val="bg1"/>
          </a:solidFill>
          <a:ln>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solidFill>
                  <a:prstClr val="black"/>
                </a:solidFill>
                <a:latin typeface="Arial" panose="020B0604020202020204" pitchFamily="34" charset="0"/>
                <a:cs typeface="Arial" panose="020B0604020202020204" pitchFamily="34" charset="0"/>
              </a:rPr>
              <a:t>Karan A. Rawlings, UGA, bugwood.org</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4906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DE139-1C2D-872C-53B8-95BFA7A6471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F66DA55-9546-C691-731A-418B1BACEA0A}"/>
              </a:ext>
            </a:extLst>
          </p:cNvPr>
          <p:cNvSpPr/>
          <p:nvPr/>
        </p:nvSpPr>
        <p:spPr>
          <a:xfrm>
            <a:off x="0" y="0"/>
            <a:ext cx="12192000" cy="1325563"/>
          </a:xfrm>
          <a:prstGeom prst="rect">
            <a:avLst/>
          </a:prstGeom>
          <a:solidFill>
            <a:srgbClr val="C2E6A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9AB7EF9-ED94-9A75-F8A3-B90053024EE1}"/>
              </a:ext>
            </a:extLst>
          </p:cNvPr>
          <p:cNvSpPr>
            <a:spLocks noGrp="1"/>
          </p:cNvSpPr>
          <p:nvPr>
            <p:ph type="title"/>
          </p:nvPr>
        </p:nvSpPr>
        <p:spPr>
          <a:xfrm>
            <a:off x="0" y="18255"/>
            <a:ext cx="12192000" cy="1325563"/>
          </a:xfrm>
        </p:spPr>
        <p:txBody>
          <a:bodyPr>
            <a:normAutofit/>
          </a:bodyPr>
          <a:lstStyle/>
          <a:p>
            <a:pPr algn="ctr"/>
            <a:r>
              <a:rPr lang="en-US" sz="3600" b="1" dirty="0">
                <a:latin typeface="Arial" panose="020B0604020202020204" pitchFamily="34" charset="0"/>
                <a:cs typeface="Arial" panose="020B0604020202020204" pitchFamily="34" charset="0"/>
              </a:rPr>
              <a:t>Japanese Climbing Fern</a:t>
            </a:r>
            <a:br>
              <a:rPr lang="en-US" sz="36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Management</a:t>
            </a:r>
            <a:endParaRPr lang="en-US" sz="36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5620F10-481A-2802-50D2-E02E019958B4}"/>
              </a:ext>
            </a:extLst>
          </p:cNvPr>
          <p:cNvSpPr>
            <a:spLocks noGrp="1"/>
          </p:cNvSpPr>
          <p:nvPr>
            <p:ph idx="1"/>
          </p:nvPr>
        </p:nvSpPr>
        <p:spPr>
          <a:xfrm>
            <a:off x="175847" y="1969477"/>
            <a:ext cx="7702061" cy="4572000"/>
          </a:xfrm>
        </p:spPr>
        <p:txBody>
          <a:bodyPr>
            <a:normAutofit/>
          </a:bodyPr>
          <a:lstStyle/>
          <a:p>
            <a:pPr marL="0" indent="0" algn="ctr">
              <a:spcBef>
                <a:spcPts val="1200"/>
              </a:spcBef>
              <a:spcAft>
                <a:spcPts val="1200"/>
              </a:spcAft>
              <a:buNone/>
            </a:pPr>
            <a:r>
              <a:rPr lang="en-US" sz="2600" b="1" dirty="0">
                <a:latin typeface="Arial" panose="020B0604020202020204" pitchFamily="34" charset="0"/>
                <a:cs typeface="Arial" panose="020B0604020202020204" pitchFamily="34" charset="0"/>
              </a:rPr>
              <a:t>Chemical</a:t>
            </a:r>
            <a:r>
              <a:rPr lang="en-US" sz="2600" dirty="0">
                <a:latin typeface="Arial" panose="020B0604020202020204" pitchFamily="34" charset="0"/>
                <a:cs typeface="Arial" panose="020B0604020202020204" pitchFamily="34" charset="0"/>
              </a:rPr>
              <a:t> – several herbicides can be used to successfully manage JCF including glyphosate and </a:t>
            </a:r>
            <a:r>
              <a:rPr lang="en-US" sz="2600" dirty="0" err="1">
                <a:latin typeface="Arial" panose="020B0604020202020204" pitchFamily="34" charset="0"/>
                <a:cs typeface="Arial" panose="020B0604020202020204" pitchFamily="34" charset="0"/>
              </a:rPr>
              <a:t>metsulfuron</a:t>
            </a:r>
            <a:r>
              <a:rPr lang="en-US" sz="2600" dirty="0">
                <a:latin typeface="Arial" panose="020B0604020202020204" pitchFamily="34" charset="0"/>
                <a:cs typeface="Arial" panose="020B0604020202020204" pitchFamily="34" charset="0"/>
              </a:rPr>
              <a:t> methyl used alone or in combination. Chemical control can pose challenges since herbicides may also kill the plant growing beneath JCF, so care should be taken to pull the vines away from the desirable plant before application. Follow up treatment is often needed to make sure the herbicide reaches the rhizomes. </a:t>
            </a:r>
          </a:p>
          <a:p>
            <a:pPr marL="0" indent="0" algn="ctr">
              <a:spcBef>
                <a:spcPts val="1200"/>
              </a:spcBef>
              <a:spcAft>
                <a:spcPts val="1200"/>
              </a:spcAft>
              <a:buNone/>
            </a:pPr>
            <a:r>
              <a:rPr lang="en-US" sz="2600" b="1" dirty="0">
                <a:latin typeface="Arial" panose="020B0604020202020204" pitchFamily="34" charset="0"/>
                <a:cs typeface="Arial" panose="020B0604020202020204" pitchFamily="34" charset="0"/>
              </a:rPr>
              <a:t>Always follow the label and wear appropriate PPE when working with chemicals.</a:t>
            </a:r>
          </a:p>
        </p:txBody>
      </p:sp>
      <p:pic>
        <p:nvPicPr>
          <p:cNvPr id="5" name="Picture 4">
            <a:extLst>
              <a:ext uri="{FF2B5EF4-FFF2-40B4-BE49-F238E27FC236}">
                <a16:creationId xmlns:a16="http://schemas.microsoft.com/office/drawing/2014/main" id="{2B6D148B-A825-B4BA-DA4A-8939F2EDEEEE}"/>
              </a:ext>
            </a:extLst>
          </p:cNvPr>
          <p:cNvPicPr>
            <a:picLocks noChangeAspect="1"/>
          </p:cNvPicPr>
          <p:nvPr/>
        </p:nvPicPr>
        <p:blipFill>
          <a:blip r:embed="rId2"/>
          <a:stretch>
            <a:fillRect/>
          </a:stretch>
        </p:blipFill>
        <p:spPr>
          <a:xfrm>
            <a:off x="8053754" y="1337644"/>
            <a:ext cx="4138246" cy="5520355"/>
          </a:xfrm>
          <a:prstGeom prst="rect">
            <a:avLst/>
          </a:prstGeom>
          <a:ln>
            <a:solidFill>
              <a:schemeClr val="tx1"/>
            </a:solidFill>
          </a:ln>
        </p:spPr>
      </p:pic>
      <p:sp>
        <p:nvSpPr>
          <p:cNvPr id="6" name="TextBox 5">
            <a:extLst>
              <a:ext uri="{FF2B5EF4-FFF2-40B4-BE49-F238E27FC236}">
                <a16:creationId xmlns:a16="http://schemas.microsoft.com/office/drawing/2014/main" id="{B421C169-BAFB-A09A-EB9C-760A90D3C09B}"/>
              </a:ext>
            </a:extLst>
          </p:cNvPr>
          <p:cNvSpPr txBox="1"/>
          <p:nvPr/>
        </p:nvSpPr>
        <p:spPr>
          <a:xfrm>
            <a:off x="8053754" y="6627167"/>
            <a:ext cx="2621491" cy="230832"/>
          </a:xfrm>
          <a:prstGeom prst="rect">
            <a:avLst/>
          </a:prstGeom>
          <a:solidFill>
            <a:schemeClr val="bg1"/>
          </a:solidFill>
          <a:ln>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solidFill>
                  <a:prstClr val="black"/>
                </a:solidFill>
                <a:latin typeface="Arial" panose="020B0604020202020204" pitchFamily="34" charset="0"/>
                <a:cs typeface="Arial" panose="020B0604020202020204" pitchFamily="34" charset="0"/>
              </a:rPr>
              <a:t>Chris Evans, University of Illinois, bugwood.org</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3719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4B2A62-A801-4D30-DBAB-7E31B3BA38ED}"/>
              </a:ext>
            </a:extLst>
          </p:cNvPr>
          <p:cNvSpPr/>
          <p:nvPr/>
        </p:nvSpPr>
        <p:spPr>
          <a:xfrm>
            <a:off x="0" y="0"/>
            <a:ext cx="12192000" cy="1325563"/>
          </a:xfrm>
          <a:prstGeom prst="rect">
            <a:avLst/>
          </a:prstGeom>
          <a:solidFill>
            <a:srgbClr val="C2E6A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605DCF-72FD-865A-3CB6-7DC473986494}"/>
              </a:ext>
            </a:extLst>
          </p:cNvPr>
          <p:cNvSpPr>
            <a:spLocks noGrp="1"/>
          </p:cNvSpPr>
          <p:nvPr>
            <p:ph type="title"/>
          </p:nvPr>
        </p:nvSpPr>
        <p:spPr>
          <a:xfrm>
            <a:off x="0" y="18255"/>
            <a:ext cx="12192000" cy="1325563"/>
          </a:xfrm>
        </p:spPr>
        <p:txBody>
          <a:bodyPr>
            <a:normAutofit/>
          </a:bodyPr>
          <a:lstStyle/>
          <a:p>
            <a:pPr algn="ctr"/>
            <a:r>
              <a:rPr lang="en-US" sz="3600" b="1" dirty="0">
                <a:latin typeface="Arial" panose="020B0604020202020204" pitchFamily="34" charset="0"/>
                <a:cs typeface="Arial" panose="020B0604020202020204" pitchFamily="34" charset="0"/>
              </a:rPr>
              <a:t>Japanese Climbing Fern</a:t>
            </a:r>
            <a:br>
              <a:rPr lang="en-US" sz="36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Additional Resources</a:t>
            </a:r>
            <a:endParaRPr lang="en-US" sz="36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06CA238-F24B-7A54-60AC-7DACD836FB94}"/>
              </a:ext>
            </a:extLst>
          </p:cNvPr>
          <p:cNvSpPr>
            <a:spLocks noGrp="1"/>
          </p:cNvSpPr>
          <p:nvPr>
            <p:ph idx="1"/>
          </p:nvPr>
        </p:nvSpPr>
        <p:spPr>
          <a:xfrm>
            <a:off x="2057502" y="1825625"/>
            <a:ext cx="9630405" cy="4351338"/>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Southern Regional Extension Forestry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
              </a:rPr>
              <a:t>http://southernforesthealth.net/</a:t>
            </a: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60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Alabama Cooperative Extension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rPr>
              <a:t>https://www.aces.edu/blog/topics/forestry-wildlife/japanese-climbing-fern-identification-control/</a:t>
            </a: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60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600" dirty="0">
                <a:solidFill>
                  <a:prstClr val="black"/>
                </a:solidFill>
                <a:latin typeface="Arial" panose="020B0604020202020204" pitchFamily="34" charset="0"/>
                <a:cs typeface="Arial" panose="020B0604020202020204" pitchFamily="34" charset="0"/>
              </a:rPr>
              <a:t>University of Florida IFAS Extension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600" dirty="0">
                <a:solidFill>
                  <a:prstClr val="black"/>
                </a:solidFill>
                <a:latin typeface="Arial" panose="020B0604020202020204" pitchFamily="34" charset="0"/>
                <a:cs typeface="Arial" panose="020B0604020202020204" pitchFamily="34" charset="0"/>
                <a:hlinkClick r:id="rId4"/>
              </a:rPr>
              <a:t>https://edis.ifas.ufl.edu/publication/FR280</a:t>
            </a:r>
            <a:endParaRPr lang="en-US" sz="260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60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60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indent="0">
              <a:buNone/>
            </a:pPr>
            <a:endParaRPr lang="en-US" dirty="0"/>
          </a:p>
        </p:txBody>
      </p:sp>
      <p:pic>
        <p:nvPicPr>
          <p:cNvPr id="5" name="Picture 4">
            <a:extLst>
              <a:ext uri="{FF2B5EF4-FFF2-40B4-BE49-F238E27FC236}">
                <a16:creationId xmlns:a16="http://schemas.microsoft.com/office/drawing/2014/main" id="{ED4F0B85-7123-2089-8F2B-D5491269AAE3}"/>
              </a:ext>
            </a:extLst>
          </p:cNvPr>
          <p:cNvPicPr>
            <a:picLocks noChangeAspect="1"/>
          </p:cNvPicPr>
          <p:nvPr/>
        </p:nvPicPr>
        <p:blipFill>
          <a:blip r:embed="rId5"/>
          <a:stretch>
            <a:fillRect/>
          </a:stretch>
        </p:blipFill>
        <p:spPr>
          <a:xfrm>
            <a:off x="525968" y="1872704"/>
            <a:ext cx="1081666" cy="922597"/>
          </a:xfrm>
          <a:prstGeom prst="rect">
            <a:avLst/>
          </a:prstGeom>
        </p:spPr>
      </p:pic>
      <p:sp>
        <p:nvSpPr>
          <p:cNvPr id="6" name="TextBox 5">
            <a:extLst>
              <a:ext uri="{FF2B5EF4-FFF2-40B4-BE49-F238E27FC236}">
                <a16:creationId xmlns:a16="http://schemas.microsoft.com/office/drawing/2014/main" id="{CA5111ED-7A70-2331-0DB1-395D1BB23945}"/>
              </a:ext>
            </a:extLst>
          </p:cNvPr>
          <p:cNvSpPr txBox="1"/>
          <p:nvPr/>
        </p:nvSpPr>
        <p:spPr>
          <a:xfrm>
            <a:off x="1491976" y="6455352"/>
            <a:ext cx="9630405"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 Created by Katy Crout Moretti &amp; David Coyle (Clemson University); Lynne Womack (US Forest Service)</a:t>
            </a:r>
          </a:p>
        </p:txBody>
      </p:sp>
      <p:pic>
        <p:nvPicPr>
          <p:cNvPr id="7" name="Picture 4" descr="Alabama Extension - YouTube">
            <a:extLst>
              <a:ext uri="{FF2B5EF4-FFF2-40B4-BE49-F238E27FC236}">
                <a16:creationId xmlns:a16="http://schemas.microsoft.com/office/drawing/2014/main" id="{4D7CEBF7-9BD3-1560-68B8-D3DE2BF105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745" y="3176068"/>
            <a:ext cx="1494112" cy="149411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reenhouse 101 starts June 3 - Greenhouse Management">
            <a:extLst>
              <a:ext uri="{FF2B5EF4-FFF2-40B4-BE49-F238E27FC236}">
                <a16:creationId xmlns:a16="http://schemas.microsoft.com/office/drawing/2014/main" id="{E1EE8235-1D6A-E425-5507-49F609CB67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1708" y="5065135"/>
            <a:ext cx="1770185" cy="995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114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4B2A62-A801-4D30-DBAB-7E31B3BA38ED}"/>
              </a:ext>
            </a:extLst>
          </p:cNvPr>
          <p:cNvSpPr/>
          <p:nvPr/>
        </p:nvSpPr>
        <p:spPr>
          <a:xfrm>
            <a:off x="0" y="0"/>
            <a:ext cx="12192000" cy="1325563"/>
          </a:xfrm>
          <a:prstGeom prst="rect">
            <a:avLst/>
          </a:prstGeom>
          <a:solidFill>
            <a:srgbClr val="C2E6A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605DCF-72FD-865A-3CB6-7DC473986494}"/>
              </a:ext>
            </a:extLst>
          </p:cNvPr>
          <p:cNvSpPr>
            <a:spLocks noGrp="1"/>
          </p:cNvSpPr>
          <p:nvPr>
            <p:ph type="title"/>
          </p:nvPr>
        </p:nvSpPr>
        <p:spPr>
          <a:xfrm>
            <a:off x="0" y="18255"/>
            <a:ext cx="12192000" cy="1325563"/>
          </a:xfrm>
        </p:spPr>
        <p:txBody>
          <a:bodyPr>
            <a:normAutofit/>
          </a:bodyPr>
          <a:lstStyle/>
          <a:p>
            <a:pPr algn="ctr"/>
            <a:r>
              <a:rPr lang="en-US" sz="3600" b="1" dirty="0">
                <a:latin typeface="Arial" panose="020B0604020202020204" pitchFamily="34" charset="0"/>
                <a:cs typeface="Arial" panose="020B0604020202020204" pitchFamily="34" charset="0"/>
              </a:rPr>
              <a:t>Japanese Climbing Fern</a:t>
            </a:r>
            <a:br>
              <a:rPr lang="en-US" sz="36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Introduction</a:t>
            </a:r>
            <a:endParaRPr lang="en-US" sz="36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06CA238-F24B-7A54-60AC-7DACD836FB94}"/>
              </a:ext>
            </a:extLst>
          </p:cNvPr>
          <p:cNvSpPr>
            <a:spLocks noGrp="1"/>
          </p:cNvSpPr>
          <p:nvPr>
            <p:ph idx="1"/>
          </p:nvPr>
        </p:nvSpPr>
        <p:spPr>
          <a:xfrm>
            <a:off x="199292" y="2439437"/>
            <a:ext cx="4841631" cy="3508375"/>
          </a:xfrm>
        </p:spPr>
        <p:txBody>
          <a:bodyPr>
            <a:normAutofit/>
          </a:bodyPr>
          <a:lstStyle/>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Originates from eastern Asia and Australia</a:t>
            </a:r>
          </a:p>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Introduced in the early 1900s as an ornamental</a:t>
            </a:r>
          </a:p>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Escaped cultivation and has since been found in several southeastern states</a:t>
            </a:r>
          </a:p>
        </p:txBody>
      </p:sp>
      <p:pic>
        <p:nvPicPr>
          <p:cNvPr id="5" name="Picture 4">
            <a:extLst>
              <a:ext uri="{FF2B5EF4-FFF2-40B4-BE49-F238E27FC236}">
                <a16:creationId xmlns:a16="http://schemas.microsoft.com/office/drawing/2014/main" id="{90909AE2-9679-EAD9-40F4-E6D452D6C016}"/>
              </a:ext>
            </a:extLst>
          </p:cNvPr>
          <p:cNvPicPr>
            <a:picLocks noChangeAspect="1"/>
          </p:cNvPicPr>
          <p:nvPr/>
        </p:nvPicPr>
        <p:blipFill>
          <a:blip r:embed="rId2"/>
          <a:stretch>
            <a:fillRect/>
          </a:stretch>
        </p:blipFill>
        <p:spPr>
          <a:xfrm>
            <a:off x="5040923" y="2212059"/>
            <a:ext cx="7045569" cy="3963133"/>
          </a:xfrm>
          <a:prstGeom prst="rect">
            <a:avLst/>
          </a:prstGeom>
        </p:spPr>
      </p:pic>
    </p:spTree>
    <p:extLst>
      <p:ext uri="{BB962C8B-B14F-4D97-AF65-F5344CB8AC3E}">
        <p14:creationId xmlns:p14="http://schemas.microsoft.com/office/powerpoint/2010/main" val="4284863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AD67C-FA22-AED2-6A33-EAF9F947B62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29E0B6E-4A4B-CC55-5EBF-410D47E68B0F}"/>
              </a:ext>
            </a:extLst>
          </p:cNvPr>
          <p:cNvSpPr/>
          <p:nvPr/>
        </p:nvSpPr>
        <p:spPr>
          <a:xfrm>
            <a:off x="0" y="0"/>
            <a:ext cx="12192000" cy="1325563"/>
          </a:xfrm>
          <a:prstGeom prst="rect">
            <a:avLst/>
          </a:prstGeom>
          <a:solidFill>
            <a:srgbClr val="C2E6A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9339057-2CB7-6D88-1022-0F87971971CA}"/>
              </a:ext>
            </a:extLst>
          </p:cNvPr>
          <p:cNvSpPr>
            <a:spLocks noGrp="1"/>
          </p:cNvSpPr>
          <p:nvPr>
            <p:ph type="title"/>
          </p:nvPr>
        </p:nvSpPr>
        <p:spPr>
          <a:xfrm>
            <a:off x="0" y="18255"/>
            <a:ext cx="12192000" cy="1325563"/>
          </a:xfrm>
        </p:spPr>
        <p:txBody>
          <a:bodyPr>
            <a:normAutofit/>
          </a:bodyPr>
          <a:lstStyle/>
          <a:p>
            <a:pPr algn="ctr"/>
            <a:r>
              <a:rPr lang="en-US" sz="3600" b="1" dirty="0">
                <a:latin typeface="Arial" panose="020B0604020202020204" pitchFamily="34" charset="0"/>
                <a:cs typeface="Arial" panose="020B0604020202020204" pitchFamily="34" charset="0"/>
              </a:rPr>
              <a:t>Japanese Climbing Fern</a:t>
            </a:r>
            <a:br>
              <a:rPr lang="en-US" sz="36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Description</a:t>
            </a:r>
            <a:endParaRPr lang="en-US" sz="36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25F48D5-E651-3A52-3715-B79D0CE79857}"/>
              </a:ext>
            </a:extLst>
          </p:cNvPr>
          <p:cNvSpPr>
            <a:spLocks noGrp="1"/>
          </p:cNvSpPr>
          <p:nvPr>
            <p:ph idx="1"/>
          </p:nvPr>
        </p:nvSpPr>
        <p:spPr>
          <a:xfrm>
            <a:off x="3839308" y="2025932"/>
            <a:ext cx="4513383" cy="4182671"/>
          </a:xfrm>
        </p:spPr>
        <p:txBody>
          <a:bodyPr>
            <a:normAutofit/>
          </a:bodyPr>
          <a:lstStyle/>
          <a:p>
            <a:pPr marL="0" indent="0" algn="ctr">
              <a:spcBef>
                <a:spcPts val="1200"/>
              </a:spcBef>
              <a:spcAft>
                <a:spcPts val="1200"/>
              </a:spcAft>
              <a:buNone/>
            </a:pPr>
            <a:r>
              <a:rPr lang="en-US" sz="2600" b="1" dirty="0">
                <a:latin typeface="Arial" panose="020B0604020202020204" pitchFamily="34" charset="0"/>
                <a:cs typeface="Arial" panose="020B0604020202020204" pitchFamily="34" charset="0"/>
              </a:rPr>
              <a:t>Height: </a:t>
            </a:r>
            <a:r>
              <a:rPr lang="en-US" sz="2600" dirty="0">
                <a:latin typeface="Arial" panose="020B0604020202020204" pitchFamily="34" charset="0"/>
                <a:cs typeface="Arial" panose="020B0604020202020204" pitchFamily="34" charset="0"/>
              </a:rPr>
              <a:t>up to 90 feet</a:t>
            </a:r>
            <a:endParaRPr lang="en-US" sz="2600" b="1" dirty="0">
              <a:latin typeface="Arial" panose="020B0604020202020204" pitchFamily="34" charset="0"/>
              <a:cs typeface="Arial" panose="020B0604020202020204" pitchFamily="34" charset="0"/>
            </a:endParaRPr>
          </a:p>
          <a:p>
            <a:pPr marL="0" indent="0" algn="ctr">
              <a:spcBef>
                <a:spcPts val="1200"/>
              </a:spcBef>
              <a:spcAft>
                <a:spcPts val="1200"/>
              </a:spcAft>
              <a:buNone/>
            </a:pPr>
            <a:r>
              <a:rPr lang="en-US" sz="2600" b="1" dirty="0">
                <a:latin typeface="Arial" panose="020B0604020202020204" pitchFamily="34" charset="0"/>
                <a:cs typeface="Arial" panose="020B0604020202020204" pitchFamily="34" charset="0"/>
              </a:rPr>
              <a:t>Leaves: </a:t>
            </a:r>
            <a:r>
              <a:rPr lang="en-US" sz="2600" dirty="0">
                <a:latin typeface="Arial" panose="020B0604020202020204" pitchFamily="34" charset="0"/>
                <a:cs typeface="Arial" panose="020B0604020202020204" pitchFamily="34" charset="0"/>
              </a:rPr>
              <a:t>fern-like appearance arranged on branches off the rachis, triangular shape but can vary, finely lobed, 3-6 inches long, 2-3 inches wide, usually light green color, hairs on the underside</a:t>
            </a:r>
          </a:p>
        </p:txBody>
      </p:sp>
      <p:pic>
        <p:nvPicPr>
          <p:cNvPr id="5" name="Picture 4">
            <a:extLst>
              <a:ext uri="{FF2B5EF4-FFF2-40B4-BE49-F238E27FC236}">
                <a16:creationId xmlns:a16="http://schemas.microsoft.com/office/drawing/2014/main" id="{A847277E-64A9-602A-5084-FBBE85DEBAF9}"/>
              </a:ext>
            </a:extLst>
          </p:cNvPr>
          <p:cNvPicPr>
            <a:picLocks noChangeAspect="1"/>
          </p:cNvPicPr>
          <p:nvPr/>
        </p:nvPicPr>
        <p:blipFill>
          <a:blip r:embed="rId3"/>
          <a:stretch>
            <a:fillRect/>
          </a:stretch>
        </p:blipFill>
        <p:spPr>
          <a:xfrm>
            <a:off x="8503709" y="1343818"/>
            <a:ext cx="3688291" cy="5546900"/>
          </a:xfrm>
          <a:prstGeom prst="rect">
            <a:avLst/>
          </a:prstGeom>
          <a:ln>
            <a:solidFill>
              <a:schemeClr val="tx1"/>
            </a:solidFill>
          </a:ln>
        </p:spPr>
      </p:pic>
      <p:sp>
        <p:nvSpPr>
          <p:cNvPr id="6" name="TextBox 5">
            <a:extLst>
              <a:ext uri="{FF2B5EF4-FFF2-40B4-BE49-F238E27FC236}">
                <a16:creationId xmlns:a16="http://schemas.microsoft.com/office/drawing/2014/main" id="{99E20E71-B003-8754-0ACD-0AFC8DAECED7}"/>
              </a:ext>
            </a:extLst>
          </p:cNvPr>
          <p:cNvSpPr txBox="1"/>
          <p:nvPr/>
        </p:nvSpPr>
        <p:spPr>
          <a:xfrm>
            <a:off x="8503709" y="6608913"/>
            <a:ext cx="2621491" cy="230832"/>
          </a:xfrm>
          <a:prstGeom prst="rect">
            <a:avLst/>
          </a:prstGeom>
          <a:solidFill>
            <a:schemeClr val="bg1"/>
          </a:solidFill>
          <a:ln>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solidFill>
                  <a:prstClr val="black"/>
                </a:solidFill>
                <a:latin typeface="Arial" panose="020B0604020202020204" pitchFamily="34" charset="0"/>
                <a:cs typeface="Arial" panose="020B0604020202020204" pitchFamily="34" charset="0"/>
              </a:rPr>
              <a:t>Chris Evans, University of Illinois, bugwood.org</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6DBF4079-9915-849D-9732-1983D5DCD73F}"/>
              </a:ext>
            </a:extLst>
          </p:cNvPr>
          <p:cNvPicPr>
            <a:picLocks noChangeAspect="1"/>
          </p:cNvPicPr>
          <p:nvPr/>
        </p:nvPicPr>
        <p:blipFill>
          <a:blip r:embed="rId4"/>
          <a:stretch>
            <a:fillRect/>
          </a:stretch>
        </p:blipFill>
        <p:spPr>
          <a:xfrm>
            <a:off x="1" y="1322121"/>
            <a:ext cx="3688292" cy="5554133"/>
          </a:xfrm>
          <a:prstGeom prst="rect">
            <a:avLst/>
          </a:prstGeom>
          <a:ln>
            <a:solidFill>
              <a:schemeClr val="tx1"/>
            </a:solidFill>
          </a:ln>
        </p:spPr>
      </p:pic>
      <p:sp>
        <p:nvSpPr>
          <p:cNvPr id="8" name="TextBox 7">
            <a:extLst>
              <a:ext uri="{FF2B5EF4-FFF2-40B4-BE49-F238E27FC236}">
                <a16:creationId xmlns:a16="http://schemas.microsoft.com/office/drawing/2014/main" id="{7C7519AC-4E07-25C6-BAC1-7D9B70BE1D2C}"/>
              </a:ext>
            </a:extLst>
          </p:cNvPr>
          <p:cNvSpPr txBox="1"/>
          <p:nvPr/>
        </p:nvSpPr>
        <p:spPr>
          <a:xfrm>
            <a:off x="0" y="6608913"/>
            <a:ext cx="2321169" cy="230831"/>
          </a:xfrm>
          <a:prstGeom prst="rect">
            <a:avLst/>
          </a:prstGeom>
          <a:solidFill>
            <a:schemeClr val="bg1"/>
          </a:solidFill>
          <a:ln>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solidFill>
                  <a:prstClr val="black"/>
                </a:solidFill>
                <a:latin typeface="Arial" panose="020B0604020202020204" pitchFamily="34" charset="0"/>
                <a:cs typeface="Arial" panose="020B0604020202020204" pitchFamily="34" charset="0"/>
              </a:rPr>
              <a:t>Ronald Billings, Texas A&amp;M, bugwood.org</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9659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4B2A62-A801-4D30-DBAB-7E31B3BA38ED}"/>
              </a:ext>
            </a:extLst>
          </p:cNvPr>
          <p:cNvSpPr/>
          <p:nvPr/>
        </p:nvSpPr>
        <p:spPr>
          <a:xfrm>
            <a:off x="0" y="0"/>
            <a:ext cx="12192000" cy="1325563"/>
          </a:xfrm>
          <a:prstGeom prst="rect">
            <a:avLst/>
          </a:prstGeom>
          <a:solidFill>
            <a:srgbClr val="C2E6A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605DCF-72FD-865A-3CB6-7DC473986494}"/>
              </a:ext>
            </a:extLst>
          </p:cNvPr>
          <p:cNvSpPr>
            <a:spLocks noGrp="1"/>
          </p:cNvSpPr>
          <p:nvPr>
            <p:ph type="title"/>
          </p:nvPr>
        </p:nvSpPr>
        <p:spPr>
          <a:xfrm>
            <a:off x="0" y="18255"/>
            <a:ext cx="12192000" cy="1325563"/>
          </a:xfrm>
        </p:spPr>
        <p:txBody>
          <a:bodyPr>
            <a:normAutofit/>
          </a:bodyPr>
          <a:lstStyle/>
          <a:p>
            <a:pPr algn="ctr"/>
            <a:r>
              <a:rPr lang="en-US" sz="3600" b="1" dirty="0">
                <a:latin typeface="Arial" panose="020B0604020202020204" pitchFamily="34" charset="0"/>
                <a:cs typeface="Arial" panose="020B0604020202020204" pitchFamily="34" charset="0"/>
              </a:rPr>
              <a:t>Japanese Climbing Fern</a:t>
            </a:r>
            <a:br>
              <a:rPr lang="en-US" sz="36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Description</a:t>
            </a:r>
            <a:endParaRPr lang="en-US" sz="36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06CA238-F24B-7A54-60AC-7DACD836FB94}"/>
              </a:ext>
            </a:extLst>
          </p:cNvPr>
          <p:cNvSpPr>
            <a:spLocks noGrp="1"/>
          </p:cNvSpPr>
          <p:nvPr>
            <p:ph idx="1"/>
          </p:nvPr>
        </p:nvSpPr>
        <p:spPr>
          <a:xfrm>
            <a:off x="4045262" y="1842765"/>
            <a:ext cx="4101476" cy="4516287"/>
          </a:xfrm>
        </p:spPr>
        <p:txBody>
          <a:bodyPr>
            <a:normAutofit/>
          </a:bodyPr>
          <a:lstStyle/>
          <a:p>
            <a:pPr marL="0" indent="0" algn="ctr">
              <a:spcBef>
                <a:spcPts val="1200"/>
              </a:spcBef>
              <a:spcAft>
                <a:spcPts val="1200"/>
              </a:spcAft>
              <a:buNone/>
            </a:pPr>
            <a:r>
              <a:rPr lang="en-US" sz="2600" b="1" dirty="0">
                <a:latin typeface="Arial" panose="020B0604020202020204" pitchFamily="34" charset="0"/>
                <a:cs typeface="Arial" panose="020B0604020202020204" pitchFamily="34" charset="0"/>
              </a:rPr>
              <a:t>Stem: </a:t>
            </a:r>
            <a:r>
              <a:rPr lang="en-US" sz="2600" dirty="0">
                <a:latin typeface="Arial" panose="020B0604020202020204" pitchFamily="34" charset="0"/>
                <a:cs typeface="Arial" panose="020B0604020202020204" pitchFamily="34" charset="0"/>
              </a:rPr>
              <a:t>(rachis) = long, wiry, twining, vine-like fronds that range in color from green to reddish tan to black, difficult to break,  runners can form layered mats on the ground surface</a:t>
            </a:r>
          </a:p>
          <a:p>
            <a:pPr marL="0" indent="0" algn="ctr">
              <a:spcBef>
                <a:spcPts val="1200"/>
              </a:spcBef>
              <a:spcAft>
                <a:spcPts val="1200"/>
              </a:spcAft>
              <a:buNone/>
            </a:pPr>
            <a:r>
              <a:rPr lang="en-US" sz="2600" b="1" dirty="0">
                <a:latin typeface="Arial" panose="020B0604020202020204" pitchFamily="34" charset="0"/>
                <a:cs typeface="Arial" panose="020B0604020202020204" pitchFamily="34" charset="0"/>
              </a:rPr>
              <a:t>Spores: </a:t>
            </a:r>
            <a:r>
              <a:rPr lang="en-US" sz="2600" dirty="0">
                <a:latin typeface="Arial" panose="020B0604020202020204" pitchFamily="34" charset="0"/>
                <a:cs typeface="Arial" panose="020B0604020202020204" pitchFamily="34" charset="0"/>
              </a:rPr>
              <a:t>found on the underside of leaves in double rows</a:t>
            </a:r>
          </a:p>
        </p:txBody>
      </p:sp>
      <p:pic>
        <p:nvPicPr>
          <p:cNvPr id="5" name="Picture 4">
            <a:extLst>
              <a:ext uri="{FF2B5EF4-FFF2-40B4-BE49-F238E27FC236}">
                <a16:creationId xmlns:a16="http://schemas.microsoft.com/office/drawing/2014/main" id="{7A0252C3-C6A1-C865-FC34-3C69B7CE8CA8}"/>
              </a:ext>
            </a:extLst>
          </p:cNvPr>
          <p:cNvPicPr>
            <a:picLocks noChangeAspect="1"/>
          </p:cNvPicPr>
          <p:nvPr/>
        </p:nvPicPr>
        <p:blipFill>
          <a:blip r:embed="rId2"/>
          <a:stretch>
            <a:fillRect/>
          </a:stretch>
        </p:blipFill>
        <p:spPr>
          <a:xfrm>
            <a:off x="8503709" y="1325563"/>
            <a:ext cx="3688291" cy="5532437"/>
          </a:xfrm>
          <a:prstGeom prst="rect">
            <a:avLst/>
          </a:prstGeom>
          <a:ln>
            <a:solidFill>
              <a:schemeClr val="tx1"/>
            </a:solidFill>
          </a:ln>
        </p:spPr>
      </p:pic>
      <p:sp>
        <p:nvSpPr>
          <p:cNvPr id="6" name="TextBox 5">
            <a:extLst>
              <a:ext uri="{FF2B5EF4-FFF2-40B4-BE49-F238E27FC236}">
                <a16:creationId xmlns:a16="http://schemas.microsoft.com/office/drawing/2014/main" id="{8E39E4AC-719D-2773-D27B-5C3ED0A39A44}"/>
              </a:ext>
            </a:extLst>
          </p:cNvPr>
          <p:cNvSpPr txBox="1"/>
          <p:nvPr/>
        </p:nvSpPr>
        <p:spPr>
          <a:xfrm>
            <a:off x="8503709" y="6608913"/>
            <a:ext cx="2621491" cy="230832"/>
          </a:xfrm>
          <a:prstGeom prst="rect">
            <a:avLst/>
          </a:prstGeom>
          <a:solidFill>
            <a:schemeClr val="bg1"/>
          </a:solidFill>
          <a:ln>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solidFill>
                  <a:prstClr val="black"/>
                </a:solidFill>
                <a:latin typeface="Arial" panose="020B0604020202020204" pitchFamily="34" charset="0"/>
                <a:cs typeface="Arial" panose="020B0604020202020204" pitchFamily="34" charset="0"/>
              </a:rPr>
              <a:t>Chris Evans, University of Illinois, bugwood.org</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6682CDC0-D5E6-8C3D-A117-3461F6B56744}"/>
              </a:ext>
            </a:extLst>
          </p:cNvPr>
          <p:cNvPicPr>
            <a:picLocks noChangeAspect="1"/>
          </p:cNvPicPr>
          <p:nvPr/>
        </p:nvPicPr>
        <p:blipFill>
          <a:blip r:embed="rId3"/>
          <a:stretch>
            <a:fillRect/>
          </a:stretch>
        </p:blipFill>
        <p:spPr>
          <a:xfrm>
            <a:off x="0" y="1334690"/>
            <a:ext cx="3846773" cy="5532438"/>
          </a:xfrm>
          <a:prstGeom prst="rect">
            <a:avLst/>
          </a:prstGeom>
          <a:ln>
            <a:solidFill>
              <a:schemeClr val="tx1"/>
            </a:solidFill>
          </a:ln>
        </p:spPr>
      </p:pic>
      <p:sp>
        <p:nvSpPr>
          <p:cNvPr id="8" name="TextBox 7">
            <a:extLst>
              <a:ext uri="{FF2B5EF4-FFF2-40B4-BE49-F238E27FC236}">
                <a16:creationId xmlns:a16="http://schemas.microsoft.com/office/drawing/2014/main" id="{A8CCB51C-1BD1-17A8-2053-8A8C8D576E38}"/>
              </a:ext>
            </a:extLst>
          </p:cNvPr>
          <p:cNvSpPr txBox="1"/>
          <p:nvPr/>
        </p:nvSpPr>
        <p:spPr>
          <a:xfrm>
            <a:off x="53402" y="6608913"/>
            <a:ext cx="2818752" cy="230832"/>
          </a:xfrm>
          <a:prstGeom prst="rect">
            <a:avLst/>
          </a:prstGeom>
          <a:solidFill>
            <a:schemeClr val="bg1"/>
          </a:solidFill>
          <a:ln>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solidFill>
                  <a:prstClr val="black"/>
                </a:solidFill>
                <a:latin typeface="Arial" panose="020B0604020202020204" pitchFamily="34" charset="0"/>
                <a:cs typeface="Arial" panose="020B0604020202020204" pitchFamily="34" charset="0"/>
              </a:rPr>
              <a:t>Corrie Pieterson, University of Florida, bugwood.org</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9960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4B2A62-A801-4D30-DBAB-7E31B3BA38ED}"/>
              </a:ext>
            </a:extLst>
          </p:cNvPr>
          <p:cNvSpPr/>
          <p:nvPr/>
        </p:nvSpPr>
        <p:spPr>
          <a:xfrm>
            <a:off x="0" y="0"/>
            <a:ext cx="12192000" cy="1325563"/>
          </a:xfrm>
          <a:prstGeom prst="rect">
            <a:avLst/>
          </a:prstGeom>
          <a:solidFill>
            <a:srgbClr val="C2E6A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605DCF-72FD-865A-3CB6-7DC473986494}"/>
              </a:ext>
            </a:extLst>
          </p:cNvPr>
          <p:cNvSpPr>
            <a:spLocks noGrp="1"/>
          </p:cNvSpPr>
          <p:nvPr>
            <p:ph type="title"/>
          </p:nvPr>
        </p:nvSpPr>
        <p:spPr>
          <a:xfrm>
            <a:off x="0" y="18255"/>
            <a:ext cx="12192000" cy="1325563"/>
          </a:xfrm>
        </p:spPr>
        <p:txBody>
          <a:bodyPr>
            <a:normAutofit/>
          </a:bodyPr>
          <a:lstStyle/>
          <a:p>
            <a:pPr algn="ctr"/>
            <a:r>
              <a:rPr lang="en-US" sz="3600" b="1" dirty="0">
                <a:latin typeface="Arial" panose="020B0604020202020204" pitchFamily="34" charset="0"/>
                <a:cs typeface="Arial" panose="020B0604020202020204" pitchFamily="34" charset="0"/>
              </a:rPr>
              <a:t>Japanese Climbing Fern</a:t>
            </a:r>
            <a:br>
              <a:rPr lang="en-US" sz="36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Growth</a:t>
            </a:r>
            <a:endParaRPr lang="en-US" sz="36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06CA238-F24B-7A54-60AC-7DACD836FB94}"/>
              </a:ext>
            </a:extLst>
          </p:cNvPr>
          <p:cNvSpPr>
            <a:spLocks noGrp="1"/>
          </p:cNvSpPr>
          <p:nvPr>
            <p:ph idx="1"/>
          </p:nvPr>
        </p:nvSpPr>
        <p:spPr>
          <a:xfrm>
            <a:off x="287215" y="1453662"/>
            <a:ext cx="11617569" cy="4535732"/>
          </a:xfrm>
        </p:spPr>
        <p:txBody>
          <a:bodyPr/>
          <a:lstStyle/>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Commonly found growing on roadsides, forests, urban green spaces, etc. </a:t>
            </a:r>
          </a:p>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Grows over trees, shrubs, and the ground - old/dead vines often provide support for new growth the following spring.</a:t>
            </a:r>
          </a:p>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Can remain evergreen in </a:t>
            </a:r>
            <a:r>
              <a:rPr lang="en-US" sz="2600">
                <a:latin typeface="Arial" panose="020B0604020202020204" pitchFamily="34" charset="0"/>
                <a:cs typeface="Arial" panose="020B0604020202020204" pitchFamily="34" charset="0"/>
              </a:rPr>
              <a:t>warmer climates.</a:t>
            </a:r>
            <a:endParaRPr lang="en-US" sz="2600" dirty="0">
              <a:latin typeface="Arial" panose="020B0604020202020204" pitchFamily="34" charset="0"/>
              <a:cs typeface="Arial" panose="020B0604020202020204" pitchFamily="34" charset="0"/>
            </a:endParaRPr>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7DC18120-F9BD-BCC4-D5CC-CC8461680007}"/>
              </a:ext>
            </a:extLst>
          </p:cNvPr>
          <p:cNvPicPr>
            <a:picLocks noChangeAspect="1"/>
          </p:cNvPicPr>
          <p:nvPr/>
        </p:nvPicPr>
        <p:blipFill>
          <a:blip r:embed="rId3"/>
          <a:stretch>
            <a:fillRect/>
          </a:stretch>
        </p:blipFill>
        <p:spPr>
          <a:xfrm>
            <a:off x="0" y="4104483"/>
            <a:ext cx="4333405" cy="2753518"/>
          </a:xfrm>
          <a:prstGeom prst="rect">
            <a:avLst/>
          </a:prstGeom>
          <a:ln>
            <a:solidFill>
              <a:schemeClr val="tx1"/>
            </a:solidFill>
          </a:ln>
        </p:spPr>
      </p:pic>
      <p:pic>
        <p:nvPicPr>
          <p:cNvPr id="6" name="Picture 5">
            <a:extLst>
              <a:ext uri="{FF2B5EF4-FFF2-40B4-BE49-F238E27FC236}">
                <a16:creationId xmlns:a16="http://schemas.microsoft.com/office/drawing/2014/main" id="{BAD044D5-746F-4E5C-2621-CF22EFCD9CED}"/>
              </a:ext>
            </a:extLst>
          </p:cNvPr>
          <p:cNvPicPr>
            <a:picLocks noChangeAspect="1"/>
          </p:cNvPicPr>
          <p:nvPr/>
        </p:nvPicPr>
        <p:blipFill>
          <a:blip r:embed="rId4"/>
          <a:stretch>
            <a:fillRect/>
          </a:stretch>
        </p:blipFill>
        <p:spPr>
          <a:xfrm>
            <a:off x="4302369" y="4097825"/>
            <a:ext cx="3692769" cy="2769577"/>
          </a:xfrm>
          <a:prstGeom prst="rect">
            <a:avLst/>
          </a:prstGeom>
          <a:ln>
            <a:solidFill>
              <a:schemeClr val="tx1"/>
            </a:solidFill>
          </a:ln>
        </p:spPr>
      </p:pic>
      <p:pic>
        <p:nvPicPr>
          <p:cNvPr id="8" name="Picture 7">
            <a:extLst>
              <a:ext uri="{FF2B5EF4-FFF2-40B4-BE49-F238E27FC236}">
                <a16:creationId xmlns:a16="http://schemas.microsoft.com/office/drawing/2014/main" id="{EA8A67B9-A268-D278-94DF-6B1A1FDCEE8D}"/>
              </a:ext>
            </a:extLst>
          </p:cNvPr>
          <p:cNvPicPr>
            <a:picLocks noChangeAspect="1"/>
          </p:cNvPicPr>
          <p:nvPr/>
        </p:nvPicPr>
        <p:blipFill>
          <a:blip r:embed="rId5"/>
          <a:stretch>
            <a:fillRect/>
          </a:stretch>
        </p:blipFill>
        <p:spPr>
          <a:xfrm>
            <a:off x="7995138" y="4104482"/>
            <a:ext cx="4196861" cy="2769577"/>
          </a:xfrm>
          <a:prstGeom prst="rect">
            <a:avLst/>
          </a:prstGeom>
          <a:ln>
            <a:solidFill>
              <a:schemeClr val="tx1"/>
            </a:solidFill>
          </a:ln>
        </p:spPr>
      </p:pic>
      <p:sp>
        <p:nvSpPr>
          <p:cNvPr id="10" name="TextBox 9">
            <a:extLst>
              <a:ext uri="{FF2B5EF4-FFF2-40B4-BE49-F238E27FC236}">
                <a16:creationId xmlns:a16="http://schemas.microsoft.com/office/drawing/2014/main" id="{ACB63E88-6830-4C1B-9ACF-F768C43E8881}"/>
              </a:ext>
            </a:extLst>
          </p:cNvPr>
          <p:cNvSpPr txBox="1"/>
          <p:nvPr/>
        </p:nvSpPr>
        <p:spPr>
          <a:xfrm>
            <a:off x="7995138" y="6643227"/>
            <a:ext cx="1845736" cy="230832"/>
          </a:xfrm>
          <a:prstGeom prst="rect">
            <a:avLst/>
          </a:prstGeom>
          <a:solidFill>
            <a:schemeClr val="bg1"/>
          </a:solidFill>
          <a:ln>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solidFill>
                  <a:prstClr val="black"/>
                </a:solidFill>
                <a:latin typeface="Arial" panose="020B0604020202020204" pitchFamily="34" charset="0"/>
                <a:cs typeface="Arial" panose="020B0604020202020204" pitchFamily="34" charset="0"/>
              </a:rPr>
              <a:t>Wayne Willamson, bugwood.org</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5F5A480-DC0A-0F44-DEAF-845C62BBBF80}"/>
              </a:ext>
            </a:extLst>
          </p:cNvPr>
          <p:cNvSpPr txBox="1"/>
          <p:nvPr/>
        </p:nvSpPr>
        <p:spPr>
          <a:xfrm>
            <a:off x="0" y="6617245"/>
            <a:ext cx="1622998" cy="230832"/>
          </a:xfrm>
          <a:prstGeom prst="rect">
            <a:avLst/>
          </a:prstGeom>
          <a:solidFill>
            <a:schemeClr val="bg1"/>
          </a:solidFill>
          <a:ln>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solidFill>
                  <a:prstClr val="black"/>
                </a:solidFill>
                <a:latin typeface="Arial" panose="020B0604020202020204" pitchFamily="34" charset="0"/>
                <a:cs typeface="Arial" panose="020B0604020202020204" pitchFamily="34" charset="0"/>
              </a:rPr>
              <a:t>John D. Byrd, bugwood.org</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93B5540-F7F7-AC5B-66B0-E9A7D219B8E2}"/>
              </a:ext>
            </a:extLst>
          </p:cNvPr>
          <p:cNvSpPr txBox="1"/>
          <p:nvPr/>
        </p:nvSpPr>
        <p:spPr>
          <a:xfrm>
            <a:off x="4302369" y="6631870"/>
            <a:ext cx="1745442" cy="230832"/>
          </a:xfrm>
          <a:prstGeom prst="rect">
            <a:avLst/>
          </a:prstGeom>
          <a:solidFill>
            <a:schemeClr val="bg1"/>
          </a:solidFill>
          <a:ln>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solidFill>
                  <a:prstClr val="black"/>
                </a:solidFill>
                <a:latin typeface="Arial" panose="020B0604020202020204" pitchFamily="34" charset="0"/>
                <a:cs typeface="Arial" panose="020B0604020202020204" pitchFamily="34" charset="0"/>
              </a:rPr>
              <a:t>Dennis Teague, bugwood.org</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6583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4B2A62-A801-4D30-DBAB-7E31B3BA38ED}"/>
              </a:ext>
            </a:extLst>
          </p:cNvPr>
          <p:cNvSpPr/>
          <p:nvPr/>
        </p:nvSpPr>
        <p:spPr>
          <a:xfrm>
            <a:off x="0" y="0"/>
            <a:ext cx="12192000" cy="1325563"/>
          </a:xfrm>
          <a:prstGeom prst="rect">
            <a:avLst/>
          </a:prstGeom>
          <a:solidFill>
            <a:srgbClr val="C2E6A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605DCF-72FD-865A-3CB6-7DC473986494}"/>
              </a:ext>
            </a:extLst>
          </p:cNvPr>
          <p:cNvSpPr>
            <a:spLocks noGrp="1"/>
          </p:cNvSpPr>
          <p:nvPr>
            <p:ph type="title"/>
          </p:nvPr>
        </p:nvSpPr>
        <p:spPr>
          <a:xfrm>
            <a:off x="0" y="18255"/>
            <a:ext cx="12192000" cy="1325563"/>
          </a:xfrm>
        </p:spPr>
        <p:txBody>
          <a:bodyPr>
            <a:normAutofit/>
          </a:bodyPr>
          <a:lstStyle/>
          <a:p>
            <a:pPr algn="ctr"/>
            <a:r>
              <a:rPr lang="en-US" sz="3600" b="1" dirty="0">
                <a:latin typeface="Arial" panose="020B0604020202020204" pitchFamily="34" charset="0"/>
                <a:cs typeface="Arial" panose="020B0604020202020204" pitchFamily="34" charset="0"/>
              </a:rPr>
              <a:t>Japanese Climbing Fern</a:t>
            </a:r>
            <a:br>
              <a:rPr lang="en-US" sz="36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What Makes it a Successful Invader?</a:t>
            </a:r>
            <a:endParaRPr lang="en-US" sz="36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06CA238-F24B-7A54-60AC-7DACD836FB94}"/>
              </a:ext>
            </a:extLst>
          </p:cNvPr>
          <p:cNvSpPr>
            <a:spLocks noGrp="1"/>
          </p:cNvSpPr>
          <p:nvPr>
            <p:ph idx="1"/>
          </p:nvPr>
        </p:nvSpPr>
        <p:spPr>
          <a:xfrm>
            <a:off x="671146" y="1735015"/>
            <a:ext cx="10849708" cy="4888523"/>
          </a:xfrm>
        </p:spPr>
        <p:txBody>
          <a:bodyPr>
            <a:normAutofit/>
          </a:bodyPr>
          <a:lstStyle/>
          <a:p>
            <a:pPr marL="0" indent="0" algn="ctr">
              <a:spcBef>
                <a:spcPts val="1200"/>
              </a:spcBef>
              <a:spcAft>
                <a:spcPts val="1200"/>
              </a:spcAft>
              <a:buNone/>
            </a:pPr>
            <a:r>
              <a:rPr lang="en-US" sz="2600" b="1" dirty="0">
                <a:latin typeface="Arial" panose="020B0604020202020204" pitchFamily="34" charset="0"/>
                <a:cs typeface="Arial" panose="020B0604020202020204" pitchFamily="34" charset="0"/>
              </a:rPr>
              <a:t>Adaptable</a:t>
            </a:r>
            <a:r>
              <a:rPr lang="en-US" sz="2600" dirty="0">
                <a:latin typeface="Arial" panose="020B0604020202020204" pitchFamily="34" charset="0"/>
                <a:cs typeface="Arial" panose="020B0604020202020204" pitchFamily="34" charset="0"/>
              </a:rPr>
              <a:t> – tolerant of a wide variety of light and moisture conditions, soil types, and disturbance.</a:t>
            </a:r>
          </a:p>
          <a:p>
            <a:pPr marL="0" indent="0" algn="ctr">
              <a:spcBef>
                <a:spcPts val="1200"/>
              </a:spcBef>
              <a:spcAft>
                <a:spcPts val="1200"/>
              </a:spcAft>
              <a:buNone/>
            </a:pPr>
            <a:r>
              <a:rPr lang="en-US" sz="2600" b="1" dirty="0">
                <a:latin typeface="Arial" panose="020B0604020202020204" pitchFamily="34" charset="0"/>
                <a:cs typeface="Arial" panose="020B0604020202020204" pitchFamily="34" charset="0"/>
              </a:rPr>
              <a:t>Prolific spore producer </a:t>
            </a:r>
            <a:r>
              <a:rPr lang="en-US" sz="2600" dirty="0">
                <a:latin typeface="Arial" panose="020B0604020202020204" pitchFamily="34" charset="0"/>
                <a:cs typeface="Arial" panose="020B0604020202020204" pitchFamily="34" charset="0"/>
              </a:rPr>
              <a:t>– can produce up to 38,000 spores per square inch. </a:t>
            </a:r>
          </a:p>
          <a:p>
            <a:pPr marL="0" indent="0" algn="ctr">
              <a:spcBef>
                <a:spcPts val="1200"/>
              </a:spcBef>
              <a:spcAft>
                <a:spcPts val="1200"/>
              </a:spcAft>
              <a:buNone/>
            </a:pPr>
            <a:r>
              <a:rPr lang="en-US" sz="2600" b="1" dirty="0">
                <a:latin typeface="Arial" panose="020B0604020202020204" pitchFamily="34" charset="0"/>
                <a:cs typeface="Arial" panose="020B0604020202020204" pitchFamily="34" charset="0"/>
              </a:rPr>
              <a:t>Dispersal</a:t>
            </a:r>
            <a:r>
              <a:rPr lang="en-US" sz="2600" dirty="0">
                <a:latin typeface="Arial" panose="020B0604020202020204" pitchFamily="34" charset="0"/>
                <a:cs typeface="Arial" panose="020B0604020202020204" pitchFamily="34" charset="0"/>
              </a:rPr>
              <a:t> – wide range of dispersal methods including on pine straw, clothing, equipment, animals, etc. Easily spread via wind.</a:t>
            </a:r>
          </a:p>
          <a:p>
            <a:pPr marL="0" indent="0" algn="ctr">
              <a:spcBef>
                <a:spcPts val="1200"/>
              </a:spcBef>
              <a:spcAft>
                <a:spcPts val="1200"/>
              </a:spcAft>
              <a:buNone/>
            </a:pPr>
            <a:r>
              <a:rPr lang="en-US" sz="2600" b="1" dirty="0">
                <a:latin typeface="Arial" panose="020B0604020202020204" pitchFamily="34" charset="0"/>
                <a:cs typeface="Arial" panose="020B0604020202020204" pitchFamily="34" charset="0"/>
              </a:rPr>
              <a:t>Vegetative propagation </a:t>
            </a:r>
            <a:r>
              <a:rPr lang="en-US" sz="2600" dirty="0">
                <a:latin typeface="Arial" panose="020B0604020202020204" pitchFamily="34" charset="0"/>
                <a:cs typeface="Arial" panose="020B0604020202020204" pitchFamily="34" charset="0"/>
              </a:rPr>
              <a:t>– rhizomes spread through the soil to create new plants without the need for spores. Can also be spread to new areas unintentionally via equipment, vehicles, etc. to create new populations.</a:t>
            </a:r>
          </a:p>
        </p:txBody>
      </p:sp>
    </p:spTree>
    <p:extLst>
      <p:ext uri="{BB962C8B-B14F-4D97-AF65-F5344CB8AC3E}">
        <p14:creationId xmlns:p14="http://schemas.microsoft.com/office/powerpoint/2010/main" val="2975819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4B2A62-A801-4D30-DBAB-7E31B3BA38ED}"/>
              </a:ext>
            </a:extLst>
          </p:cNvPr>
          <p:cNvSpPr/>
          <p:nvPr/>
        </p:nvSpPr>
        <p:spPr>
          <a:xfrm>
            <a:off x="0" y="0"/>
            <a:ext cx="12192000" cy="1325563"/>
          </a:xfrm>
          <a:prstGeom prst="rect">
            <a:avLst/>
          </a:prstGeom>
          <a:solidFill>
            <a:srgbClr val="C2E6A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605DCF-72FD-865A-3CB6-7DC473986494}"/>
              </a:ext>
            </a:extLst>
          </p:cNvPr>
          <p:cNvSpPr>
            <a:spLocks noGrp="1"/>
          </p:cNvSpPr>
          <p:nvPr>
            <p:ph type="title"/>
          </p:nvPr>
        </p:nvSpPr>
        <p:spPr>
          <a:xfrm>
            <a:off x="0" y="18255"/>
            <a:ext cx="12192000" cy="1325563"/>
          </a:xfrm>
        </p:spPr>
        <p:txBody>
          <a:bodyPr>
            <a:normAutofit/>
          </a:bodyPr>
          <a:lstStyle/>
          <a:p>
            <a:pPr algn="ctr"/>
            <a:r>
              <a:rPr lang="en-US" sz="3600" b="1" dirty="0">
                <a:latin typeface="Arial" panose="020B0604020202020204" pitchFamily="34" charset="0"/>
                <a:cs typeface="Arial" panose="020B0604020202020204" pitchFamily="34" charset="0"/>
              </a:rPr>
              <a:t>Japanese Climbing Fern</a:t>
            </a:r>
            <a:br>
              <a:rPr lang="en-US" sz="36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Impact</a:t>
            </a:r>
            <a:endParaRPr lang="en-US" sz="36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06CA238-F24B-7A54-60AC-7DACD836FB94}"/>
              </a:ext>
            </a:extLst>
          </p:cNvPr>
          <p:cNvSpPr>
            <a:spLocks noGrp="1"/>
          </p:cNvSpPr>
          <p:nvPr>
            <p:ph idx="1"/>
          </p:nvPr>
        </p:nvSpPr>
        <p:spPr>
          <a:xfrm>
            <a:off x="7450015" y="1419590"/>
            <a:ext cx="4630616" cy="5362637"/>
          </a:xfrm>
        </p:spPr>
        <p:txBody>
          <a:bodyPr>
            <a:normAutofit/>
          </a:bodyPr>
          <a:lstStyle/>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Climbs over shrubs and into treetops to create dense canopies that shade out and cause mortality in underlying vegetation.</a:t>
            </a:r>
          </a:p>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Can grow as thick ground cover that prevents seed germination or seedling recruitment of native species.</a:t>
            </a:r>
          </a:p>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Loss of native plant species can have larger ecosystem impacts on native insect, animal, and bird communities.</a:t>
            </a:r>
            <a:endParaRPr lang="en-US" dirty="0"/>
          </a:p>
        </p:txBody>
      </p:sp>
      <p:pic>
        <p:nvPicPr>
          <p:cNvPr id="7" name="Picture 6">
            <a:extLst>
              <a:ext uri="{FF2B5EF4-FFF2-40B4-BE49-F238E27FC236}">
                <a16:creationId xmlns:a16="http://schemas.microsoft.com/office/drawing/2014/main" id="{37527D5D-6516-45AD-CC8C-7A17F45F7F45}"/>
              </a:ext>
            </a:extLst>
          </p:cNvPr>
          <p:cNvPicPr>
            <a:picLocks noChangeAspect="1"/>
          </p:cNvPicPr>
          <p:nvPr/>
        </p:nvPicPr>
        <p:blipFill>
          <a:blip r:embed="rId2"/>
          <a:stretch>
            <a:fillRect/>
          </a:stretch>
        </p:blipFill>
        <p:spPr>
          <a:xfrm>
            <a:off x="0" y="1332431"/>
            <a:ext cx="3669323" cy="5525569"/>
          </a:xfrm>
          <a:prstGeom prst="rect">
            <a:avLst/>
          </a:prstGeom>
          <a:ln>
            <a:solidFill>
              <a:schemeClr val="tx1"/>
            </a:solidFill>
          </a:ln>
        </p:spPr>
      </p:pic>
      <p:pic>
        <p:nvPicPr>
          <p:cNvPr id="8" name="Picture 7">
            <a:extLst>
              <a:ext uri="{FF2B5EF4-FFF2-40B4-BE49-F238E27FC236}">
                <a16:creationId xmlns:a16="http://schemas.microsoft.com/office/drawing/2014/main" id="{6F6ED00C-9132-08D7-02E0-4322A30C1F8C}"/>
              </a:ext>
            </a:extLst>
          </p:cNvPr>
          <p:cNvPicPr>
            <a:picLocks noChangeAspect="1"/>
          </p:cNvPicPr>
          <p:nvPr/>
        </p:nvPicPr>
        <p:blipFill>
          <a:blip r:embed="rId3"/>
          <a:stretch>
            <a:fillRect/>
          </a:stretch>
        </p:blipFill>
        <p:spPr>
          <a:xfrm>
            <a:off x="3725007" y="1332432"/>
            <a:ext cx="3669323" cy="5525568"/>
          </a:xfrm>
          <a:prstGeom prst="rect">
            <a:avLst/>
          </a:prstGeom>
          <a:ln>
            <a:solidFill>
              <a:schemeClr val="tx1"/>
            </a:solidFill>
          </a:ln>
        </p:spPr>
      </p:pic>
      <p:sp>
        <p:nvSpPr>
          <p:cNvPr id="6" name="TextBox 5">
            <a:extLst>
              <a:ext uri="{FF2B5EF4-FFF2-40B4-BE49-F238E27FC236}">
                <a16:creationId xmlns:a16="http://schemas.microsoft.com/office/drawing/2014/main" id="{BD348D00-4A6D-651C-BEA9-0A47EA80DA1B}"/>
              </a:ext>
            </a:extLst>
          </p:cNvPr>
          <p:cNvSpPr txBox="1"/>
          <p:nvPr/>
        </p:nvSpPr>
        <p:spPr>
          <a:xfrm>
            <a:off x="1406768" y="6608913"/>
            <a:ext cx="4255477" cy="230832"/>
          </a:xfrm>
          <a:prstGeom prst="rect">
            <a:avLst/>
          </a:prstGeom>
          <a:solidFill>
            <a:schemeClr val="bg1"/>
          </a:solidFill>
          <a:ln>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solidFill>
                  <a:prstClr val="black"/>
                </a:solidFill>
                <a:latin typeface="Arial" panose="020B0604020202020204" pitchFamily="34" charset="0"/>
                <a:cs typeface="Arial" panose="020B0604020202020204" pitchFamily="34" charset="0"/>
              </a:rPr>
              <a:t>Florida DPI, Florida Department of Ag and Consumer Services, bugwood.org</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9787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F82F9-E626-FC45-A9E4-914792B11E1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636016E-32A8-CB66-58E5-B23A22474097}"/>
              </a:ext>
            </a:extLst>
          </p:cNvPr>
          <p:cNvSpPr/>
          <p:nvPr/>
        </p:nvSpPr>
        <p:spPr>
          <a:xfrm>
            <a:off x="0" y="0"/>
            <a:ext cx="12192000" cy="1325563"/>
          </a:xfrm>
          <a:prstGeom prst="rect">
            <a:avLst/>
          </a:prstGeom>
          <a:solidFill>
            <a:srgbClr val="C2E6A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0ACABD9-B7C0-8027-528D-1EB744B3E6F8}"/>
              </a:ext>
            </a:extLst>
          </p:cNvPr>
          <p:cNvSpPr>
            <a:spLocks noGrp="1"/>
          </p:cNvSpPr>
          <p:nvPr>
            <p:ph type="title"/>
          </p:nvPr>
        </p:nvSpPr>
        <p:spPr>
          <a:xfrm>
            <a:off x="0" y="18255"/>
            <a:ext cx="12192000" cy="1325563"/>
          </a:xfrm>
        </p:spPr>
        <p:txBody>
          <a:bodyPr>
            <a:normAutofit/>
          </a:bodyPr>
          <a:lstStyle/>
          <a:p>
            <a:pPr algn="ctr"/>
            <a:r>
              <a:rPr lang="en-US" sz="3600" b="1" dirty="0">
                <a:latin typeface="Arial" panose="020B0604020202020204" pitchFamily="34" charset="0"/>
                <a:cs typeface="Arial" panose="020B0604020202020204" pitchFamily="34" charset="0"/>
              </a:rPr>
              <a:t>Japanese Climbing Fern</a:t>
            </a:r>
            <a:br>
              <a:rPr lang="en-US" sz="36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Impact</a:t>
            </a:r>
            <a:endParaRPr lang="en-US" sz="36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7146A2A-6706-7622-4C64-7AFCA0B6F527}"/>
              </a:ext>
            </a:extLst>
          </p:cNvPr>
          <p:cNvSpPr>
            <a:spLocks noGrp="1"/>
          </p:cNvSpPr>
          <p:nvPr>
            <p:ph idx="1"/>
          </p:nvPr>
        </p:nvSpPr>
        <p:spPr>
          <a:xfrm>
            <a:off x="312357" y="2225469"/>
            <a:ext cx="7397261" cy="3766283"/>
          </a:xfrm>
        </p:spPr>
        <p:txBody>
          <a:bodyPr>
            <a:normAutofit/>
          </a:bodyPr>
          <a:lstStyle/>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Increases fire risk – vines grow up </a:t>
            </a:r>
            <a:r>
              <a:rPr lang="en-US" sz="2600">
                <a:latin typeface="Arial" panose="020B0604020202020204" pitchFamily="34" charset="0"/>
                <a:cs typeface="Arial" panose="020B0604020202020204" pitchFamily="34" charset="0"/>
              </a:rPr>
              <a:t>trees creating </a:t>
            </a:r>
            <a:r>
              <a:rPr lang="en-US" sz="2600" dirty="0">
                <a:latin typeface="Arial" panose="020B0604020202020204" pitchFamily="34" charset="0"/>
                <a:cs typeface="Arial" panose="020B0604020202020204" pitchFamily="34" charset="0"/>
              </a:rPr>
              <a:t>a fuel ladder that allows fire to spread into tree canopies. </a:t>
            </a:r>
          </a:p>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Can create more damaging fires due to the amount of fuel load produced (old/dead vines from previous year).</a:t>
            </a:r>
          </a:p>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Concern to pine plantations where fire is often used as a management tool. </a:t>
            </a:r>
            <a:endParaRPr lang="en-US" dirty="0"/>
          </a:p>
          <a:p>
            <a:pPr marL="0" indent="0">
              <a:buNone/>
            </a:pPr>
            <a:endParaRPr lang="en-US" dirty="0"/>
          </a:p>
        </p:txBody>
      </p:sp>
      <p:pic>
        <p:nvPicPr>
          <p:cNvPr id="5" name="Picture 4">
            <a:extLst>
              <a:ext uri="{FF2B5EF4-FFF2-40B4-BE49-F238E27FC236}">
                <a16:creationId xmlns:a16="http://schemas.microsoft.com/office/drawing/2014/main" id="{8A157B49-0B17-0C90-E638-00510ACBB0CF}"/>
              </a:ext>
            </a:extLst>
          </p:cNvPr>
          <p:cNvPicPr>
            <a:picLocks noChangeAspect="1"/>
          </p:cNvPicPr>
          <p:nvPr/>
        </p:nvPicPr>
        <p:blipFill>
          <a:blip r:embed="rId2"/>
          <a:stretch>
            <a:fillRect/>
          </a:stretch>
        </p:blipFill>
        <p:spPr>
          <a:xfrm>
            <a:off x="8021975" y="1325563"/>
            <a:ext cx="4170025" cy="5547841"/>
          </a:xfrm>
          <a:prstGeom prst="rect">
            <a:avLst/>
          </a:prstGeom>
        </p:spPr>
      </p:pic>
      <p:sp>
        <p:nvSpPr>
          <p:cNvPr id="6" name="TextBox 5">
            <a:extLst>
              <a:ext uri="{FF2B5EF4-FFF2-40B4-BE49-F238E27FC236}">
                <a16:creationId xmlns:a16="http://schemas.microsoft.com/office/drawing/2014/main" id="{E55B405C-957D-8F48-B60A-9108B546D5EC}"/>
              </a:ext>
            </a:extLst>
          </p:cNvPr>
          <p:cNvSpPr txBox="1"/>
          <p:nvPr/>
        </p:nvSpPr>
        <p:spPr>
          <a:xfrm>
            <a:off x="8049358" y="6608913"/>
            <a:ext cx="2086708" cy="230832"/>
          </a:xfrm>
          <a:prstGeom prst="rect">
            <a:avLst/>
          </a:prstGeom>
          <a:solidFill>
            <a:schemeClr val="bg1"/>
          </a:solidFill>
          <a:ln>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solidFill>
                  <a:prstClr val="black"/>
                </a:solidFill>
                <a:latin typeface="Arial" panose="020B0604020202020204" pitchFamily="34" charset="0"/>
                <a:cs typeface="Arial" panose="020B0604020202020204" pitchFamily="34" charset="0"/>
              </a:rPr>
              <a:t>Chuck Bargeron, UGA, bugwood.org</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7375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4B2A62-A801-4D30-DBAB-7E31B3BA38ED}"/>
              </a:ext>
            </a:extLst>
          </p:cNvPr>
          <p:cNvSpPr/>
          <p:nvPr/>
        </p:nvSpPr>
        <p:spPr>
          <a:xfrm>
            <a:off x="0" y="0"/>
            <a:ext cx="12192000" cy="1325563"/>
          </a:xfrm>
          <a:prstGeom prst="rect">
            <a:avLst/>
          </a:prstGeom>
          <a:solidFill>
            <a:srgbClr val="C2E6A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605DCF-72FD-865A-3CB6-7DC473986494}"/>
              </a:ext>
            </a:extLst>
          </p:cNvPr>
          <p:cNvSpPr>
            <a:spLocks noGrp="1"/>
          </p:cNvSpPr>
          <p:nvPr>
            <p:ph type="title"/>
          </p:nvPr>
        </p:nvSpPr>
        <p:spPr>
          <a:xfrm>
            <a:off x="0" y="18255"/>
            <a:ext cx="12192000" cy="1325563"/>
          </a:xfrm>
        </p:spPr>
        <p:txBody>
          <a:bodyPr>
            <a:normAutofit/>
          </a:bodyPr>
          <a:lstStyle/>
          <a:p>
            <a:pPr algn="ctr"/>
            <a:r>
              <a:rPr lang="en-US" sz="3600" b="1" dirty="0">
                <a:latin typeface="Arial" panose="020B0604020202020204" pitchFamily="34" charset="0"/>
                <a:cs typeface="Arial" panose="020B0604020202020204" pitchFamily="34" charset="0"/>
              </a:rPr>
              <a:t>Japanese Climbing Fern</a:t>
            </a:r>
            <a:br>
              <a:rPr lang="en-US" sz="36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Management</a:t>
            </a:r>
            <a:endParaRPr lang="en-US" sz="36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06CA238-F24B-7A54-60AC-7DACD836FB94}"/>
              </a:ext>
            </a:extLst>
          </p:cNvPr>
          <p:cNvSpPr>
            <a:spLocks noGrp="1"/>
          </p:cNvSpPr>
          <p:nvPr>
            <p:ph idx="1"/>
          </p:nvPr>
        </p:nvSpPr>
        <p:spPr>
          <a:xfrm>
            <a:off x="838200" y="2106979"/>
            <a:ext cx="10515600" cy="4153144"/>
          </a:xfrm>
        </p:spPr>
        <p:txBody>
          <a:bodyPr>
            <a:normAutofit/>
          </a:bodyPr>
          <a:lstStyle/>
          <a:p>
            <a:pPr marL="0" indent="0" algn="ctr">
              <a:spcBef>
                <a:spcPts val="1200"/>
              </a:spcBef>
              <a:spcAft>
                <a:spcPts val="1200"/>
              </a:spcAft>
              <a:buNone/>
            </a:pPr>
            <a:r>
              <a:rPr lang="en-US" sz="2600" b="1" dirty="0">
                <a:latin typeface="Arial" panose="020B0604020202020204" pitchFamily="34" charset="0"/>
                <a:cs typeface="Arial" panose="020B0604020202020204" pitchFamily="34" charset="0"/>
              </a:rPr>
              <a:t>Prevention</a:t>
            </a:r>
            <a:r>
              <a:rPr lang="en-US" sz="2600" dirty="0">
                <a:latin typeface="Arial" panose="020B0604020202020204" pitchFamily="34" charset="0"/>
                <a:cs typeface="Arial" panose="020B0604020202020204" pitchFamily="34" charset="0"/>
              </a:rPr>
              <a:t> – slow the spread of Japanese climbing fern to new areas by checking for rhizomes on equipment, boots, etc. before moving from an infested area. </a:t>
            </a:r>
          </a:p>
          <a:p>
            <a:pPr marL="0" indent="0" algn="ctr">
              <a:spcBef>
                <a:spcPts val="1200"/>
              </a:spcBef>
              <a:spcAft>
                <a:spcPts val="1200"/>
              </a:spcAft>
              <a:buNone/>
            </a:pPr>
            <a:r>
              <a:rPr lang="en-US" sz="2600" b="1" dirty="0">
                <a:latin typeface="Arial" panose="020B0604020202020204" pitchFamily="34" charset="0"/>
                <a:cs typeface="Arial" panose="020B0604020202020204" pitchFamily="34" charset="0"/>
              </a:rPr>
              <a:t>Mechanical</a:t>
            </a:r>
            <a:r>
              <a:rPr lang="en-US" sz="2600" dirty="0">
                <a:latin typeface="Arial" panose="020B0604020202020204" pitchFamily="34" charset="0"/>
                <a:cs typeface="Arial" panose="020B0604020202020204" pitchFamily="34" charset="0"/>
              </a:rPr>
              <a:t> – hand pulling is often not practical due to the difficulty of removing the entire rhizome from the ground. Repeated mowing or cutting may be successful over an extended period for small infestations but is time consuming. Mowing and cutting can be more successful when used with chemical management strategies.</a:t>
            </a:r>
          </a:p>
        </p:txBody>
      </p:sp>
    </p:spTree>
    <p:extLst>
      <p:ext uri="{BB962C8B-B14F-4D97-AF65-F5344CB8AC3E}">
        <p14:creationId xmlns:p14="http://schemas.microsoft.com/office/powerpoint/2010/main" val="8073438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15024</TotalTime>
  <Words>782</Words>
  <Application>Microsoft Office PowerPoint</Application>
  <PresentationFormat>Widescreen</PresentationFormat>
  <Paragraphs>63</Paragraphs>
  <Slides>11</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Aptos</vt:lpstr>
      <vt:lpstr>Aptos Display</vt:lpstr>
      <vt:lpstr>Arial</vt:lpstr>
      <vt:lpstr>Office Theme</vt:lpstr>
      <vt:lpstr>Japanese Climbing Fern</vt:lpstr>
      <vt:lpstr>Japanese Climbing Fern Introduction</vt:lpstr>
      <vt:lpstr>Japanese Climbing Fern Description</vt:lpstr>
      <vt:lpstr>Japanese Climbing Fern Description</vt:lpstr>
      <vt:lpstr>Japanese Climbing Fern Growth</vt:lpstr>
      <vt:lpstr>Japanese Climbing Fern What Makes it a Successful Invader?</vt:lpstr>
      <vt:lpstr>Japanese Climbing Fern Impact</vt:lpstr>
      <vt:lpstr>Japanese Climbing Fern Impact</vt:lpstr>
      <vt:lpstr>Japanese Climbing Fern Management</vt:lpstr>
      <vt:lpstr>Japanese Climbing Fern Management</vt:lpstr>
      <vt:lpstr>Japanese Climbing Fern Additional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Katy Crout</dc:creator>
  <cp:lastModifiedBy>Katy Crout</cp:lastModifiedBy>
  <cp:revision>2</cp:revision>
  <dcterms:created xsi:type="dcterms:W3CDTF">2024-09-18T20:38:06Z</dcterms:created>
  <dcterms:modified xsi:type="dcterms:W3CDTF">2025-09-26T18:49:29Z</dcterms:modified>
</cp:coreProperties>
</file>