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0" r:id="rId7"/>
    <p:sldId id="261" r:id="rId8"/>
    <p:sldId id="265" r:id="rId9"/>
    <p:sldId id="266" r:id="rId10"/>
    <p:sldId id="267" r:id="rId11"/>
    <p:sldId id="268" r:id="rId12"/>
    <p:sldId id="26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B2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82" d="100"/>
          <a:sy n="82" d="100"/>
        </p:scale>
        <p:origin x="8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y Elizabeth Crout Moretti" userId="c2539806-68ef-4c2b-9689-e3b4ab591f97" providerId="ADAL" clId="{59CB4CD3-7EB1-40BB-9F68-ACE03F2FFF2C}"/>
    <pc:docChg chg="modSld">
      <pc:chgData name="Katy Elizabeth Crout Moretti" userId="c2539806-68ef-4c2b-9689-e3b4ab591f97" providerId="ADAL" clId="{59CB4CD3-7EB1-40BB-9F68-ACE03F2FFF2C}" dt="2025-09-26T18:53:04.074" v="11" actId="20577"/>
      <pc:docMkLst>
        <pc:docMk/>
      </pc:docMkLst>
      <pc:sldChg chg="modSp mod">
        <pc:chgData name="Katy Elizabeth Crout Moretti" userId="c2539806-68ef-4c2b-9689-e3b4ab591f97" providerId="ADAL" clId="{59CB4CD3-7EB1-40BB-9F68-ACE03F2FFF2C}" dt="2025-09-26T18:53:04.074" v="11" actId="20577"/>
        <pc:sldMkLst>
          <pc:docMk/>
          <pc:sldMk cId="2275259797" sldId="263"/>
        </pc:sldMkLst>
        <pc:spChg chg="mod">
          <ac:chgData name="Katy Elizabeth Crout Moretti" userId="c2539806-68ef-4c2b-9689-e3b4ab591f97" providerId="ADAL" clId="{59CB4CD3-7EB1-40BB-9F68-ACE03F2FFF2C}" dt="2025-09-26T18:53:04.074" v="11" actId="20577"/>
          <ac:spMkLst>
            <pc:docMk/>
            <pc:sldMk cId="2275259797" sldId="263"/>
            <ac:spMk id="7" creationId="{3EA4BE5E-B651-7400-DD1E-FF9E82C6786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0F4C8-3E8E-4157-D3CC-F176125F1A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6D0485-B763-B987-715E-751FA6D18F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03656E-EDB7-7EB7-A170-5000CA61E2C8}"/>
              </a:ext>
            </a:extLst>
          </p:cNvPr>
          <p:cNvSpPr>
            <a:spLocks noGrp="1"/>
          </p:cNvSpPr>
          <p:nvPr>
            <p:ph type="dt" sz="half" idx="10"/>
          </p:nvPr>
        </p:nvSpPr>
        <p:spPr/>
        <p:txBody>
          <a:bodyPr/>
          <a:lstStyle/>
          <a:p>
            <a:fld id="{F875ECFB-D070-4F8A-A0DD-F619C241000B}" type="datetimeFigureOut">
              <a:rPr lang="en-US" smtClean="0"/>
              <a:t>9/26/2025</a:t>
            </a:fld>
            <a:endParaRPr lang="en-US"/>
          </a:p>
        </p:txBody>
      </p:sp>
      <p:sp>
        <p:nvSpPr>
          <p:cNvPr id="5" name="Footer Placeholder 4">
            <a:extLst>
              <a:ext uri="{FF2B5EF4-FFF2-40B4-BE49-F238E27FC236}">
                <a16:creationId xmlns:a16="http://schemas.microsoft.com/office/drawing/2014/main" id="{30F7C3AC-D2CC-ABE3-DBCC-C15F93389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89B02A-D859-A4AE-0ED6-A5342D58A7B4}"/>
              </a:ext>
            </a:extLst>
          </p:cNvPr>
          <p:cNvSpPr>
            <a:spLocks noGrp="1"/>
          </p:cNvSpPr>
          <p:nvPr>
            <p:ph type="sldNum" sz="quarter" idx="12"/>
          </p:nvPr>
        </p:nvSpPr>
        <p:spPr/>
        <p:txBody>
          <a:bodyPr/>
          <a:lstStyle/>
          <a:p>
            <a:fld id="{98385822-4672-4CAA-B034-753F1A54CE6F}" type="slidenum">
              <a:rPr lang="en-US" smtClean="0"/>
              <a:t>‹#›</a:t>
            </a:fld>
            <a:endParaRPr lang="en-US"/>
          </a:p>
        </p:txBody>
      </p:sp>
    </p:spTree>
    <p:extLst>
      <p:ext uri="{BB962C8B-B14F-4D97-AF65-F5344CB8AC3E}">
        <p14:creationId xmlns:p14="http://schemas.microsoft.com/office/powerpoint/2010/main" val="4018828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FDF24-1BD9-F3C3-E0CF-A4045C0996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2CA002-C276-4E3F-8461-79B00AD0D9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60ADA4-807B-3101-918E-E26E0933E787}"/>
              </a:ext>
            </a:extLst>
          </p:cNvPr>
          <p:cNvSpPr>
            <a:spLocks noGrp="1"/>
          </p:cNvSpPr>
          <p:nvPr>
            <p:ph type="dt" sz="half" idx="10"/>
          </p:nvPr>
        </p:nvSpPr>
        <p:spPr/>
        <p:txBody>
          <a:bodyPr/>
          <a:lstStyle/>
          <a:p>
            <a:fld id="{F875ECFB-D070-4F8A-A0DD-F619C241000B}" type="datetimeFigureOut">
              <a:rPr lang="en-US" smtClean="0"/>
              <a:t>9/26/2025</a:t>
            </a:fld>
            <a:endParaRPr lang="en-US"/>
          </a:p>
        </p:txBody>
      </p:sp>
      <p:sp>
        <p:nvSpPr>
          <p:cNvPr id="5" name="Footer Placeholder 4">
            <a:extLst>
              <a:ext uri="{FF2B5EF4-FFF2-40B4-BE49-F238E27FC236}">
                <a16:creationId xmlns:a16="http://schemas.microsoft.com/office/drawing/2014/main" id="{D44AE998-9A3A-D88F-2D8E-FB418D1662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2446D-EA0B-6DF8-40C4-9FFA7CEF8834}"/>
              </a:ext>
            </a:extLst>
          </p:cNvPr>
          <p:cNvSpPr>
            <a:spLocks noGrp="1"/>
          </p:cNvSpPr>
          <p:nvPr>
            <p:ph type="sldNum" sz="quarter" idx="12"/>
          </p:nvPr>
        </p:nvSpPr>
        <p:spPr/>
        <p:txBody>
          <a:bodyPr/>
          <a:lstStyle/>
          <a:p>
            <a:fld id="{98385822-4672-4CAA-B034-753F1A54CE6F}" type="slidenum">
              <a:rPr lang="en-US" smtClean="0"/>
              <a:t>‹#›</a:t>
            </a:fld>
            <a:endParaRPr lang="en-US"/>
          </a:p>
        </p:txBody>
      </p:sp>
    </p:spTree>
    <p:extLst>
      <p:ext uri="{BB962C8B-B14F-4D97-AF65-F5344CB8AC3E}">
        <p14:creationId xmlns:p14="http://schemas.microsoft.com/office/powerpoint/2010/main" val="125454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73030D-25C9-CCFC-8DB4-1B9D32E390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18A1B0-498C-21A6-2B99-7FD63715E9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EA854-BBD9-4EFE-A2C9-C89A22E1CB64}"/>
              </a:ext>
            </a:extLst>
          </p:cNvPr>
          <p:cNvSpPr>
            <a:spLocks noGrp="1"/>
          </p:cNvSpPr>
          <p:nvPr>
            <p:ph type="dt" sz="half" idx="10"/>
          </p:nvPr>
        </p:nvSpPr>
        <p:spPr/>
        <p:txBody>
          <a:bodyPr/>
          <a:lstStyle/>
          <a:p>
            <a:fld id="{F875ECFB-D070-4F8A-A0DD-F619C241000B}" type="datetimeFigureOut">
              <a:rPr lang="en-US" smtClean="0"/>
              <a:t>9/26/2025</a:t>
            </a:fld>
            <a:endParaRPr lang="en-US"/>
          </a:p>
        </p:txBody>
      </p:sp>
      <p:sp>
        <p:nvSpPr>
          <p:cNvPr id="5" name="Footer Placeholder 4">
            <a:extLst>
              <a:ext uri="{FF2B5EF4-FFF2-40B4-BE49-F238E27FC236}">
                <a16:creationId xmlns:a16="http://schemas.microsoft.com/office/drawing/2014/main" id="{C9A6D4A5-1171-F9EA-56DC-E20551AD8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53154-4053-0633-8083-5CFCA3C55CD5}"/>
              </a:ext>
            </a:extLst>
          </p:cNvPr>
          <p:cNvSpPr>
            <a:spLocks noGrp="1"/>
          </p:cNvSpPr>
          <p:nvPr>
            <p:ph type="sldNum" sz="quarter" idx="12"/>
          </p:nvPr>
        </p:nvSpPr>
        <p:spPr/>
        <p:txBody>
          <a:bodyPr/>
          <a:lstStyle/>
          <a:p>
            <a:fld id="{98385822-4672-4CAA-B034-753F1A54CE6F}" type="slidenum">
              <a:rPr lang="en-US" smtClean="0"/>
              <a:t>‹#›</a:t>
            </a:fld>
            <a:endParaRPr lang="en-US"/>
          </a:p>
        </p:txBody>
      </p:sp>
    </p:spTree>
    <p:extLst>
      <p:ext uri="{BB962C8B-B14F-4D97-AF65-F5344CB8AC3E}">
        <p14:creationId xmlns:p14="http://schemas.microsoft.com/office/powerpoint/2010/main" val="39296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B89F-137C-88DD-4B6B-50B2AFF352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6A044B-3F6E-A141-EAA4-374FA4B732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E06F34-2FBF-E216-449F-3D9E24A1CCE2}"/>
              </a:ext>
            </a:extLst>
          </p:cNvPr>
          <p:cNvSpPr>
            <a:spLocks noGrp="1"/>
          </p:cNvSpPr>
          <p:nvPr>
            <p:ph type="dt" sz="half" idx="10"/>
          </p:nvPr>
        </p:nvSpPr>
        <p:spPr/>
        <p:txBody>
          <a:bodyPr/>
          <a:lstStyle/>
          <a:p>
            <a:fld id="{F875ECFB-D070-4F8A-A0DD-F619C241000B}" type="datetimeFigureOut">
              <a:rPr lang="en-US" smtClean="0"/>
              <a:t>9/26/2025</a:t>
            </a:fld>
            <a:endParaRPr lang="en-US"/>
          </a:p>
        </p:txBody>
      </p:sp>
      <p:sp>
        <p:nvSpPr>
          <p:cNvPr id="5" name="Footer Placeholder 4">
            <a:extLst>
              <a:ext uri="{FF2B5EF4-FFF2-40B4-BE49-F238E27FC236}">
                <a16:creationId xmlns:a16="http://schemas.microsoft.com/office/drawing/2014/main" id="{12C206A8-8EA2-86CD-457B-6E6316376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D40DB-5856-28FC-B381-5A2C1AACE76B}"/>
              </a:ext>
            </a:extLst>
          </p:cNvPr>
          <p:cNvSpPr>
            <a:spLocks noGrp="1"/>
          </p:cNvSpPr>
          <p:nvPr>
            <p:ph type="sldNum" sz="quarter" idx="12"/>
          </p:nvPr>
        </p:nvSpPr>
        <p:spPr/>
        <p:txBody>
          <a:bodyPr/>
          <a:lstStyle/>
          <a:p>
            <a:fld id="{98385822-4672-4CAA-B034-753F1A54CE6F}" type="slidenum">
              <a:rPr lang="en-US" smtClean="0"/>
              <a:t>‹#›</a:t>
            </a:fld>
            <a:endParaRPr lang="en-US"/>
          </a:p>
        </p:txBody>
      </p:sp>
    </p:spTree>
    <p:extLst>
      <p:ext uri="{BB962C8B-B14F-4D97-AF65-F5344CB8AC3E}">
        <p14:creationId xmlns:p14="http://schemas.microsoft.com/office/powerpoint/2010/main" val="1697187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FE21-6808-0DB2-839F-73BD0A8B08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83361A-1E92-3902-66F9-E8E0E93D82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33FE60-B014-E30F-D831-257C95839886}"/>
              </a:ext>
            </a:extLst>
          </p:cNvPr>
          <p:cNvSpPr>
            <a:spLocks noGrp="1"/>
          </p:cNvSpPr>
          <p:nvPr>
            <p:ph type="dt" sz="half" idx="10"/>
          </p:nvPr>
        </p:nvSpPr>
        <p:spPr/>
        <p:txBody>
          <a:bodyPr/>
          <a:lstStyle/>
          <a:p>
            <a:fld id="{F875ECFB-D070-4F8A-A0DD-F619C241000B}" type="datetimeFigureOut">
              <a:rPr lang="en-US" smtClean="0"/>
              <a:t>9/26/2025</a:t>
            </a:fld>
            <a:endParaRPr lang="en-US"/>
          </a:p>
        </p:txBody>
      </p:sp>
      <p:sp>
        <p:nvSpPr>
          <p:cNvPr id="5" name="Footer Placeholder 4">
            <a:extLst>
              <a:ext uri="{FF2B5EF4-FFF2-40B4-BE49-F238E27FC236}">
                <a16:creationId xmlns:a16="http://schemas.microsoft.com/office/drawing/2014/main" id="{2AC47DD1-C458-DFAF-AB41-4B4988B93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D296F-00C5-5E27-D4E0-EA8C2D28AEFA}"/>
              </a:ext>
            </a:extLst>
          </p:cNvPr>
          <p:cNvSpPr>
            <a:spLocks noGrp="1"/>
          </p:cNvSpPr>
          <p:nvPr>
            <p:ph type="sldNum" sz="quarter" idx="12"/>
          </p:nvPr>
        </p:nvSpPr>
        <p:spPr/>
        <p:txBody>
          <a:bodyPr/>
          <a:lstStyle/>
          <a:p>
            <a:fld id="{98385822-4672-4CAA-B034-753F1A54CE6F}" type="slidenum">
              <a:rPr lang="en-US" smtClean="0"/>
              <a:t>‹#›</a:t>
            </a:fld>
            <a:endParaRPr lang="en-US"/>
          </a:p>
        </p:txBody>
      </p:sp>
    </p:spTree>
    <p:extLst>
      <p:ext uri="{BB962C8B-B14F-4D97-AF65-F5344CB8AC3E}">
        <p14:creationId xmlns:p14="http://schemas.microsoft.com/office/powerpoint/2010/main" val="176699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73187-6924-9CE5-7CE0-C607F0566F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A5387-0083-F803-0D15-4D6C850E6C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E92EF3-C4EB-C219-75C6-9E8EAB0C82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D4F706-8C80-E06B-E065-D8AA35966A5C}"/>
              </a:ext>
            </a:extLst>
          </p:cNvPr>
          <p:cNvSpPr>
            <a:spLocks noGrp="1"/>
          </p:cNvSpPr>
          <p:nvPr>
            <p:ph type="dt" sz="half" idx="10"/>
          </p:nvPr>
        </p:nvSpPr>
        <p:spPr/>
        <p:txBody>
          <a:bodyPr/>
          <a:lstStyle/>
          <a:p>
            <a:fld id="{F875ECFB-D070-4F8A-A0DD-F619C241000B}" type="datetimeFigureOut">
              <a:rPr lang="en-US" smtClean="0"/>
              <a:t>9/26/2025</a:t>
            </a:fld>
            <a:endParaRPr lang="en-US"/>
          </a:p>
        </p:txBody>
      </p:sp>
      <p:sp>
        <p:nvSpPr>
          <p:cNvPr id="6" name="Footer Placeholder 5">
            <a:extLst>
              <a:ext uri="{FF2B5EF4-FFF2-40B4-BE49-F238E27FC236}">
                <a16:creationId xmlns:a16="http://schemas.microsoft.com/office/drawing/2014/main" id="{6E867CD1-693B-9FB9-E85B-25440AD92F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FF4B9F-6125-57D1-BC85-9F0BE0261F9C}"/>
              </a:ext>
            </a:extLst>
          </p:cNvPr>
          <p:cNvSpPr>
            <a:spLocks noGrp="1"/>
          </p:cNvSpPr>
          <p:nvPr>
            <p:ph type="sldNum" sz="quarter" idx="12"/>
          </p:nvPr>
        </p:nvSpPr>
        <p:spPr/>
        <p:txBody>
          <a:bodyPr/>
          <a:lstStyle/>
          <a:p>
            <a:fld id="{98385822-4672-4CAA-B034-753F1A54CE6F}" type="slidenum">
              <a:rPr lang="en-US" smtClean="0"/>
              <a:t>‹#›</a:t>
            </a:fld>
            <a:endParaRPr lang="en-US"/>
          </a:p>
        </p:txBody>
      </p:sp>
    </p:spTree>
    <p:extLst>
      <p:ext uri="{BB962C8B-B14F-4D97-AF65-F5344CB8AC3E}">
        <p14:creationId xmlns:p14="http://schemas.microsoft.com/office/powerpoint/2010/main" val="2303064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FE3C8-F04C-6DCF-78B0-28D41712BA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FD7692-3042-2A51-1D16-0AC82E0794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41B1C8-ECF7-6989-1467-4B35899370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5584C4-CE05-6C5A-2492-C02B170EDC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CF4982-0A49-9DEB-4CDC-E2EA4FA0F0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8FEB9F-23BA-6305-B2BE-4ACB1134BF48}"/>
              </a:ext>
            </a:extLst>
          </p:cNvPr>
          <p:cNvSpPr>
            <a:spLocks noGrp="1"/>
          </p:cNvSpPr>
          <p:nvPr>
            <p:ph type="dt" sz="half" idx="10"/>
          </p:nvPr>
        </p:nvSpPr>
        <p:spPr/>
        <p:txBody>
          <a:bodyPr/>
          <a:lstStyle/>
          <a:p>
            <a:fld id="{F875ECFB-D070-4F8A-A0DD-F619C241000B}" type="datetimeFigureOut">
              <a:rPr lang="en-US" smtClean="0"/>
              <a:t>9/26/2025</a:t>
            </a:fld>
            <a:endParaRPr lang="en-US"/>
          </a:p>
        </p:txBody>
      </p:sp>
      <p:sp>
        <p:nvSpPr>
          <p:cNvPr id="8" name="Footer Placeholder 7">
            <a:extLst>
              <a:ext uri="{FF2B5EF4-FFF2-40B4-BE49-F238E27FC236}">
                <a16:creationId xmlns:a16="http://schemas.microsoft.com/office/drawing/2014/main" id="{944380F6-5EA2-5A55-F023-1CDBF8F56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A453FD-ACEA-D4B9-8156-8737FD8E9254}"/>
              </a:ext>
            </a:extLst>
          </p:cNvPr>
          <p:cNvSpPr>
            <a:spLocks noGrp="1"/>
          </p:cNvSpPr>
          <p:nvPr>
            <p:ph type="sldNum" sz="quarter" idx="12"/>
          </p:nvPr>
        </p:nvSpPr>
        <p:spPr/>
        <p:txBody>
          <a:bodyPr/>
          <a:lstStyle/>
          <a:p>
            <a:fld id="{98385822-4672-4CAA-B034-753F1A54CE6F}" type="slidenum">
              <a:rPr lang="en-US" smtClean="0"/>
              <a:t>‹#›</a:t>
            </a:fld>
            <a:endParaRPr lang="en-US"/>
          </a:p>
        </p:txBody>
      </p:sp>
    </p:spTree>
    <p:extLst>
      <p:ext uri="{BB962C8B-B14F-4D97-AF65-F5344CB8AC3E}">
        <p14:creationId xmlns:p14="http://schemas.microsoft.com/office/powerpoint/2010/main" val="78776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FB915-25C6-93FE-E9D3-80BA07F362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C06A3F-30A2-CA76-F0D1-87533217F6C8}"/>
              </a:ext>
            </a:extLst>
          </p:cNvPr>
          <p:cNvSpPr>
            <a:spLocks noGrp="1"/>
          </p:cNvSpPr>
          <p:nvPr>
            <p:ph type="dt" sz="half" idx="10"/>
          </p:nvPr>
        </p:nvSpPr>
        <p:spPr/>
        <p:txBody>
          <a:bodyPr/>
          <a:lstStyle/>
          <a:p>
            <a:fld id="{F875ECFB-D070-4F8A-A0DD-F619C241000B}" type="datetimeFigureOut">
              <a:rPr lang="en-US" smtClean="0"/>
              <a:t>9/26/2025</a:t>
            </a:fld>
            <a:endParaRPr lang="en-US"/>
          </a:p>
        </p:txBody>
      </p:sp>
      <p:sp>
        <p:nvSpPr>
          <p:cNvPr id="4" name="Footer Placeholder 3">
            <a:extLst>
              <a:ext uri="{FF2B5EF4-FFF2-40B4-BE49-F238E27FC236}">
                <a16:creationId xmlns:a16="http://schemas.microsoft.com/office/drawing/2014/main" id="{2A5D8E7A-A343-55AF-12F3-8B6697545C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ACB41F-0625-EEAD-C10C-9E8211B2C207}"/>
              </a:ext>
            </a:extLst>
          </p:cNvPr>
          <p:cNvSpPr>
            <a:spLocks noGrp="1"/>
          </p:cNvSpPr>
          <p:nvPr>
            <p:ph type="sldNum" sz="quarter" idx="12"/>
          </p:nvPr>
        </p:nvSpPr>
        <p:spPr/>
        <p:txBody>
          <a:bodyPr/>
          <a:lstStyle/>
          <a:p>
            <a:fld id="{98385822-4672-4CAA-B034-753F1A54CE6F}" type="slidenum">
              <a:rPr lang="en-US" smtClean="0"/>
              <a:t>‹#›</a:t>
            </a:fld>
            <a:endParaRPr lang="en-US"/>
          </a:p>
        </p:txBody>
      </p:sp>
    </p:spTree>
    <p:extLst>
      <p:ext uri="{BB962C8B-B14F-4D97-AF65-F5344CB8AC3E}">
        <p14:creationId xmlns:p14="http://schemas.microsoft.com/office/powerpoint/2010/main" val="120757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7A4B64-AA1A-8F7B-5B67-A5809C17B8B1}"/>
              </a:ext>
            </a:extLst>
          </p:cNvPr>
          <p:cNvSpPr>
            <a:spLocks noGrp="1"/>
          </p:cNvSpPr>
          <p:nvPr>
            <p:ph type="dt" sz="half" idx="10"/>
          </p:nvPr>
        </p:nvSpPr>
        <p:spPr/>
        <p:txBody>
          <a:bodyPr/>
          <a:lstStyle/>
          <a:p>
            <a:fld id="{F875ECFB-D070-4F8A-A0DD-F619C241000B}" type="datetimeFigureOut">
              <a:rPr lang="en-US" smtClean="0"/>
              <a:t>9/26/2025</a:t>
            </a:fld>
            <a:endParaRPr lang="en-US"/>
          </a:p>
        </p:txBody>
      </p:sp>
      <p:sp>
        <p:nvSpPr>
          <p:cNvPr id="3" name="Footer Placeholder 2">
            <a:extLst>
              <a:ext uri="{FF2B5EF4-FFF2-40B4-BE49-F238E27FC236}">
                <a16:creationId xmlns:a16="http://schemas.microsoft.com/office/drawing/2014/main" id="{B07CC7FD-0407-F05E-E23E-825E6DB10E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1D5937-4F23-2876-A53E-80DC8E65AABF}"/>
              </a:ext>
            </a:extLst>
          </p:cNvPr>
          <p:cNvSpPr>
            <a:spLocks noGrp="1"/>
          </p:cNvSpPr>
          <p:nvPr>
            <p:ph type="sldNum" sz="quarter" idx="12"/>
          </p:nvPr>
        </p:nvSpPr>
        <p:spPr/>
        <p:txBody>
          <a:bodyPr/>
          <a:lstStyle/>
          <a:p>
            <a:fld id="{98385822-4672-4CAA-B034-753F1A54CE6F}" type="slidenum">
              <a:rPr lang="en-US" smtClean="0"/>
              <a:t>‹#›</a:t>
            </a:fld>
            <a:endParaRPr lang="en-US"/>
          </a:p>
        </p:txBody>
      </p:sp>
    </p:spTree>
    <p:extLst>
      <p:ext uri="{BB962C8B-B14F-4D97-AF65-F5344CB8AC3E}">
        <p14:creationId xmlns:p14="http://schemas.microsoft.com/office/powerpoint/2010/main" val="146013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14CEF-8985-0DCC-677D-D4C56FA8A1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EF78DF-2ED8-F652-036E-004C726BAC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F60C1B-C844-D39E-A022-D85D4C26C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24193E-5B0F-F113-808A-B42C613F9582}"/>
              </a:ext>
            </a:extLst>
          </p:cNvPr>
          <p:cNvSpPr>
            <a:spLocks noGrp="1"/>
          </p:cNvSpPr>
          <p:nvPr>
            <p:ph type="dt" sz="half" idx="10"/>
          </p:nvPr>
        </p:nvSpPr>
        <p:spPr/>
        <p:txBody>
          <a:bodyPr/>
          <a:lstStyle/>
          <a:p>
            <a:fld id="{F875ECFB-D070-4F8A-A0DD-F619C241000B}" type="datetimeFigureOut">
              <a:rPr lang="en-US" smtClean="0"/>
              <a:t>9/26/2025</a:t>
            </a:fld>
            <a:endParaRPr lang="en-US"/>
          </a:p>
        </p:txBody>
      </p:sp>
      <p:sp>
        <p:nvSpPr>
          <p:cNvPr id="6" name="Footer Placeholder 5">
            <a:extLst>
              <a:ext uri="{FF2B5EF4-FFF2-40B4-BE49-F238E27FC236}">
                <a16:creationId xmlns:a16="http://schemas.microsoft.com/office/drawing/2014/main" id="{63F30912-9468-8F9B-4C2D-D24D830A53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E4B40C-1707-C343-F703-01BFBE77BC38}"/>
              </a:ext>
            </a:extLst>
          </p:cNvPr>
          <p:cNvSpPr>
            <a:spLocks noGrp="1"/>
          </p:cNvSpPr>
          <p:nvPr>
            <p:ph type="sldNum" sz="quarter" idx="12"/>
          </p:nvPr>
        </p:nvSpPr>
        <p:spPr/>
        <p:txBody>
          <a:bodyPr/>
          <a:lstStyle/>
          <a:p>
            <a:fld id="{98385822-4672-4CAA-B034-753F1A54CE6F}" type="slidenum">
              <a:rPr lang="en-US" smtClean="0"/>
              <a:t>‹#›</a:t>
            </a:fld>
            <a:endParaRPr lang="en-US"/>
          </a:p>
        </p:txBody>
      </p:sp>
    </p:spTree>
    <p:extLst>
      <p:ext uri="{BB962C8B-B14F-4D97-AF65-F5344CB8AC3E}">
        <p14:creationId xmlns:p14="http://schemas.microsoft.com/office/powerpoint/2010/main" val="1303229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B0DB-E419-B067-2310-80539FC36F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55C5B-ECD0-63C4-077D-4B090C9B5A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DF5952-C6A4-61F4-7343-3DD6E75E3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FFDCE3-4AEE-2238-8F2F-3492C11C148A}"/>
              </a:ext>
            </a:extLst>
          </p:cNvPr>
          <p:cNvSpPr>
            <a:spLocks noGrp="1"/>
          </p:cNvSpPr>
          <p:nvPr>
            <p:ph type="dt" sz="half" idx="10"/>
          </p:nvPr>
        </p:nvSpPr>
        <p:spPr/>
        <p:txBody>
          <a:bodyPr/>
          <a:lstStyle/>
          <a:p>
            <a:fld id="{F875ECFB-D070-4F8A-A0DD-F619C241000B}" type="datetimeFigureOut">
              <a:rPr lang="en-US" smtClean="0"/>
              <a:t>9/26/2025</a:t>
            </a:fld>
            <a:endParaRPr lang="en-US"/>
          </a:p>
        </p:txBody>
      </p:sp>
      <p:sp>
        <p:nvSpPr>
          <p:cNvPr id="6" name="Footer Placeholder 5">
            <a:extLst>
              <a:ext uri="{FF2B5EF4-FFF2-40B4-BE49-F238E27FC236}">
                <a16:creationId xmlns:a16="http://schemas.microsoft.com/office/drawing/2014/main" id="{CF10EE94-32C2-828B-D62B-3F4DEF82F1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14EE-0EC6-0E9B-54AF-CC10906F5EF6}"/>
              </a:ext>
            </a:extLst>
          </p:cNvPr>
          <p:cNvSpPr>
            <a:spLocks noGrp="1"/>
          </p:cNvSpPr>
          <p:nvPr>
            <p:ph type="sldNum" sz="quarter" idx="12"/>
          </p:nvPr>
        </p:nvSpPr>
        <p:spPr/>
        <p:txBody>
          <a:bodyPr/>
          <a:lstStyle/>
          <a:p>
            <a:fld id="{98385822-4672-4CAA-B034-753F1A54CE6F}" type="slidenum">
              <a:rPr lang="en-US" smtClean="0"/>
              <a:t>‹#›</a:t>
            </a:fld>
            <a:endParaRPr lang="en-US"/>
          </a:p>
        </p:txBody>
      </p:sp>
    </p:spTree>
    <p:extLst>
      <p:ext uri="{BB962C8B-B14F-4D97-AF65-F5344CB8AC3E}">
        <p14:creationId xmlns:p14="http://schemas.microsoft.com/office/powerpoint/2010/main" val="399859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9824C6-1114-47E5-5673-EF97E4717A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778AD5-577C-5B9F-E091-535D077CEB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0826F-48CE-32B2-4B66-1844975706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75ECFB-D070-4F8A-A0DD-F619C241000B}" type="datetimeFigureOut">
              <a:rPr lang="en-US" smtClean="0"/>
              <a:t>9/26/2025</a:t>
            </a:fld>
            <a:endParaRPr lang="en-US"/>
          </a:p>
        </p:txBody>
      </p:sp>
      <p:sp>
        <p:nvSpPr>
          <p:cNvPr id="5" name="Footer Placeholder 4">
            <a:extLst>
              <a:ext uri="{FF2B5EF4-FFF2-40B4-BE49-F238E27FC236}">
                <a16:creationId xmlns:a16="http://schemas.microsoft.com/office/drawing/2014/main" id="{1F23115A-81DC-F57C-86A7-8D8DA91441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7F150A0-2350-1876-45AB-887BB0223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385822-4672-4CAA-B034-753F1A54CE6F}" type="slidenum">
              <a:rPr lang="en-US" smtClean="0"/>
              <a:t>‹#›</a:t>
            </a:fld>
            <a:endParaRPr lang="en-US"/>
          </a:p>
        </p:txBody>
      </p:sp>
    </p:spTree>
    <p:extLst>
      <p:ext uri="{BB962C8B-B14F-4D97-AF65-F5344CB8AC3E}">
        <p14:creationId xmlns:p14="http://schemas.microsoft.com/office/powerpoint/2010/main" val="3364620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ces.edu/blog/topics/forestry-wildlife/field-guide-to-the-identification-of-japanese-stiltgrass/" TargetMode="External"/><Relationship Id="rId7" Type="http://schemas.openxmlformats.org/officeDocument/2006/relationships/image" Target="../media/image21.jpeg"/><Relationship Id="rId2" Type="http://schemas.openxmlformats.org/officeDocument/2006/relationships/hyperlink" Target="http://southernforesthealth.net/"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hyperlink" Target="https://content.ces.ncsu.edu/japanese-stiltgrass-identification-and-managemen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C103F6-BDAC-84D9-9162-0DB9AE036B76}"/>
              </a:ext>
            </a:extLst>
          </p:cNvPr>
          <p:cNvSpPr/>
          <p:nvPr/>
        </p:nvSpPr>
        <p:spPr>
          <a:xfrm>
            <a:off x="0" y="1123297"/>
            <a:ext cx="12192000" cy="2157862"/>
          </a:xfrm>
          <a:prstGeom prst="rect">
            <a:avLst/>
          </a:prstGeom>
          <a:solidFill>
            <a:srgbClr val="C5B28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EF0A0A-6864-3DE0-A366-CDBA356108CB}"/>
              </a:ext>
            </a:extLst>
          </p:cNvPr>
          <p:cNvSpPr>
            <a:spLocks noGrp="1"/>
          </p:cNvSpPr>
          <p:nvPr>
            <p:ph type="ctrTitle"/>
          </p:nvPr>
        </p:nvSpPr>
        <p:spPr>
          <a:xfrm>
            <a:off x="0" y="1550071"/>
            <a:ext cx="12192000" cy="1304314"/>
          </a:xfrm>
        </p:spPr>
        <p:txBody>
          <a:bodyPr>
            <a:normAutofit/>
          </a:bodyPr>
          <a:lstStyle/>
          <a:p>
            <a:r>
              <a:rPr lang="en-US" sz="8800" b="1" dirty="0">
                <a:latin typeface="Arial" panose="020B0604020202020204" pitchFamily="34" charset="0"/>
                <a:cs typeface="Arial" panose="020B0604020202020204" pitchFamily="34" charset="0"/>
              </a:rPr>
              <a:t>Japanese Stiltgrass</a:t>
            </a:r>
          </a:p>
        </p:txBody>
      </p:sp>
      <p:sp>
        <p:nvSpPr>
          <p:cNvPr id="3" name="Subtitle 2">
            <a:extLst>
              <a:ext uri="{FF2B5EF4-FFF2-40B4-BE49-F238E27FC236}">
                <a16:creationId xmlns:a16="http://schemas.microsoft.com/office/drawing/2014/main" id="{DFB24CAB-6B71-7A30-549D-2A73F374E88C}"/>
              </a:ext>
            </a:extLst>
          </p:cNvPr>
          <p:cNvSpPr>
            <a:spLocks noGrp="1"/>
          </p:cNvSpPr>
          <p:nvPr>
            <p:ph type="subTitle" idx="1"/>
          </p:nvPr>
        </p:nvSpPr>
        <p:spPr>
          <a:xfrm>
            <a:off x="5099537" y="3707933"/>
            <a:ext cx="6904893" cy="2919235"/>
          </a:xfrm>
        </p:spPr>
        <p:txBody>
          <a:bodyPr>
            <a:normAutofit fontScale="92500" lnSpcReduction="10000"/>
          </a:bodyPr>
          <a:lstStyle/>
          <a:p>
            <a:pPr>
              <a:spcBef>
                <a:spcPts val="1200"/>
              </a:spcBef>
              <a:spcAft>
                <a:spcPts val="1200"/>
              </a:spcAft>
            </a:pPr>
            <a:r>
              <a:rPr lang="en-US" sz="3200" i="1" dirty="0" err="1">
                <a:latin typeface="Arial" panose="020B0604020202020204" pitchFamily="34" charset="0"/>
                <a:cs typeface="Arial" panose="020B0604020202020204" pitchFamily="34" charset="0"/>
              </a:rPr>
              <a:t>Microstegium</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vimineum</a:t>
            </a:r>
            <a:endParaRPr lang="en-US" sz="3200" i="1" dirty="0">
              <a:latin typeface="Arial" panose="020B0604020202020204" pitchFamily="34" charset="0"/>
              <a:cs typeface="Arial" panose="020B0604020202020204" pitchFamily="34" charset="0"/>
            </a:endParaRPr>
          </a:p>
          <a:p>
            <a:pPr>
              <a:spcBef>
                <a:spcPts val="1200"/>
              </a:spcBef>
              <a:spcAft>
                <a:spcPts val="1200"/>
              </a:spcAft>
            </a:pPr>
            <a:r>
              <a:rPr lang="en-US" sz="3200" dirty="0">
                <a:latin typeface="Arial" panose="020B0604020202020204" pitchFamily="34" charset="0"/>
                <a:cs typeface="Arial" panose="020B0604020202020204" pitchFamily="34" charset="0"/>
              </a:rPr>
              <a:t>Invasive, annual grass in the </a:t>
            </a:r>
            <a:r>
              <a:rPr lang="en-US" sz="3200" dirty="0" err="1">
                <a:latin typeface="Arial" panose="020B0604020202020204" pitchFamily="34" charset="0"/>
                <a:cs typeface="Arial" panose="020B0604020202020204" pitchFamily="34" charset="0"/>
              </a:rPr>
              <a:t>Poaceae</a:t>
            </a:r>
            <a:r>
              <a:rPr lang="en-US" sz="3200" dirty="0">
                <a:latin typeface="Arial" panose="020B0604020202020204" pitchFamily="34" charset="0"/>
                <a:cs typeface="Arial" panose="020B0604020202020204" pitchFamily="34" charset="0"/>
              </a:rPr>
              <a:t> family </a:t>
            </a:r>
          </a:p>
          <a:p>
            <a:pPr>
              <a:spcBef>
                <a:spcPts val="1200"/>
              </a:spcBef>
              <a:spcAft>
                <a:spcPts val="1200"/>
              </a:spcAft>
            </a:pPr>
            <a:r>
              <a:rPr lang="en-US" sz="3200" dirty="0">
                <a:latin typeface="Arial" panose="020B0604020202020204" pitchFamily="34" charset="0"/>
                <a:cs typeface="Arial" panose="020B0604020202020204" pitchFamily="34" charset="0"/>
              </a:rPr>
              <a:t>Also known as Nepalese </a:t>
            </a:r>
            <a:r>
              <a:rPr lang="en-US" sz="3200" dirty="0" err="1">
                <a:latin typeface="Arial" panose="020B0604020202020204" pitchFamily="34" charset="0"/>
                <a:cs typeface="Arial" panose="020B0604020202020204" pitchFamily="34" charset="0"/>
              </a:rPr>
              <a:t>browntop</a:t>
            </a:r>
            <a:r>
              <a:rPr lang="en-US" sz="3200" dirty="0">
                <a:latin typeface="Arial" panose="020B0604020202020204" pitchFamily="34" charset="0"/>
                <a:cs typeface="Arial" panose="020B0604020202020204" pitchFamily="34" charset="0"/>
              </a:rPr>
              <a:t>, Japanese grass, Mary’s grass, and more</a:t>
            </a:r>
          </a:p>
        </p:txBody>
      </p:sp>
      <p:pic>
        <p:nvPicPr>
          <p:cNvPr id="4" name="Picture 3">
            <a:extLst>
              <a:ext uri="{FF2B5EF4-FFF2-40B4-BE49-F238E27FC236}">
                <a16:creationId xmlns:a16="http://schemas.microsoft.com/office/drawing/2014/main" id="{F0AE4DF9-A027-7B47-BB4F-46C030D8E7A6}"/>
              </a:ext>
            </a:extLst>
          </p:cNvPr>
          <p:cNvPicPr>
            <a:picLocks noChangeAspect="1"/>
          </p:cNvPicPr>
          <p:nvPr/>
        </p:nvPicPr>
        <p:blipFill>
          <a:blip r:embed="rId2"/>
          <a:stretch>
            <a:fillRect/>
          </a:stretch>
        </p:blipFill>
        <p:spPr>
          <a:xfrm>
            <a:off x="248678" y="198319"/>
            <a:ext cx="3639627" cy="682811"/>
          </a:xfrm>
          <a:prstGeom prst="rect">
            <a:avLst/>
          </a:prstGeom>
        </p:spPr>
      </p:pic>
      <p:pic>
        <p:nvPicPr>
          <p:cNvPr id="5" name="Picture 4">
            <a:extLst>
              <a:ext uri="{FF2B5EF4-FFF2-40B4-BE49-F238E27FC236}">
                <a16:creationId xmlns:a16="http://schemas.microsoft.com/office/drawing/2014/main" id="{962C27C6-A39E-6874-5697-066C8CC30970}"/>
              </a:ext>
            </a:extLst>
          </p:cNvPr>
          <p:cNvPicPr>
            <a:picLocks noChangeAspect="1"/>
          </p:cNvPicPr>
          <p:nvPr/>
        </p:nvPicPr>
        <p:blipFill>
          <a:blip r:embed="rId3"/>
          <a:stretch>
            <a:fillRect/>
          </a:stretch>
        </p:blipFill>
        <p:spPr>
          <a:xfrm>
            <a:off x="5693629" y="135031"/>
            <a:ext cx="804742" cy="896190"/>
          </a:xfrm>
          <a:prstGeom prst="rect">
            <a:avLst/>
          </a:prstGeom>
        </p:spPr>
      </p:pic>
      <p:pic>
        <p:nvPicPr>
          <p:cNvPr id="6" name="Picture 5">
            <a:extLst>
              <a:ext uri="{FF2B5EF4-FFF2-40B4-BE49-F238E27FC236}">
                <a16:creationId xmlns:a16="http://schemas.microsoft.com/office/drawing/2014/main" id="{0B62CAD0-B7DD-AAEA-9329-CD7BCE1E7F13}"/>
              </a:ext>
            </a:extLst>
          </p:cNvPr>
          <p:cNvPicPr>
            <a:picLocks noChangeAspect="1"/>
          </p:cNvPicPr>
          <p:nvPr/>
        </p:nvPicPr>
        <p:blipFill>
          <a:blip r:embed="rId4"/>
          <a:stretch>
            <a:fillRect/>
          </a:stretch>
        </p:blipFill>
        <p:spPr>
          <a:xfrm>
            <a:off x="8012087" y="81245"/>
            <a:ext cx="3834716" cy="829128"/>
          </a:xfrm>
          <a:prstGeom prst="rect">
            <a:avLst/>
          </a:prstGeom>
        </p:spPr>
      </p:pic>
      <p:pic>
        <p:nvPicPr>
          <p:cNvPr id="10" name="Picture 9" descr="A close-up of a plant&#10;&#10;Description automatically generated">
            <a:extLst>
              <a:ext uri="{FF2B5EF4-FFF2-40B4-BE49-F238E27FC236}">
                <a16:creationId xmlns:a16="http://schemas.microsoft.com/office/drawing/2014/main" id="{9C2493BD-E03F-B337-1313-ADCB23C15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97114"/>
            <a:ext cx="4747846" cy="3560885"/>
          </a:xfrm>
          <a:prstGeom prst="rect">
            <a:avLst/>
          </a:prstGeom>
          <a:ln>
            <a:solidFill>
              <a:schemeClr val="tx1"/>
            </a:solidFill>
          </a:ln>
        </p:spPr>
      </p:pic>
      <p:sp>
        <p:nvSpPr>
          <p:cNvPr id="8" name="TextBox 7">
            <a:extLst>
              <a:ext uri="{FF2B5EF4-FFF2-40B4-BE49-F238E27FC236}">
                <a16:creationId xmlns:a16="http://schemas.microsoft.com/office/drawing/2014/main" id="{F9357B50-6DA4-D6B7-2768-137D100156B3}"/>
              </a:ext>
            </a:extLst>
          </p:cNvPr>
          <p:cNvSpPr txBox="1"/>
          <p:nvPr/>
        </p:nvSpPr>
        <p:spPr>
          <a:xfrm>
            <a:off x="0" y="6627168"/>
            <a:ext cx="1770185"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Richard Gardner,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845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2E5C1-2140-3454-BB67-28B765BD235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0BDDB79-C1C6-8CE3-6EC5-A0CB5BFA2C83}"/>
              </a:ext>
            </a:extLst>
          </p:cNvPr>
          <p:cNvSpPr/>
          <p:nvPr/>
        </p:nvSpPr>
        <p:spPr>
          <a:xfrm>
            <a:off x="0" y="0"/>
            <a:ext cx="12192000" cy="1325563"/>
          </a:xfrm>
          <a:prstGeom prst="rect">
            <a:avLst/>
          </a:prstGeom>
          <a:solidFill>
            <a:srgbClr val="C5B28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71B374-EADC-0F7F-9909-32CDC6732872}"/>
              </a:ext>
            </a:extLst>
          </p:cNvPr>
          <p:cNvSpPr>
            <a:spLocks noGrp="1"/>
          </p:cNvSpPr>
          <p:nvPr>
            <p:ph type="title"/>
          </p:nvPr>
        </p:nvSpPr>
        <p:spPr>
          <a:xfrm>
            <a:off x="-1" y="-1"/>
            <a:ext cx="12191999" cy="1325563"/>
          </a:xfrm>
        </p:spPr>
        <p:txBody>
          <a:bodyPr>
            <a:normAutofit/>
          </a:bodyPr>
          <a:lstStyle/>
          <a:p>
            <a:pPr algn="ctr"/>
            <a:r>
              <a:rPr lang="en-US" sz="3600" b="1" dirty="0">
                <a:latin typeface="Arial" panose="020B0604020202020204" pitchFamily="34" charset="0"/>
                <a:cs typeface="Arial" panose="020B0604020202020204" pitchFamily="34" charset="0"/>
              </a:rPr>
              <a:t>Japanese Stiltgrass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Look-Alikes</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BBE04C1-C09B-C7E5-8BCF-E112E5999696}"/>
              </a:ext>
            </a:extLst>
          </p:cNvPr>
          <p:cNvSpPr>
            <a:spLocks noGrp="1"/>
          </p:cNvSpPr>
          <p:nvPr>
            <p:ph idx="1"/>
          </p:nvPr>
        </p:nvSpPr>
        <p:spPr>
          <a:xfrm>
            <a:off x="381000" y="1944993"/>
            <a:ext cx="3851030" cy="4351338"/>
          </a:xfrm>
        </p:spPr>
        <p:txBody>
          <a:bodyPr>
            <a:normAutofit/>
          </a:bodyPr>
          <a:lstStyle/>
          <a:p>
            <a:pPr marL="0" indent="0" algn="ctr">
              <a:spcBef>
                <a:spcPts val="1200"/>
              </a:spcBef>
              <a:spcAft>
                <a:spcPts val="1200"/>
              </a:spcAft>
              <a:buNone/>
            </a:pPr>
            <a:r>
              <a:rPr lang="en-US" sz="2600" b="1" i="1" dirty="0" err="1">
                <a:latin typeface="Arial" panose="020B0604020202020204" pitchFamily="34" charset="0"/>
                <a:cs typeface="Arial" panose="020B0604020202020204" pitchFamily="34" charset="0"/>
              </a:rPr>
              <a:t>Digitaria</a:t>
            </a:r>
            <a:r>
              <a:rPr lang="en-US" sz="2600" b="1" i="1" dirty="0">
                <a:latin typeface="Arial" panose="020B0604020202020204" pitchFamily="34" charset="0"/>
                <a:cs typeface="Arial" panose="020B0604020202020204" pitchFamily="34" charset="0"/>
              </a:rPr>
              <a:t> spp.</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Common name: crabgrass </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Difference: stem appears flattened, leaves often longer and pointed at tip, lacking unique silvery midrib, stalky stems, branching seed heads</a:t>
            </a:r>
          </a:p>
        </p:txBody>
      </p:sp>
      <p:pic>
        <p:nvPicPr>
          <p:cNvPr id="5" name="Picture 4">
            <a:extLst>
              <a:ext uri="{FF2B5EF4-FFF2-40B4-BE49-F238E27FC236}">
                <a16:creationId xmlns:a16="http://schemas.microsoft.com/office/drawing/2014/main" id="{24D7BC34-5275-64C1-73D0-56DFD5A75333}"/>
              </a:ext>
            </a:extLst>
          </p:cNvPr>
          <p:cNvPicPr>
            <a:picLocks noChangeAspect="1"/>
          </p:cNvPicPr>
          <p:nvPr/>
        </p:nvPicPr>
        <p:blipFill>
          <a:blip r:embed="rId2"/>
          <a:stretch>
            <a:fillRect/>
          </a:stretch>
        </p:blipFill>
        <p:spPr>
          <a:xfrm>
            <a:off x="4624754" y="1682262"/>
            <a:ext cx="7315200" cy="4876800"/>
          </a:xfrm>
          <a:prstGeom prst="rect">
            <a:avLst/>
          </a:prstGeom>
          <a:ln>
            <a:solidFill>
              <a:schemeClr val="tx1"/>
            </a:solidFill>
          </a:ln>
        </p:spPr>
      </p:pic>
      <p:sp>
        <p:nvSpPr>
          <p:cNvPr id="6" name="TextBox 5">
            <a:extLst>
              <a:ext uri="{FF2B5EF4-FFF2-40B4-BE49-F238E27FC236}">
                <a16:creationId xmlns:a16="http://schemas.microsoft.com/office/drawing/2014/main" id="{702161A3-2139-F6B8-EFDD-11AED9E3D006}"/>
              </a:ext>
            </a:extLst>
          </p:cNvPr>
          <p:cNvSpPr txBox="1"/>
          <p:nvPr/>
        </p:nvSpPr>
        <p:spPr>
          <a:xfrm>
            <a:off x="4624754" y="6328230"/>
            <a:ext cx="1717431"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Joseph Berger,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312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B8C8A-71FC-047B-3295-19274A78AE3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4385D90-26EB-95AE-F89E-844A5FA32F33}"/>
              </a:ext>
            </a:extLst>
          </p:cNvPr>
          <p:cNvSpPr/>
          <p:nvPr/>
        </p:nvSpPr>
        <p:spPr>
          <a:xfrm>
            <a:off x="0" y="0"/>
            <a:ext cx="12192000" cy="1325563"/>
          </a:xfrm>
          <a:prstGeom prst="rect">
            <a:avLst/>
          </a:prstGeom>
          <a:solidFill>
            <a:srgbClr val="C5B28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233224-CC2C-AF76-D821-08610143E2FC}"/>
              </a:ext>
            </a:extLst>
          </p:cNvPr>
          <p:cNvSpPr>
            <a:spLocks noGrp="1"/>
          </p:cNvSpPr>
          <p:nvPr>
            <p:ph type="title"/>
          </p:nvPr>
        </p:nvSpPr>
        <p:spPr>
          <a:xfrm>
            <a:off x="-1" y="-1"/>
            <a:ext cx="12191999" cy="1325563"/>
          </a:xfrm>
        </p:spPr>
        <p:txBody>
          <a:bodyPr>
            <a:normAutofit/>
          </a:bodyPr>
          <a:lstStyle/>
          <a:p>
            <a:pPr algn="ctr"/>
            <a:r>
              <a:rPr lang="en-US" sz="3600" b="1" dirty="0">
                <a:latin typeface="Arial" panose="020B0604020202020204" pitchFamily="34" charset="0"/>
                <a:cs typeface="Arial" panose="020B0604020202020204" pitchFamily="34" charset="0"/>
              </a:rPr>
              <a:t>Japanese Stiltgrass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Management</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B512C7-4A29-5AC1-3BAB-63BAA8C8A047}"/>
              </a:ext>
            </a:extLst>
          </p:cNvPr>
          <p:cNvSpPr>
            <a:spLocks noGrp="1"/>
          </p:cNvSpPr>
          <p:nvPr>
            <p:ph idx="1"/>
          </p:nvPr>
        </p:nvSpPr>
        <p:spPr>
          <a:xfrm>
            <a:off x="4200483" y="2534962"/>
            <a:ext cx="7479323" cy="3113637"/>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Prevention</a:t>
            </a:r>
            <a:r>
              <a:rPr lang="en-US" sz="2600" dirty="0">
                <a:latin typeface="Arial" panose="020B0604020202020204" pitchFamily="34" charset="0"/>
                <a:cs typeface="Arial" panose="020B0604020202020204" pitchFamily="34" charset="0"/>
              </a:rPr>
              <a:t> – slow the spread of Japanese </a:t>
            </a:r>
            <a:r>
              <a:rPr lang="en-US" sz="2600" dirty="0" err="1">
                <a:latin typeface="Arial" panose="020B0604020202020204" pitchFamily="34" charset="0"/>
                <a:cs typeface="Arial" panose="020B0604020202020204" pitchFamily="34" charset="0"/>
              </a:rPr>
              <a:t>stiltgrass</a:t>
            </a:r>
            <a:r>
              <a:rPr lang="en-US" sz="2600" dirty="0">
                <a:latin typeface="Arial" panose="020B0604020202020204" pitchFamily="34" charset="0"/>
                <a:cs typeface="Arial" panose="020B0604020202020204" pitchFamily="34" charset="0"/>
              </a:rPr>
              <a:t> by checking equipment for seeds and other plant parts that could start new infestations. </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Chemical</a:t>
            </a:r>
            <a:r>
              <a:rPr lang="en-US" sz="2600" dirty="0">
                <a:latin typeface="Arial" panose="020B0604020202020204" pitchFamily="34" charset="0"/>
                <a:cs typeface="Arial" panose="020B0604020202020204" pitchFamily="34" charset="0"/>
              </a:rPr>
              <a:t> – multiple herbicides can be effective against Japanese </a:t>
            </a:r>
            <a:r>
              <a:rPr lang="en-US" sz="2600" dirty="0" err="1">
                <a:latin typeface="Arial" panose="020B0604020202020204" pitchFamily="34" charset="0"/>
                <a:cs typeface="Arial" panose="020B0604020202020204" pitchFamily="34" charset="0"/>
              </a:rPr>
              <a:t>stiltgrass</a:t>
            </a:r>
            <a:r>
              <a:rPr lang="en-US" sz="2600" dirty="0">
                <a:latin typeface="Arial" panose="020B0604020202020204" pitchFamily="34" charset="0"/>
                <a:cs typeface="Arial" panose="020B0604020202020204" pitchFamily="34" charset="0"/>
              </a:rPr>
              <a:t> including dithiopyr, </a:t>
            </a:r>
            <a:r>
              <a:rPr lang="en-US" sz="2600" dirty="0" err="1">
                <a:latin typeface="Arial" panose="020B0604020202020204" pitchFamily="34" charset="0"/>
                <a:cs typeface="Arial" panose="020B0604020202020204" pitchFamily="34" charset="0"/>
              </a:rPr>
              <a:t>indaziflam</a:t>
            </a:r>
            <a:r>
              <a:rPr lang="en-US" sz="2600" dirty="0">
                <a:latin typeface="Arial" panose="020B0604020202020204" pitchFamily="34" charset="0"/>
                <a:cs typeface="Arial" panose="020B0604020202020204" pitchFamily="34" charset="0"/>
              </a:rPr>
              <a:t>, glyphosate, clethodim, etc. Always follow the label and wear appropriate PPE. </a:t>
            </a:r>
          </a:p>
          <a:p>
            <a:pPr marL="0" indent="0">
              <a:spcBef>
                <a:spcPts val="1200"/>
              </a:spcBef>
              <a:spcAft>
                <a:spcPts val="1200"/>
              </a:spcAft>
              <a:buNone/>
            </a:pPr>
            <a:endParaRPr lang="en-US" sz="2600" dirty="0">
              <a:latin typeface="Arial" panose="020B0604020202020204" pitchFamily="34" charset="0"/>
              <a:cs typeface="Arial" panose="020B0604020202020204" pitchFamily="34" charset="0"/>
            </a:endParaRPr>
          </a:p>
          <a:p>
            <a:pPr marL="0" indent="0">
              <a:buNone/>
            </a:pPr>
            <a:endParaRPr lang="en-US" dirty="0"/>
          </a:p>
        </p:txBody>
      </p:sp>
      <p:pic>
        <p:nvPicPr>
          <p:cNvPr id="5" name="Picture 4">
            <a:extLst>
              <a:ext uri="{FF2B5EF4-FFF2-40B4-BE49-F238E27FC236}">
                <a16:creationId xmlns:a16="http://schemas.microsoft.com/office/drawing/2014/main" id="{7D9F0011-2008-509D-787D-1BB0C1B25FB6}"/>
              </a:ext>
            </a:extLst>
          </p:cNvPr>
          <p:cNvPicPr>
            <a:picLocks noChangeAspect="1"/>
          </p:cNvPicPr>
          <p:nvPr/>
        </p:nvPicPr>
        <p:blipFill>
          <a:blip r:embed="rId2"/>
          <a:stretch>
            <a:fillRect/>
          </a:stretch>
        </p:blipFill>
        <p:spPr>
          <a:xfrm>
            <a:off x="0" y="1325562"/>
            <a:ext cx="3688292" cy="5532438"/>
          </a:xfrm>
          <a:prstGeom prst="rect">
            <a:avLst/>
          </a:prstGeom>
          <a:ln>
            <a:solidFill>
              <a:schemeClr val="tx1"/>
            </a:solidFill>
          </a:ln>
        </p:spPr>
      </p:pic>
      <p:sp>
        <p:nvSpPr>
          <p:cNvPr id="6" name="TextBox 5">
            <a:extLst>
              <a:ext uri="{FF2B5EF4-FFF2-40B4-BE49-F238E27FC236}">
                <a16:creationId xmlns:a16="http://schemas.microsoft.com/office/drawing/2014/main" id="{0BC5D8EC-5734-69A9-ADDF-4F2653866DE9}"/>
              </a:ext>
            </a:extLst>
          </p:cNvPr>
          <p:cNvSpPr txBox="1"/>
          <p:nvPr/>
        </p:nvSpPr>
        <p:spPr>
          <a:xfrm>
            <a:off x="-2238" y="6627168"/>
            <a:ext cx="1846384"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Leslie J Mehrhoff,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6700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2EF813-115E-04A7-495A-369731E73540}"/>
              </a:ext>
            </a:extLst>
          </p:cNvPr>
          <p:cNvSpPr/>
          <p:nvPr/>
        </p:nvSpPr>
        <p:spPr>
          <a:xfrm>
            <a:off x="0" y="0"/>
            <a:ext cx="12192000" cy="1325563"/>
          </a:xfrm>
          <a:prstGeom prst="rect">
            <a:avLst/>
          </a:prstGeom>
          <a:solidFill>
            <a:srgbClr val="C5B28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C201A4-F609-95A2-2393-320C72A322C6}"/>
              </a:ext>
            </a:extLst>
          </p:cNvPr>
          <p:cNvSpPr>
            <a:spLocks noGrp="1"/>
          </p:cNvSpPr>
          <p:nvPr>
            <p:ph type="title"/>
          </p:nvPr>
        </p:nvSpPr>
        <p:spPr>
          <a:xfrm>
            <a:off x="-1" y="-1"/>
            <a:ext cx="12191999" cy="1325563"/>
          </a:xfrm>
        </p:spPr>
        <p:txBody>
          <a:bodyPr>
            <a:normAutofit/>
          </a:bodyPr>
          <a:lstStyle/>
          <a:p>
            <a:pPr algn="ctr"/>
            <a:r>
              <a:rPr lang="en-US" sz="3600" b="1" dirty="0">
                <a:latin typeface="Arial" panose="020B0604020202020204" pitchFamily="34" charset="0"/>
                <a:cs typeface="Arial" panose="020B0604020202020204" pitchFamily="34" charset="0"/>
              </a:rPr>
              <a:t>Japanese Stiltgrass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Management</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6291351-5B9A-6480-42CD-0498471C17DB}"/>
              </a:ext>
            </a:extLst>
          </p:cNvPr>
          <p:cNvSpPr>
            <a:spLocks noGrp="1"/>
          </p:cNvSpPr>
          <p:nvPr>
            <p:ph idx="1"/>
          </p:nvPr>
        </p:nvSpPr>
        <p:spPr>
          <a:xfrm>
            <a:off x="381000" y="3009655"/>
            <a:ext cx="11430000" cy="2078160"/>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Mechanical</a:t>
            </a:r>
            <a:r>
              <a:rPr lang="en-US" sz="2600" dirty="0">
                <a:latin typeface="Arial" panose="020B0604020202020204" pitchFamily="34" charset="0"/>
                <a:cs typeface="Arial" panose="020B0604020202020204" pitchFamily="34" charset="0"/>
              </a:rPr>
              <a:t> – hand pulling is possible for small infestations due to their shallow root systems but should be completed before flowers are visible to prevent seeds from maturing and spreading. Mowing can be effective for larger infestations. Both techniques need to be repeated numerous times to deplete plant resources and seed banks. </a:t>
            </a:r>
          </a:p>
          <a:p>
            <a:pPr marL="0" indent="0">
              <a:spcBef>
                <a:spcPts val="1200"/>
              </a:spcBef>
              <a:spcAft>
                <a:spcPts val="1200"/>
              </a:spcAft>
              <a:buNone/>
            </a:pPr>
            <a:endParaRPr lang="en-US" sz="26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586963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2EF813-115E-04A7-495A-369731E73540}"/>
              </a:ext>
            </a:extLst>
          </p:cNvPr>
          <p:cNvSpPr/>
          <p:nvPr/>
        </p:nvSpPr>
        <p:spPr>
          <a:xfrm>
            <a:off x="0" y="0"/>
            <a:ext cx="12192000" cy="1325563"/>
          </a:xfrm>
          <a:prstGeom prst="rect">
            <a:avLst/>
          </a:prstGeom>
          <a:solidFill>
            <a:srgbClr val="C5B28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C201A4-F609-95A2-2393-320C72A322C6}"/>
              </a:ext>
            </a:extLst>
          </p:cNvPr>
          <p:cNvSpPr>
            <a:spLocks noGrp="1"/>
          </p:cNvSpPr>
          <p:nvPr>
            <p:ph type="title"/>
          </p:nvPr>
        </p:nvSpPr>
        <p:spPr>
          <a:xfrm>
            <a:off x="-1" y="-1"/>
            <a:ext cx="12191999" cy="1325563"/>
          </a:xfrm>
        </p:spPr>
        <p:txBody>
          <a:bodyPr>
            <a:normAutofit/>
          </a:bodyPr>
          <a:lstStyle/>
          <a:p>
            <a:pPr algn="ctr"/>
            <a:r>
              <a:rPr lang="en-US" sz="3600" b="1" dirty="0">
                <a:latin typeface="Arial" panose="020B0604020202020204" pitchFamily="34" charset="0"/>
                <a:cs typeface="Arial" panose="020B0604020202020204" pitchFamily="34" charset="0"/>
              </a:rPr>
              <a:t>Japanese Stiltgrass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Additional Resources</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6291351-5B9A-6480-42CD-0498471C17DB}"/>
              </a:ext>
            </a:extLst>
          </p:cNvPr>
          <p:cNvSpPr>
            <a:spLocks noGrp="1"/>
          </p:cNvSpPr>
          <p:nvPr>
            <p:ph idx="1"/>
          </p:nvPr>
        </p:nvSpPr>
        <p:spPr>
          <a:xfrm>
            <a:off x="1899138" y="1708394"/>
            <a:ext cx="9513278" cy="4762744"/>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Southern Regional Extension Forestry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http://southernforesthealth.net/</a:t>
            </a: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6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600" dirty="0">
                <a:solidFill>
                  <a:prstClr val="black"/>
                </a:solidFill>
                <a:latin typeface="Arial" panose="020B0604020202020204" pitchFamily="34" charset="0"/>
                <a:cs typeface="Arial" panose="020B0604020202020204" pitchFamily="34" charset="0"/>
              </a:rPr>
              <a:t>Alabama Cooperative Extension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https://www.aces.edu/blog/topics/forestry-wildlife/field-guide-to-the-identification-of-japanese-stiltgrass/</a:t>
            </a: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600" dirty="0">
                <a:solidFill>
                  <a:prstClr val="black"/>
                </a:solidFill>
                <a:latin typeface="Arial" panose="020B0604020202020204" pitchFamily="34" charset="0"/>
                <a:cs typeface="Arial" panose="020B0604020202020204" pitchFamily="34" charset="0"/>
              </a:rPr>
              <a:t>NC State Extension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https://content.ces.ncsu.edu/japanese-stiltgrass-identification-and-management</a:t>
            </a: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endParaRPr lang="en-US" dirty="0"/>
          </a:p>
        </p:txBody>
      </p:sp>
      <p:pic>
        <p:nvPicPr>
          <p:cNvPr id="5" name="Picture 4" descr="Alabama Extension - YouTube">
            <a:extLst>
              <a:ext uri="{FF2B5EF4-FFF2-40B4-BE49-F238E27FC236}">
                <a16:creationId xmlns:a16="http://schemas.microsoft.com/office/drawing/2014/main" id="{869AF6D0-6550-57FA-E92D-937F852069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796" y="3065067"/>
            <a:ext cx="1494112" cy="14941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16D2F99-24B4-CAC3-30E1-A56DC19019F6}"/>
              </a:ext>
            </a:extLst>
          </p:cNvPr>
          <p:cNvPicPr>
            <a:picLocks noChangeAspect="1"/>
          </p:cNvPicPr>
          <p:nvPr/>
        </p:nvPicPr>
        <p:blipFill>
          <a:blip r:embed="rId6"/>
          <a:stretch>
            <a:fillRect/>
          </a:stretch>
        </p:blipFill>
        <p:spPr>
          <a:xfrm>
            <a:off x="494019" y="1734015"/>
            <a:ext cx="1081666" cy="922597"/>
          </a:xfrm>
          <a:prstGeom prst="rect">
            <a:avLst/>
          </a:prstGeom>
        </p:spPr>
      </p:pic>
      <p:pic>
        <p:nvPicPr>
          <p:cNvPr id="1026" name="Picture 2" descr="NC State Extension Events and Tickets | Eventbrite">
            <a:extLst>
              <a:ext uri="{FF2B5EF4-FFF2-40B4-BE49-F238E27FC236}">
                <a16:creationId xmlns:a16="http://schemas.microsoft.com/office/drawing/2014/main" id="{80F18131-EDF0-C759-8185-B572B3A8401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347" t="24159" r="17067" b="26826"/>
          <a:stretch>
            <a:fillRect/>
          </a:stretch>
        </p:blipFill>
        <p:spPr bwMode="auto">
          <a:xfrm>
            <a:off x="183792" y="4967634"/>
            <a:ext cx="1497889" cy="11026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EA4BE5E-B651-7400-DD1E-FF9E82C67866}"/>
              </a:ext>
            </a:extLst>
          </p:cNvPr>
          <p:cNvSpPr txBox="1"/>
          <p:nvPr/>
        </p:nvSpPr>
        <p:spPr>
          <a:xfrm>
            <a:off x="1491976" y="6455352"/>
            <a:ext cx="963040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Created by Katy Crout Moretti &amp; David Coyle (Clemson University); Reviewed by Lynne Womack (US Forest Service)</a:t>
            </a:r>
          </a:p>
        </p:txBody>
      </p:sp>
    </p:spTree>
    <p:extLst>
      <p:ext uri="{BB962C8B-B14F-4D97-AF65-F5344CB8AC3E}">
        <p14:creationId xmlns:p14="http://schemas.microsoft.com/office/powerpoint/2010/main" val="227525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2EF813-115E-04A7-495A-369731E73540}"/>
              </a:ext>
            </a:extLst>
          </p:cNvPr>
          <p:cNvSpPr/>
          <p:nvPr/>
        </p:nvSpPr>
        <p:spPr>
          <a:xfrm>
            <a:off x="0" y="0"/>
            <a:ext cx="12192000" cy="1325563"/>
          </a:xfrm>
          <a:prstGeom prst="rect">
            <a:avLst/>
          </a:prstGeom>
          <a:solidFill>
            <a:srgbClr val="C5B28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C201A4-F609-95A2-2393-320C72A322C6}"/>
              </a:ext>
            </a:extLst>
          </p:cNvPr>
          <p:cNvSpPr>
            <a:spLocks noGrp="1"/>
          </p:cNvSpPr>
          <p:nvPr>
            <p:ph type="title"/>
          </p:nvPr>
        </p:nvSpPr>
        <p:spPr>
          <a:xfrm>
            <a:off x="-1" y="-1"/>
            <a:ext cx="12191999" cy="1325563"/>
          </a:xfrm>
        </p:spPr>
        <p:txBody>
          <a:bodyPr>
            <a:normAutofit/>
          </a:bodyPr>
          <a:lstStyle/>
          <a:p>
            <a:pPr algn="ctr"/>
            <a:r>
              <a:rPr lang="en-US" sz="3600" b="1" dirty="0">
                <a:latin typeface="Arial" panose="020B0604020202020204" pitchFamily="34" charset="0"/>
                <a:cs typeface="Arial" panose="020B0604020202020204" pitchFamily="34" charset="0"/>
              </a:rPr>
              <a:t>Japanese Stiltgrass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Introduction</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6291351-5B9A-6480-42CD-0498471C17DB}"/>
              </a:ext>
            </a:extLst>
          </p:cNvPr>
          <p:cNvSpPr>
            <a:spLocks noGrp="1"/>
          </p:cNvSpPr>
          <p:nvPr>
            <p:ph idx="1"/>
          </p:nvPr>
        </p:nvSpPr>
        <p:spPr>
          <a:xfrm>
            <a:off x="153700" y="2461845"/>
            <a:ext cx="4753708" cy="3434862"/>
          </a:xfrm>
        </p:spPr>
        <p:txBody>
          <a:bodyPr>
            <a:normAutofit/>
          </a:bodyPr>
          <a:lstStyle/>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Originates from parts of Asia</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Introduced around the 1920s – most likely as packing materials  </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Has since spread through most of eastern North America</a:t>
            </a:r>
          </a:p>
        </p:txBody>
      </p:sp>
      <p:pic>
        <p:nvPicPr>
          <p:cNvPr id="5" name="Picture 4">
            <a:extLst>
              <a:ext uri="{FF2B5EF4-FFF2-40B4-BE49-F238E27FC236}">
                <a16:creationId xmlns:a16="http://schemas.microsoft.com/office/drawing/2014/main" id="{D87E0D9A-022C-3205-570F-E991FB278308}"/>
              </a:ext>
            </a:extLst>
          </p:cNvPr>
          <p:cNvPicPr>
            <a:picLocks noChangeAspect="1"/>
          </p:cNvPicPr>
          <p:nvPr/>
        </p:nvPicPr>
        <p:blipFill>
          <a:blip r:embed="rId2"/>
          <a:stretch>
            <a:fillRect/>
          </a:stretch>
        </p:blipFill>
        <p:spPr>
          <a:xfrm>
            <a:off x="5056556" y="2215661"/>
            <a:ext cx="6981744" cy="3927231"/>
          </a:xfrm>
          <a:prstGeom prst="rect">
            <a:avLst/>
          </a:prstGeom>
        </p:spPr>
      </p:pic>
    </p:spTree>
    <p:extLst>
      <p:ext uri="{BB962C8B-B14F-4D97-AF65-F5344CB8AC3E}">
        <p14:creationId xmlns:p14="http://schemas.microsoft.com/office/powerpoint/2010/main" val="2907424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A74FA-2056-8B3B-9241-C4EAFA9B606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90CC25B-EF7A-911A-7D0D-22BACF25AB94}"/>
              </a:ext>
            </a:extLst>
          </p:cNvPr>
          <p:cNvSpPr/>
          <p:nvPr/>
        </p:nvSpPr>
        <p:spPr>
          <a:xfrm>
            <a:off x="0" y="0"/>
            <a:ext cx="12192000" cy="1325563"/>
          </a:xfrm>
          <a:prstGeom prst="rect">
            <a:avLst/>
          </a:prstGeom>
          <a:solidFill>
            <a:srgbClr val="C5B28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8ECFA4-8FC0-A42A-801B-80F25B1D723B}"/>
              </a:ext>
            </a:extLst>
          </p:cNvPr>
          <p:cNvSpPr>
            <a:spLocks noGrp="1"/>
          </p:cNvSpPr>
          <p:nvPr>
            <p:ph type="title"/>
          </p:nvPr>
        </p:nvSpPr>
        <p:spPr>
          <a:xfrm>
            <a:off x="-1" y="-1"/>
            <a:ext cx="12191999" cy="1325563"/>
          </a:xfrm>
        </p:spPr>
        <p:txBody>
          <a:bodyPr>
            <a:normAutofit/>
          </a:bodyPr>
          <a:lstStyle/>
          <a:p>
            <a:pPr algn="ctr"/>
            <a:r>
              <a:rPr lang="en-US" sz="3600" b="1" dirty="0">
                <a:latin typeface="Arial" panose="020B0604020202020204" pitchFamily="34" charset="0"/>
                <a:cs typeface="Arial" panose="020B0604020202020204" pitchFamily="34" charset="0"/>
              </a:rPr>
              <a:t>Japanese Stiltgrass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Description</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BD76B05-15FE-AED2-CA31-91A4F790F2A8}"/>
              </a:ext>
            </a:extLst>
          </p:cNvPr>
          <p:cNvSpPr>
            <a:spLocks noGrp="1"/>
          </p:cNvSpPr>
          <p:nvPr>
            <p:ph idx="1"/>
          </p:nvPr>
        </p:nvSpPr>
        <p:spPr>
          <a:xfrm>
            <a:off x="3876485" y="2027939"/>
            <a:ext cx="4439023" cy="4127684"/>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Height: </a:t>
            </a:r>
            <a:r>
              <a:rPr lang="en-US" sz="2600" dirty="0">
                <a:latin typeface="Arial" panose="020B0604020202020204" pitchFamily="34" charset="0"/>
                <a:cs typeface="Arial" panose="020B0604020202020204" pitchFamily="34" charset="0"/>
              </a:rPr>
              <a:t>typically ½ -3 feet, up to 6 feet possible</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Blades/ leaves: </a:t>
            </a:r>
            <a:r>
              <a:rPr lang="en-US" sz="2600" dirty="0">
                <a:latin typeface="Arial" panose="020B0604020202020204" pitchFamily="34" charset="0"/>
                <a:cs typeface="Arial" panose="020B0604020202020204" pitchFamily="34" charset="0"/>
              </a:rPr>
              <a:t>pale green color, slightly pubescent, pointed on both ends with smooth edges, and a silvery off-centered midrib, 2-4 inches long, ½ inch wide, alternate and well spaced along stem</a:t>
            </a:r>
          </a:p>
        </p:txBody>
      </p:sp>
      <p:pic>
        <p:nvPicPr>
          <p:cNvPr id="5" name="Picture 4">
            <a:extLst>
              <a:ext uri="{FF2B5EF4-FFF2-40B4-BE49-F238E27FC236}">
                <a16:creationId xmlns:a16="http://schemas.microsoft.com/office/drawing/2014/main" id="{79F95CD9-5237-F916-EA44-5C394DBA8D39}"/>
              </a:ext>
            </a:extLst>
          </p:cNvPr>
          <p:cNvPicPr>
            <a:picLocks noChangeAspect="1"/>
          </p:cNvPicPr>
          <p:nvPr/>
        </p:nvPicPr>
        <p:blipFill>
          <a:blip r:embed="rId2"/>
          <a:stretch>
            <a:fillRect/>
          </a:stretch>
        </p:blipFill>
        <p:spPr>
          <a:xfrm>
            <a:off x="8503706" y="1325562"/>
            <a:ext cx="3688292" cy="5532438"/>
          </a:xfrm>
          <a:prstGeom prst="rect">
            <a:avLst/>
          </a:prstGeom>
          <a:ln>
            <a:solidFill>
              <a:schemeClr val="tx1"/>
            </a:solidFill>
          </a:ln>
        </p:spPr>
      </p:pic>
      <p:sp>
        <p:nvSpPr>
          <p:cNvPr id="7" name="TextBox 6">
            <a:extLst>
              <a:ext uri="{FF2B5EF4-FFF2-40B4-BE49-F238E27FC236}">
                <a16:creationId xmlns:a16="http://schemas.microsoft.com/office/drawing/2014/main" id="{2471BB66-B596-1685-1F7A-8994A1CED231}"/>
              </a:ext>
            </a:extLst>
          </p:cNvPr>
          <p:cNvSpPr txBox="1"/>
          <p:nvPr/>
        </p:nvSpPr>
        <p:spPr>
          <a:xfrm>
            <a:off x="8503704" y="6627168"/>
            <a:ext cx="2121877"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James H. Miller, USDA,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311DD5D-FC49-BCDC-72A9-3FCDAE1F8EB5}"/>
              </a:ext>
            </a:extLst>
          </p:cNvPr>
          <p:cNvPicPr>
            <a:picLocks noChangeAspect="1"/>
          </p:cNvPicPr>
          <p:nvPr/>
        </p:nvPicPr>
        <p:blipFill>
          <a:blip r:embed="rId3"/>
          <a:stretch>
            <a:fillRect/>
          </a:stretch>
        </p:blipFill>
        <p:spPr>
          <a:xfrm>
            <a:off x="-3" y="1325562"/>
            <a:ext cx="3688292" cy="5532438"/>
          </a:xfrm>
          <a:prstGeom prst="rect">
            <a:avLst/>
          </a:prstGeom>
          <a:ln>
            <a:solidFill>
              <a:schemeClr val="tx1"/>
            </a:solidFill>
          </a:ln>
        </p:spPr>
      </p:pic>
      <p:sp>
        <p:nvSpPr>
          <p:cNvPr id="6" name="TextBox 5">
            <a:extLst>
              <a:ext uri="{FF2B5EF4-FFF2-40B4-BE49-F238E27FC236}">
                <a16:creationId xmlns:a16="http://schemas.microsoft.com/office/drawing/2014/main" id="{A756C291-06F9-3D64-3D0C-8AC32A15D603}"/>
              </a:ext>
            </a:extLst>
          </p:cNvPr>
          <p:cNvSpPr txBox="1"/>
          <p:nvPr/>
        </p:nvSpPr>
        <p:spPr>
          <a:xfrm>
            <a:off x="0" y="6627168"/>
            <a:ext cx="2590800"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Chris Evans, University of Illinois,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446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2EF813-115E-04A7-495A-369731E73540}"/>
              </a:ext>
            </a:extLst>
          </p:cNvPr>
          <p:cNvSpPr/>
          <p:nvPr/>
        </p:nvSpPr>
        <p:spPr>
          <a:xfrm>
            <a:off x="0" y="0"/>
            <a:ext cx="12192000" cy="1325563"/>
          </a:xfrm>
          <a:prstGeom prst="rect">
            <a:avLst/>
          </a:prstGeom>
          <a:solidFill>
            <a:srgbClr val="C5B28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C201A4-F609-95A2-2393-320C72A322C6}"/>
              </a:ext>
            </a:extLst>
          </p:cNvPr>
          <p:cNvSpPr>
            <a:spLocks noGrp="1"/>
          </p:cNvSpPr>
          <p:nvPr>
            <p:ph type="title"/>
          </p:nvPr>
        </p:nvSpPr>
        <p:spPr>
          <a:xfrm>
            <a:off x="-1" y="-1"/>
            <a:ext cx="12191999" cy="1325563"/>
          </a:xfrm>
        </p:spPr>
        <p:txBody>
          <a:bodyPr>
            <a:normAutofit/>
          </a:bodyPr>
          <a:lstStyle/>
          <a:p>
            <a:pPr algn="ctr"/>
            <a:r>
              <a:rPr lang="en-US" sz="3600" b="1" dirty="0">
                <a:latin typeface="Arial" panose="020B0604020202020204" pitchFamily="34" charset="0"/>
                <a:cs typeface="Arial" panose="020B0604020202020204" pitchFamily="34" charset="0"/>
              </a:rPr>
              <a:t>Japanese Stiltgrass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Description</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6291351-5B9A-6480-42CD-0498471C17DB}"/>
              </a:ext>
            </a:extLst>
          </p:cNvPr>
          <p:cNvSpPr>
            <a:spLocks noGrp="1"/>
          </p:cNvSpPr>
          <p:nvPr>
            <p:ph idx="1"/>
          </p:nvPr>
        </p:nvSpPr>
        <p:spPr>
          <a:xfrm>
            <a:off x="3461236" y="1539966"/>
            <a:ext cx="5269523" cy="5114474"/>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Stem: </a:t>
            </a:r>
            <a:r>
              <a:rPr lang="en-US" sz="2600" dirty="0">
                <a:latin typeface="Arial" panose="020B0604020202020204" pitchFamily="34" charset="0"/>
                <a:cs typeface="Arial" panose="020B0604020202020204" pitchFamily="34" charset="0"/>
              </a:rPr>
              <a:t>Thin, smooth, multiple stems often present, longer stems typically droop and can root at the nodes, green in spring and summer, purple to brown color in the fall, and tannish color in winter</a:t>
            </a:r>
            <a:endParaRPr lang="en-US" sz="2600" b="1" dirty="0">
              <a:latin typeface="Arial" panose="020B0604020202020204" pitchFamily="34" charset="0"/>
              <a:cs typeface="Arial" panose="020B0604020202020204" pitchFamily="34" charset="0"/>
            </a:endParaRP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Flower/ seed head: </a:t>
            </a:r>
            <a:r>
              <a:rPr lang="en-US" sz="2600" dirty="0">
                <a:latin typeface="Arial" panose="020B0604020202020204" pitchFamily="34" charset="0"/>
                <a:cs typeface="Arial" panose="020B0604020202020204" pitchFamily="34" charset="0"/>
              </a:rPr>
              <a:t>small, delicate, closed flowers occur in short branchlets lower on the stem, may have 1-3 spikes</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Roots: </a:t>
            </a:r>
            <a:r>
              <a:rPr lang="en-US" sz="2600" dirty="0">
                <a:latin typeface="Arial" panose="020B0604020202020204" pitchFamily="34" charset="0"/>
                <a:cs typeface="Arial" panose="020B0604020202020204" pitchFamily="34" charset="0"/>
              </a:rPr>
              <a:t>usually shallow and fibrous </a:t>
            </a:r>
          </a:p>
        </p:txBody>
      </p:sp>
      <p:pic>
        <p:nvPicPr>
          <p:cNvPr id="5" name="Picture 4">
            <a:extLst>
              <a:ext uri="{FF2B5EF4-FFF2-40B4-BE49-F238E27FC236}">
                <a16:creationId xmlns:a16="http://schemas.microsoft.com/office/drawing/2014/main" id="{1DB90C32-9CC6-7F87-D3C8-5DBF5DEBEE60}"/>
              </a:ext>
            </a:extLst>
          </p:cNvPr>
          <p:cNvPicPr>
            <a:picLocks noChangeAspect="1"/>
          </p:cNvPicPr>
          <p:nvPr/>
        </p:nvPicPr>
        <p:blipFill>
          <a:blip r:embed="rId2"/>
          <a:srcRect l="3814" r="4646"/>
          <a:stretch>
            <a:fillRect/>
          </a:stretch>
        </p:blipFill>
        <p:spPr>
          <a:xfrm>
            <a:off x="0" y="1325562"/>
            <a:ext cx="3376248" cy="5543283"/>
          </a:xfrm>
          <a:prstGeom prst="rect">
            <a:avLst/>
          </a:prstGeom>
          <a:ln>
            <a:solidFill>
              <a:schemeClr val="tx1"/>
            </a:solidFill>
          </a:ln>
        </p:spPr>
      </p:pic>
      <p:sp>
        <p:nvSpPr>
          <p:cNvPr id="6" name="TextBox 5">
            <a:extLst>
              <a:ext uri="{FF2B5EF4-FFF2-40B4-BE49-F238E27FC236}">
                <a16:creationId xmlns:a16="http://schemas.microsoft.com/office/drawing/2014/main" id="{9466BB92-48F9-D41D-9D23-6EFB4EDDF902}"/>
              </a:ext>
            </a:extLst>
          </p:cNvPr>
          <p:cNvSpPr txBox="1"/>
          <p:nvPr/>
        </p:nvSpPr>
        <p:spPr>
          <a:xfrm>
            <a:off x="-1" y="6627168"/>
            <a:ext cx="2934269"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Nancy Loewenstein, Auburn University,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3A4C076-C8AD-5E25-13B6-F07842D146AB}"/>
              </a:ext>
            </a:extLst>
          </p:cNvPr>
          <p:cNvPicPr>
            <a:picLocks noChangeAspect="1"/>
          </p:cNvPicPr>
          <p:nvPr/>
        </p:nvPicPr>
        <p:blipFill>
          <a:blip r:embed="rId3"/>
          <a:srcRect l="9414"/>
          <a:stretch>
            <a:fillRect/>
          </a:stretch>
        </p:blipFill>
        <p:spPr>
          <a:xfrm>
            <a:off x="8850922" y="1309364"/>
            <a:ext cx="3341067" cy="5532438"/>
          </a:xfrm>
          <a:prstGeom prst="rect">
            <a:avLst/>
          </a:prstGeom>
          <a:ln>
            <a:solidFill>
              <a:schemeClr val="tx1"/>
            </a:solidFill>
          </a:ln>
        </p:spPr>
      </p:pic>
      <p:sp>
        <p:nvSpPr>
          <p:cNvPr id="7" name="TextBox 6">
            <a:extLst>
              <a:ext uri="{FF2B5EF4-FFF2-40B4-BE49-F238E27FC236}">
                <a16:creationId xmlns:a16="http://schemas.microsoft.com/office/drawing/2014/main" id="{8EA8BB50-A5B9-1EAB-22E9-E2626BD02227}"/>
              </a:ext>
            </a:extLst>
          </p:cNvPr>
          <p:cNvSpPr txBox="1"/>
          <p:nvPr/>
        </p:nvSpPr>
        <p:spPr>
          <a:xfrm>
            <a:off x="8850911" y="6610970"/>
            <a:ext cx="2590800"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Chris Evans, University of Illinois,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481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2EF813-115E-04A7-495A-369731E73540}"/>
              </a:ext>
            </a:extLst>
          </p:cNvPr>
          <p:cNvSpPr/>
          <p:nvPr/>
        </p:nvSpPr>
        <p:spPr>
          <a:xfrm>
            <a:off x="0" y="0"/>
            <a:ext cx="12192000" cy="1325563"/>
          </a:xfrm>
          <a:prstGeom prst="rect">
            <a:avLst/>
          </a:prstGeom>
          <a:solidFill>
            <a:srgbClr val="C5B28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C201A4-F609-95A2-2393-320C72A322C6}"/>
              </a:ext>
            </a:extLst>
          </p:cNvPr>
          <p:cNvSpPr>
            <a:spLocks noGrp="1"/>
          </p:cNvSpPr>
          <p:nvPr>
            <p:ph type="title"/>
          </p:nvPr>
        </p:nvSpPr>
        <p:spPr>
          <a:xfrm>
            <a:off x="-1" y="-1"/>
            <a:ext cx="12191999" cy="1325563"/>
          </a:xfrm>
        </p:spPr>
        <p:txBody>
          <a:bodyPr>
            <a:normAutofit/>
          </a:bodyPr>
          <a:lstStyle/>
          <a:p>
            <a:pPr algn="ctr"/>
            <a:r>
              <a:rPr lang="en-US" sz="3600" b="1" dirty="0">
                <a:latin typeface="Arial" panose="020B0604020202020204" pitchFamily="34" charset="0"/>
                <a:cs typeface="Arial" panose="020B0604020202020204" pitchFamily="34" charset="0"/>
              </a:rPr>
              <a:t>Japanese Stiltgrass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Growth</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6291351-5B9A-6480-42CD-0498471C17DB}"/>
              </a:ext>
            </a:extLst>
          </p:cNvPr>
          <p:cNvSpPr>
            <a:spLocks noGrp="1"/>
          </p:cNvSpPr>
          <p:nvPr>
            <p:ph idx="1"/>
          </p:nvPr>
        </p:nvSpPr>
        <p:spPr>
          <a:xfrm>
            <a:off x="322384" y="1934309"/>
            <a:ext cx="11547231" cy="1365736"/>
          </a:xfrm>
        </p:spPr>
        <p:txBody>
          <a:bodyPr>
            <a:normAutofit/>
          </a:bodyPr>
          <a:lstStyle/>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Often grow in dense, sprawling, mat-like infestations commonly found in shady, moist, disturbed sites but can tolerate different light and moisture conditions</a:t>
            </a:r>
          </a:p>
        </p:txBody>
      </p:sp>
      <p:pic>
        <p:nvPicPr>
          <p:cNvPr id="5" name="Picture 4">
            <a:extLst>
              <a:ext uri="{FF2B5EF4-FFF2-40B4-BE49-F238E27FC236}">
                <a16:creationId xmlns:a16="http://schemas.microsoft.com/office/drawing/2014/main" id="{AB841E85-9A06-F6AC-F40D-0E0CA9C2C706}"/>
              </a:ext>
            </a:extLst>
          </p:cNvPr>
          <p:cNvPicPr>
            <a:picLocks noChangeAspect="1"/>
          </p:cNvPicPr>
          <p:nvPr/>
        </p:nvPicPr>
        <p:blipFill>
          <a:blip r:embed="rId2"/>
          <a:srcRect l="12995"/>
          <a:stretch>
            <a:fillRect/>
          </a:stretch>
        </p:blipFill>
        <p:spPr>
          <a:xfrm>
            <a:off x="-1" y="3745523"/>
            <a:ext cx="3610707" cy="3112477"/>
          </a:xfrm>
          <a:prstGeom prst="rect">
            <a:avLst/>
          </a:prstGeom>
          <a:ln>
            <a:solidFill>
              <a:schemeClr val="tx1"/>
            </a:solidFill>
          </a:ln>
        </p:spPr>
      </p:pic>
      <p:pic>
        <p:nvPicPr>
          <p:cNvPr id="6" name="Picture 5">
            <a:extLst>
              <a:ext uri="{FF2B5EF4-FFF2-40B4-BE49-F238E27FC236}">
                <a16:creationId xmlns:a16="http://schemas.microsoft.com/office/drawing/2014/main" id="{D2D259B5-5671-0508-5B52-EDACA98F7F3F}"/>
              </a:ext>
            </a:extLst>
          </p:cNvPr>
          <p:cNvPicPr>
            <a:picLocks noChangeAspect="1"/>
          </p:cNvPicPr>
          <p:nvPr/>
        </p:nvPicPr>
        <p:blipFill>
          <a:blip r:embed="rId3"/>
          <a:srcRect l="6845"/>
          <a:stretch>
            <a:fillRect/>
          </a:stretch>
        </p:blipFill>
        <p:spPr>
          <a:xfrm>
            <a:off x="3610706" y="3745522"/>
            <a:ext cx="4387369" cy="3112478"/>
          </a:xfrm>
          <a:prstGeom prst="rect">
            <a:avLst/>
          </a:prstGeom>
          <a:ln>
            <a:solidFill>
              <a:schemeClr val="tx1"/>
            </a:solidFill>
          </a:ln>
        </p:spPr>
      </p:pic>
      <p:pic>
        <p:nvPicPr>
          <p:cNvPr id="7" name="Picture 6">
            <a:extLst>
              <a:ext uri="{FF2B5EF4-FFF2-40B4-BE49-F238E27FC236}">
                <a16:creationId xmlns:a16="http://schemas.microsoft.com/office/drawing/2014/main" id="{BC62DCC3-8E36-71F4-2877-4003F0F4F270}"/>
              </a:ext>
            </a:extLst>
          </p:cNvPr>
          <p:cNvPicPr>
            <a:picLocks noChangeAspect="1"/>
          </p:cNvPicPr>
          <p:nvPr/>
        </p:nvPicPr>
        <p:blipFill>
          <a:blip r:embed="rId4"/>
          <a:stretch>
            <a:fillRect/>
          </a:stretch>
        </p:blipFill>
        <p:spPr>
          <a:xfrm>
            <a:off x="7523283" y="3745522"/>
            <a:ext cx="4668717" cy="3112478"/>
          </a:xfrm>
          <a:prstGeom prst="rect">
            <a:avLst/>
          </a:prstGeom>
          <a:ln>
            <a:solidFill>
              <a:schemeClr val="tx1"/>
            </a:solidFill>
          </a:ln>
        </p:spPr>
      </p:pic>
      <p:sp>
        <p:nvSpPr>
          <p:cNvPr id="9" name="TextBox 8">
            <a:extLst>
              <a:ext uri="{FF2B5EF4-FFF2-40B4-BE49-F238E27FC236}">
                <a16:creationId xmlns:a16="http://schemas.microsoft.com/office/drawing/2014/main" id="{88DFCB7A-5D24-B0CB-6DB3-DB7155C632DA}"/>
              </a:ext>
            </a:extLst>
          </p:cNvPr>
          <p:cNvSpPr txBox="1"/>
          <p:nvPr/>
        </p:nvSpPr>
        <p:spPr>
          <a:xfrm>
            <a:off x="0" y="6627168"/>
            <a:ext cx="2590800"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Chris Evans, University of Illinois,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1088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2EF813-115E-04A7-495A-369731E73540}"/>
              </a:ext>
            </a:extLst>
          </p:cNvPr>
          <p:cNvSpPr/>
          <p:nvPr/>
        </p:nvSpPr>
        <p:spPr>
          <a:xfrm>
            <a:off x="0" y="0"/>
            <a:ext cx="12192000" cy="1325563"/>
          </a:xfrm>
          <a:prstGeom prst="rect">
            <a:avLst/>
          </a:prstGeom>
          <a:solidFill>
            <a:srgbClr val="C5B28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C201A4-F609-95A2-2393-320C72A322C6}"/>
              </a:ext>
            </a:extLst>
          </p:cNvPr>
          <p:cNvSpPr>
            <a:spLocks noGrp="1"/>
          </p:cNvSpPr>
          <p:nvPr>
            <p:ph type="title"/>
          </p:nvPr>
        </p:nvSpPr>
        <p:spPr>
          <a:xfrm>
            <a:off x="-1" y="-1"/>
            <a:ext cx="12191999" cy="1325563"/>
          </a:xfrm>
        </p:spPr>
        <p:txBody>
          <a:bodyPr>
            <a:normAutofit/>
          </a:bodyPr>
          <a:lstStyle/>
          <a:p>
            <a:pPr algn="ctr"/>
            <a:r>
              <a:rPr lang="en-US" sz="3600" b="1" dirty="0">
                <a:latin typeface="Arial" panose="020B0604020202020204" pitchFamily="34" charset="0"/>
                <a:cs typeface="Arial" panose="020B0604020202020204" pitchFamily="34" charset="0"/>
              </a:rPr>
              <a:t>Japanese Stiltgrass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What Makes it a Successful Invader?</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6291351-5B9A-6480-42CD-0498471C17DB}"/>
              </a:ext>
            </a:extLst>
          </p:cNvPr>
          <p:cNvSpPr>
            <a:spLocks noGrp="1"/>
          </p:cNvSpPr>
          <p:nvPr>
            <p:ph idx="1"/>
          </p:nvPr>
        </p:nvSpPr>
        <p:spPr>
          <a:xfrm>
            <a:off x="221560" y="2179331"/>
            <a:ext cx="7039706" cy="3824899"/>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Prolific seed producer </a:t>
            </a:r>
            <a:r>
              <a:rPr lang="en-US" sz="2600" dirty="0">
                <a:latin typeface="Arial" panose="020B0604020202020204" pitchFamily="34" charset="0"/>
                <a:cs typeface="Arial" panose="020B0604020202020204" pitchFamily="34" charset="0"/>
              </a:rPr>
              <a:t>– each plant can produce 100 to 1,000 seeds that remain viable for up to three years and are easily spread by wildlife, wind, human movement, etc. </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Vegetative propagation </a:t>
            </a:r>
            <a:r>
              <a:rPr lang="en-US" sz="2600" dirty="0">
                <a:latin typeface="Arial" panose="020B0604020202020204" pitchFamily="34" charset="0"/>
                <a:cs typeface="Arial" panose="020B0604020202020204" pitchFamily="34" charset="0"/>
              </a:rPr>
              <a:t>– sprouts new shoots from stems that touch the ground</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Self fertilization </a:t>
            </a:r>
            <a:r>
              <a:rPr lang="en-US" sz="2600" dirty="0">
                <a:latin typeface="Arial" panose="020B0604020202020204" pitchFamily="34" charset="0"/>
                <a:cs typeface="Arial" panose="020B0604020202020204" pitchFamily="34" charset="0"/>
              </a:rPr>
              <a:t>– some flowers are cleistogamous</a:t>
            </a:r>
          </a:p>
        </p:txBody>
      </p:sp>
      <p:pic>
        <p:nvPicPr>
          <p:cNvPr id="5" name="Picture 4">
            <a:extLst>
              <a:ext uri="{FF2B5EF4-FFF2-40B4-BE49-F238E27FC236}">
                <a16:creationId xmlns:a16="http://schemas.microsoft.com/office/drawing/2014/main" id="{7B1CE6C3-A399-89A6-0622-1AC75CBA53A4}"/>
              </a:ext>
            </a:extLst>
          </p:cNvPr>
          <p:cNvPicPr>
            <a:picLocks noChangeAspect="1"/>
          </p:cNvPicPr>
          <p:nvPr/>
        </p:nvPicPr>
        <p:blipFill>
          <a:blip r:embed="rId2"/>
          <a:stretch>
            <a:fillRect/>
          </a:stretch>
        </p:blipFill>
        <p:spPr>
          <a:xfrm>
            <a:off x="7482826" y="1319492"/>
            <a:ext cx="4709174" cy="5538508"/>
          </a:xfrm>
          <a:prstGeom prst="rect">
            <a:avLst/>
          </a:prstGeom>
          <a:ln>
            <a:solidFill>
              <a:schemeClr val="tx1"/>
            </a:solidFill>
          </a:ln>
        </p:spPr>
      </p:pic>
      <p:sp>
        <p:nvSpPr>
          <p:cNvPr id="6" name="TextBox 5">
            <a:extLst>
              <a:ext uri="{FF2B5EF4-FFF2-40B4-BE49-F238E27FC236}">
                <a16:creationId xmlns:a16="http://schemas.microsoft.com/office/drawing/2014/main" id="{CBE904EB-2ABB-E354-118A-160BDA009216}"/>
              </a:ext>
            </a:extLst>
          </p:cNvPr>
          <p:cNvSpPr txBox="1"/>
          <p:nvPr/>
        </p:nvSpPr>
        <p:spPr>
          <a:xfrm>
            <a:off x="7482826" y="6627171"/>
            <a:ext cx="2460669" cy="230829"/>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James H Miller &amp; Ted Bodner,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01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2EF813-115E-04A7-495A-369731E73540}"/>
              </a:ext>
            </a:extLst>
          </p:cNvPr>
          <p:cNvSpPr/>
          <p:nvPr/>
        </p:nvSpPr>
        <p:spPr>
          <a:xfrm>
            <a:off x="0" y="0"/>
            <a:ext cx="12192000" cy="1325563"/>
          </a:xfrm>
          <a:prstGeom prst="rect">
            <a:avLst/>
          </a:prstGeom>
          <a:solidFill>
            <a:srgbClr val="C5B28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C201A4-F609-95A2-2393-320C72A322C6}"/>
              </a:ext>
            </a:extLst>
          </p:cNvPr>
          <p:cNvSpPr>
            <a:spLocks noGrp="1"/>
          </p:cNvSpPr>
          <p:nvPr>
            <p:ph type="title"/>
          </p:nvPr>
        </p:nvSpPr>
        <p:spPr>
          <a:xfrm>
            <a:off x="-1" y="-1"/>
            <a:ext cx="12191999" cy="1325563"/>
          </a:xfrm>
        </p:spPr>
        <p:txBody>
          <a:bodyPr>
            <a:normAutofit/>
          </a:bodyPr>
          <a:lstStyle/>
          <a:p>
            <a:pPr algn="ctr"/>
            <a:r>
              <a:rPr lang="en-US" sz="3600" b="1" dirty="0">
                <a:latin typeface="Arial" panose="020B0604020202020204" pitchFamily="34" charset="0"/>
                <a:cs typeface="Arial" panose="020B0604020202020204" pitchFamily="34" charset="0"/>
              </a:rPr>
              <a:t>Japanese Stiltgrass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Impact</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6291351-5B9A-6480-42CD-0498471C17DB}"/>
              </a:ext>
            </a:extLst>
          </p:cNvPr>
          <p:cNvSpPr>
            <a:spLocks noGrp="1"/>
          </p:cNvSpPr>
          <p:nvPr>
            <p:ph idx="1"/>
          </p:nvPr>
        </p:nvSpPr>
        <p:spPr>
          <a:xfrm>
            <a:off x="144889" y="1710246"/>
            <a:ext cx="6166339" cy="4763069"/>
          </a:xfrm>
        </p:spPr>
        <p:txBody>
          <a:bodyPr>
            <a:normAutofit/>
          </a:bodyPr>
          <a:lstStyle/>
          <a:p>
            <a:pPr marL="0" marR="0" lvl="0" indent="0" algn="ctr"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Aggressive invader that can be found invading forested floodplains, ditches, roadsides, fields, forest edges, etc.</a:t>
            </a:r>
          </a:p>
          <a:p>
            <a:pPr marL="0" marR="0" lvl="0" indent="0" algn="ctr"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Outcompetes and displaces native vegetation, disrupting ecosystems, reducing wildlife habitat, and decreasing tree growth and establishment success. </a:t>
            </a:r>
          </a:p>
          <a:p>
            <a:pPr marL="0" marR="0" lvl="0" indent="0" algn="ctr"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Left unchecked, can overtake native vegetation in as little as 3-5 </a:t>
            </a:r>
            <a:r>
              <a:rPr lang="en-US" sz="2600" dirty="0">
                <a:solidFill>
                  <a:prstClr val="black"/>
                </a:solidFill>
                <a:latin typeface="Arial" panose="020B0604020202020204" pitchFamily="34" charset="0"/>
                <a:cs typeface="Arial" panose="020B0604020202020204" pitchFamily="34" charset="0"/>
              </a:rPr>
              <a:t>years. </a:t>
            </a:r>
          </a:p>
          <a:p>
            <a:pPr marL="0" marR="0" lvl="0" indent="0" algn="ctr"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Winter thatch can be fuel for fires.</a:t>
            </a:r>
          </a:p>
          <a:p>
            <a:pPr marL="0" marR="0" lvl="0" indent="0" algn="ctr"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endParaRPr lang="en-US" dirty="0"/>
          </a:p>
        </p:txBody>
      </p:sp>
      <p:pic>
        <p:nvPicPr>
          <p:cNvPr id="5" name="Picture 4">
            <a:extLst>
              <a:ext uri="{FF2B5EF4-FFF2-40B4-BE49-F238E27FC236}">
                <a16:creationId xmlns:a16="http://schemas.microsoft.com/office/drawing/2014/main" id="{3588F58A-06C3-66A5-F3DD-5116A1CE3213}"/>
              </a:ext>
            </a:extLst>
          </p:cNvPr>
          <p:cNvPicPr>
            <a:picLocks noChangeAspect="1"/>
          </p:cNvPicPr>
          <p:nvPr/>
        </p:nvPicPr>
        <p:blipFill>
          <a:blip r:embed="rId2"/>
          <a:srcRect l="17947" r="12935"/>
          <a:stretch>
            <a:fillRect/>
          </a:stretch>
        </p:blipFill>
        <p:spPr>
          <a:xfrm>
            <a:off x="6456117" y="1325562"/>
            <a:ext cx="5735883" cy="5532438"/>
          </a:xfrm>
          <a:prstGeom prst="rect">
            <a:avLst/>
          </a:prstGeom>
          <a:ln>
            <a:solidFill>
              <a:schemeClr val="tx1"/>
            </a:solidFill>
          </a:ln>
        </p:spPr>
      </p:pic>
      <p:sp>
        <p:nvSpPr>
          <p:cNvPr id="6" name="TextBox 5">
            <a:extLst>
              <a:ext uri="{FF2B5EF4-FFF2-40B4-BE49-F238E27FC236}">
                <a16:creationId xmlns:a16="http://schemas.microsoft.com/office/drawing/2014/main" id="{5DE17F4D-E9F6-414D-B956-CC8CF52B234C}"/>
              </a:ext>
            </a:extLst>
          </p:cNvPr>
          <p:cNvSpPr txBox="1"/>
          <p:nvPr/>
        </p:nvSpPr>
        <p:spPr>
          <a:xfrm>
            <a:off x="6456117" y="6627168"/>
            <a:ext cx="2590800"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Chris Evans, University of Illinois,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168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B5959-D6DE-5060-869F-A5BD52C73F3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667E3AC-CE1E-D3AB-A5F7-BCD86281F761}"/>
              </a:ext>
            </a:extLst>
          </p:cNvPr>
          <p:cNvSpPr/>
          <p:nvPr/>
        </p:nvSpPr>
        <p:spPr>
          <a:xfrm>
            <a:off x="0" y="0"/>
            <a:ext cx="12192000" cy="1325563"/>
          </a:xfrm>
          <a:prstGeom prst="rect">
            <a:avLst/>
          </a:prstGeom>
          <a:solidFill>
            <a:srgbClr val="C5B28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8FAEFE-2DF0-58EA-8665-6D9AFED4C5CF}"/>
              </a:ext>
            </a:extLst>
          </p:cNvPr>
          <p:cNvSpPr>
            <a:spLocks noGrp="1"/>
          </p:cNvSpPr>
          <p:nvPr>
            <p:ph type="title"/>
          </p:nvPr>
        </p:nvSpPr>
        <p:spPr>
          <a:xfrm>
            <a:off x="-1" y="-1"/>
            <a:ext cx="12191999" cy="1325563"/>
          </a:xfrm>
        </p:spPr>
        <p:txBody>
          <a:bodyPr>
            <a:normAutofit/>
          </a:bodyPr>
          <a:lstStyle/>
          <a:p>
            <a:pPr algn="ctr"/>
            <a:r>
              <a:rPr lang="en-US" sz="3600" b="1" dirty="0">
                <a:latin typeface="Arial" panose="020B0604020202020204" pitchFamily="34" charset="0"/>
                <a:cs typeface="Arial" panose="020B0604020202020204" pitchFamily="34" charset="0"/>
              </a:rPr>
              <a:t>Japanese Stiltgrass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Look-Alikes</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8C81101-FB1D-87EE-3648-638AD302CE01}"/>
              </a:ext>
            </a:extLst>
          </p:cNvPr>
          <p:cNvSpPr>
            <a:spLocks noGrp="1"/>
          </p:cNvSpPr>
          <p:nvPr>
            <p:ph idx="1"/>
          </p:nvPr>
        </p:nvSpPr>
        <p:spPr>
          <a:xfrm>
            <a:off x="199293" y="2160527"/>
            <a:ext cx="4349261" cy="4034325"/>
          </a:xfrm>
        </p:spPr>
        <p:txBody>
          <a:bodyPr>
            <a:normAutofit/>
          </a:bodyPr>
          <a:lstStyle/>
          <a:p>
            <a:pPr marL="0" indent="0" algn="ctr">
              <a:spcBef>
                <a:spcPts val="1200"/>
              </a:spcBef>
              <a:spcAft>
                <a:spcPts val="1200"/>
              </a:spcAft>
              <a:buNone/>
            </a:pPr>
            <a:r>
              <a:rPr lang="en-US" sz="2600" b="1" i="1" dirty="0">
                <a:latin typeface="Arial" panose="020B0604020202020204" pitchFamily="34" charset="0"/>
                <a:cs typeface="Arial" panose="020B0604020202020204" pitchFamily="34" charset="0"/>
              </a:rPr>
              <a:t>Leersia virginica</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Common names: Virginia cutgrass, </a:t>
            </a:r>
            <a:r>
              <a:rPr lang="en-US" sz="2600" dirty="0" err="1">
                <a:latin typeface="Arial" panose="020B0604020202020204" pitchFamily="34" charset="0"/>
                <a:cs typeface="Arial" panose="020B0604020202020204" pitchFamily="34" charset="0"/>
              </a:rPr>
              <a:t>whitegrass</a:t>
            </a:r>
            <a:r>
              <a:rPr lang="en-US" sz="2600" dirty="0">
                <a:latin typeface="Arial" panose="020B0604020202020204" pitchFamily="34" charset="0"/>
                <a:cs typeface="Arial" panose="020B0604020202020204" pitchFamily="34" charset="0"/>
              </a:rPr>
              <a:t> </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Difference: leaves thinner, longer, and lacks an obvious midrib stripe, seedheads are flat, compressed, more open and spreading</a:t>
            </a:r>
          </a:p>
        </p:txBody>
      </p:sp>
      <p:pic>
        <p:nvPicPr>
          <p:cNvPr id="5" name="Picture 4">
            <a:extLst>
              <a:ext uri="{FF2B5EF4-FFF2-40B4-BE49-F238E27FC236}">
                <a16:creationId xmlns:a16="http://schemas.microsoft.com/office/drawing/2014/main" id="{6D6BB358-5CE4-E210-D631-0EE7D88C281B}"/>
              </a:ext>
            </a:extLst>
          </p:cNvPr>
          <p:cNvPicPr>
            <a:picLocks noChangeAspect="1"/>
          </p:cNvPicPr>
          <p:nvPr/>
        </p:nvPicPr>
        <p:blipFill>
          <a:blip r:embed="rId2"/>
          <a:stretch>
            <a:fillRect/>
          </a:stretch>
        </p:blipFill>
        <p:spPr>
          <a:xfrm>
            <a:off x="4677507" y="1739289"/>
            <a:ext cx="7315200" cy="4876800"/>
          </a:xfrm>
          <a:prstGeom prst="rect">
            <a:avLst/>
          </a:prstGeom>
          <a:ln>
            <a:solidFill>
              <a:schemeClr val="tx1"/>
            </a:solidFill>
          </a:ln>
        </p:spPr>
      </p:pic>
      <p:sp>
        <p:nvSpPr>
          <p:cNvPr id="6" name="TextBox 5">
            <a:extLst>
              <a:ext uri="{FF2B5EF4-FFF2-40B4-BE49-F238E27FC236}">
                <a16:creationId xmlns:a16="http://schemas.microsoft.com/office/drawing/2014/main" id="{A8A236BB-B560-C3E2-7676-B83A86901350}"/>
              </a:ext>
            </a:extLst>
          </p:cNvPr>
          <p:cNvSpPr txBox="1"/>
          <p:nvPr/>
        </p:nvSpPr>
        <p:spPr>
          <a:xfrm>
            <a:off x="4677507" y="6385257"/>
            <a:ext cx="2590800"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Chris Evans, University of Illinois,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171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2F957-7D6B-C903-F691-CEB86E27923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96CF463-2090-7E45-6723-6C9BC3F9C212}"/>
              </a:ext>
            </a:extLst>
          </p:cNvPr>
          <p:cNvSpPr/>
          <p:nvPr/>
        </p:nvSpPr>
        <p:spPr>
          <a:xfrm>
            <a:off x="0" y="0"/>
            <a:ext cx="12192000" cy="1325563"/>
          </a:xfrm>
          <a:prstGeom prst="rect">
            <a:avLst/>
          </a:prstGeom>
          <a:solidFill>
            <a:srgbClr val="C5B28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5FC31E-6425-2159-D7ED-10718BD81071}"/>
              </a:ext>
            </a:extLst>
          </p:cNvPr>
          <p:cNvSpPr>
            <a:spLocks noGrp="1"/>
          </p:cNvSpPr>
          <p:nvPr>
            <p:ph type="title"/>
          </p:nvPr>
        </p:nvSpPr>
        <p:spPr>
          <a:xfrm>
            <a:off x="-1" y="-1"/>
            <a:ext cx="12191999" cy="1325563"/>
          </a:xfrm>
        </p:spPr>
        <p:txBody>
          <a:bodyPr>
            <a:normAutofit/>
          </a:bodyPr>
          <a:lstStyle/>
          <a:p>
            <a:pPr algn="ctr"/>
            <a:r>
              <a:rPr lang="en-US" sz="3600" b="1" dirty="0">
                <a:latin typeface="Arial" panose="020B0604020202020204" pitchFamily="34" charset="0"/>
                <a:cs typeface="Arial" panose="020B0604020202020204" pitchFamily="34" charset="0"/>
              </a:rPr>
              <a:t>Japanese Stiltgrass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Look-Alikes</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EE094E-32AA-CFFD-7806-97E3D9B0D151}"/>
              </a:ext>
            </a:extLst>
          </p:cNvPr>
          <p:cNvSpPr>
            <a:spLocks noGrp="1"/>
          </p:cNvSpPr>
          <p:nvPr>
            <p:ph idx="1"/>
          </p:nvPr>
        </p:nvSpPr>
        <p:spPr>
          <a:xfrm>
            <a:off x="252046" y="2059538"/>
            <a:ext cx="3968262" cy="4071082"/>
          </a:xfrm>
        </p:spPr>
        <p:txBody>
          <a:bodyPr>
            <a:normAutofit/>
          </a:bodyPr>
          <a:lstStyle/>
          <a:p>
            <a:pPr marL="0" indent="0" algn="ctr">
              <a:spcBef>
                <a:spcPts val="1200"/>
              </a:spcBef>
              <a:spcAft>
                <a:spcPts val="1200"/>
              </a:spcAft>
              <a:buNone/>
            </a:pPr>
            <a:r>
              <a:rPr lang="en-US" sz="2600" b="1" i="1" dirty="0">
                <a:latin typeface="Arial" panose="020B0604020202020204" pitchFamily="34" charset="0"/>
                <a:cs typeface="Arial" panose="020B0604020202020204" pitchFamily="34" charset="0"/>
              </a:rPr>
              <a:t>Muhlenbergia </a:t>
            </a:r>
            <a:r>
              <a:rPr lang="en-US" sz="2600" b="1" i="1" dirty="0" err="1">
                <a:latin typeface="Arial" panose="020B0604020202020204" pitchFamily="34" charset="0"/>
                <a:cs typeface="Arial" panose="020B0604020202020204" pitchFamily="34" charset="0"/>
              </a:rPr>
              <a:t>schreberi</a:t>
            </a:r>
            <a:endParaRPr lang="en-US" sz="2600" b="1" i="1" dirty="0">
              <a:latin typeface="Arial" panose="020B0604020202020204" pitchFamily="34" charset="0"/>
              <a:cs typeface="Arial" panose="020B0604020202020204" pitchFamily="34" charset="0"/>
            </a:endParaRP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Common name: </a:t>
            </a:r>
            <a:r>
              <a:rPr lang="en-US" sz="2600" dirty="0" err="1">
                <a:latin typeface="Arial" panose="020B0604020202020204" pitchFamily="34" charset="0"/>
                <a:cs typeface="Arial" panose="020B0604020202020204" pitchFamily="34" charset="0"/>
              </a:rPr>
              <a:t>nimblewill</a:t>
            </a:r>
            <a:endParaRPr lang="en-US" sz="2600" dirty="0">
              <a:latin typeface="Arial" panose="020B0604020202020204" pitchFamily="34" charset="0"/>
              <a:cs typeface="Arial" panose="020B0604020202020204" pitchFamily="34" charset="0"/>
            </a:endParaRP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Difference: leaves are very narrow with a sharp point, stalky stems, branching seed heads, lacking unique silvery line along the midrib</a:t>
            </a:r>
          </a:p>
        </p:txBody>
      </p:sp>
      <p:pic>
        <p:nvPicPr>
          <p:cNvPr id="5" name="Picture 4">
            <a:extLst>
              <a:ext uri="{FF2B5EF4-FFF2-40B4-BE49-F238E27FC236}">
                <a16:creationId xmlns:a16="http://schemas.microsoft.com/office/drawing/2014/main" id="{051D0071-D35E-8FF8-61FF-F09C5DAD9E8F}"/>
              </a:ext>
            </a:extLst>
          </p:cNvPr>
          <p:cNvPicPr>
            <a:picLocks noChangeAspect="1"/>
          </p:cNvPicPr>
          <p:nvPr/>
        </p:nvPicPr>
        <p:blipFill>
          <a:blip r:embed="rId2"/>
          <a:stretch>
            <a:fillRect/>
          </a:stretch>
        </p:blipFill>
        <p:spPr>
          <a:xfrm>
            <a:off x="4624754" y="1656679"/>
            <a:ext cx="7315200" cy="4876800"/>
          </a:xfrm>
          <a:prstGeom prst="rect">
            <a:avLst/>
          </a:prstGeom>
          <a:ln>
            <a:solidFill>
              <a:schemeClr val="tx1"/>
            </a:solidFill>
          </a:ln>
        </p:spPr>
      </p:pic>
      <p:sp>
        <p:nvSpPr>
          <p:cNvPr id="6" name="TextBox 5">
            <a:extLst>
              <a:ext uri="{FF2B5EF4-FFF2-40B4-BE49-F238E27FC236}">
                <a16:creationId xmlns:a16="http://schemas.microsoft.com/office/drawing/2014/main" id="{1D3209A5-2D10-18E4-8E9E-95F32606ED91}"/>
              </a:ext>
            </a:extLst>
          </p:cNvPr>
          <p:cNvSpPr txBox="1"/>
          <p:nvPr/>
        </p:nvSpPr>
        <p:spPr>
          <a:xfrm>
            <a:off x="4624754" y="6302647"/>
            <a:ext cx="2590800"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Chris Evans, University of Illinois,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160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7217</TotalTime>
  <Words>748</Words>
  <Application>Microsoft Office PowerPoint</Application>
  <PresentationFormat>Widescreen</PresentationFormat>
  <Paragraphs>65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Japanese Stiltgrass</vt:lpstr>
      <vt:lpstr>Japanese Stiltgrass Introduction</vt:lpstr>
      <vt:lpstr>Japanese Stiltgrass Description</vt:lpstr>
      <vt:lpstr>Japanese Stiltgrass Description</vt:lpstr>
      <vt:lpstr>Japanese Stiltgrass Growth</vt:lpstr>
      <vt:lpstr>Japanese Stiltgrass What Makes it a Successful Invader?</vt:lpstr>
      <vt:lpstr>Japanese Stiltgrass Impact</vt:lpstr>
      <vt:lpstr>Japanese Stiltgrass Look-Alikes</vt:lpstr>
      <vt:lpstr>Japanese Stiltgrass Look-Alikes</vt:lpstr>
      <vt:lpstr>Japanese Stiltgrass Look-Alikes</vt:lpstr>
      <vt:lpstr>Japanese Stiltgrass Management</vt:lpstr>
      <vt:lpstr>Japanese Stiltgrass Management</vt:lpstr>
      <vt:lpstr>Japanese Stiltgrass 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Katy Crout</dc:creator>
  <cp:lastModifiedBy>Katy Crout</cp:lastModifiedBy>
  <cp:revision>3</cp:revision>
  <dcterms:created xsi:type="dcterms:W3CDTF">2024-09-18T20:38:54Z</dcterms:created>
  <dcterms:modified xsi:type="dcterms:W3CDTF">2025-09-26T18:53:09Z</dcterms:modified>
</cp:coreProperties>
</file>