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4" r:id="rId5"/>
    <p:sldId id="259" r:id="rId6"/>
    <p:sldId id="260" r:id="rId7"/>
    <p:sldId id="261" r:id="rId8"/>
    <p:sldId id="262" r:id="rId9"/>
    <p:sldId id="265" r:id="rId10"/>
    <p:sldId id="26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E598"/>
    <a:srgbClr val="F8D8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597CC5-8475-41A4-B96C-3C8D5B951344}" v="1" dt="2025-09-26T18:51:09.6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y Elizabeth Crout Moretti" userId="c2539806-68ef-4c2b-9689-e3b4ab591f97" providerId="ADAL" clId="{59CB4CD3-7EB1-40BB-9F68-ACE03F2FFF2C}"/>
    <pc:docChg chg="modSld">
      <pc:chgData name="Katy Elizabeth Crout Moretti" userId="c2539806-68ef-4c2b-9689-e3b4ab591f97" providerId="ADAL" clId="{59CB4CD3-7EB1-40BB-9F68-ACE03F2FFF2C}" dt="2025-09-26T18:52:33.710" v="14" actId="20577"/>
      <pc:docMkLst>
        <pc:docMk/>
      </pc:docMkLst>
      <pc:sldChg chg="modSp mod">
        <pc:chgData name="Katy Elizabeth Crout Moretti" userId="c2539806-68ef-4c2b-9689-e3b4ab591f97" providerId="ADAL" clId="{59CB4CD3-7EB1-40BB-9F68-ACE03F2FFF2C}" dt="2025-09-26T18:52:18.062" v="2" actId="20577"/>
        <pc:sldMkLst>
          <pc:docMk/>
          <pc:sldMk cId="2323806392" sldId="262"/>
        </pc:sldMkLst>
        <pc:spChg chg="mod">
          <ac:chgData name="Katy Elizabeth Crout Moretti" userId="c2539806-68ef-4c2b-9689-e3b4ab591f97" providerId="ADAL" clId="{59CB4CD3-7EB1-40BB-9F68-ACE03F2FFF2C}" dt="2025-09-26T18:52:18.062" v="2" actId="20577"/>
          <ac:spMkLst>
            <pc:docMk/>
            <pc:sldMk cId="2323806392" sldId="262"/>
            <ac:spMk id="3" creationId="{AD6110B2-3C58-FEAE-7A52-07347628AD3B}"/>
          </ac:spMkLst>
        </pc:spChg>
      </pc:sldChg>
      <pc:sldChg chg="modSp mod">
        <pc:chgData name="Katy Elizabeth Crout Moretti" userId="c2539806-68ef-4c2b-9689-e3b4ab591f97" providerId="ADAL" clId="{59CB4CD3-7EB1-40BB-9F68-ACE03F2FFF2C}" dt="2025-09-26T18:52:33.710" v="14" actId="20577"/>
        <pc:sldMkLst>
          <pc:docMk/>
          <pc:sldMk cId="2128648559" sldId="263"/>
        </pc:sldMkLst>
        <pc:spChg chg="mod">
          <ac:chgData name="Katy Elizabeth Crout Moretti" userId="c2539806-68ef-4c2b-9689-e3b4ab591f97" providerId="ADAL" clId="{59CB4CD3-7EB1-40BB-9F68-ACE03F2FFF2C}" dt="2025-09-26T18:52:33.710" v="14" actId="20577"/>
          <ac:spMkLst>
            <pc:docMk/>
            <pc:sldMk cId="2128648559" sldId="263"/>
            <ac:spMk id="5" creationId="{81A2D718-ACE7-F2E7-3F42-EFE7FA300DE4}"/>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DF9A9-80E8-FF4C-3A8A-9AC662A490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0DD1100-9DF1-5B94-81FB-3358E0832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1E897B8-FC39-D740-13B7-A29FB67317E4}"/>
              </a:ext>
            </a:extLst>
          </p:cNvPr>
          <p:cNvSpPr>
            <a:spLocks noGrp="1"/>
          </p:cNvSpPr>
          <p:nvPr>
            <p:ph type="dt" sz="half" idx="10"/>
          </p:nvPr>
        </p:nvSpPr>
        <p:spPr/>
        <p:txBody>
          <a:bodyPr/>
          <a:lstStyle/>
          <a:p>
            <a:fld id="{0A6C6C4F-0414-4847-A4B6-72B2B0F3F904}" type="datetimeFigureOut">
              <a:rPr lang="en-US" smtClean="0"/>
              <a:t>9/26/2025</a:t>
            </a:fld>
            <a:endParaRPr lang="en-US"/>
          </a:p>
        </p:txBody>
      </p:sp>
      <p:sp>
        <p:nvSpPr>
          <p:cNvPr id="5" name="Footer Placeholder 4">
            <a:extLst>
              <a:ext uri="{FF2B5EF4-FFF2-40B4-BE49-F238E27FC236}">
                <a16:creationId xmlns:a16="http://schemas.microsoft.com/office/drawing/2014/main" id="{95FAD2B0-308E-45A6-632B-A88D3A0C19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6F7277-9FFA-8309-87C2-3935A0F0BFC9}"/>
              </a:ext>
            </a:extLst>
          </p:cNvPr>
          <p:cNvSpPr>
            <a:spLocks noGrp="1"/>
          </p:cNvSpPr>
          <p:nvPr>
            <p:ph type="sldNum" sz="quarter" idx="12"/>
          </p:nvPr>
        </p:nvSpPr>
        <p:spPr/>
        <p:txBody>
          <a:bodyPr/>
          <a:lstStyle/>
          <a:p>
            <a:fld id="{1CE1D22B-6B50-47DC-B92E-935784E661E2}" type="slidenum">
              <a:rPr lang="en-US" smtClean="0"/>
              <a:t>‹#›</a:t>
            </a:fld>
            <a:endParaRPr lang="en-US"/>
          </a:p>
        </p:txBody>
      </p:sp>
    </p:spTree>
    <p:extLst>
      <p:ext uri="{BB962C8B-B14F-4D97-AF65-F5344CB8AC3E}">
        <p14:creationId xmlns:p14="http://schemas.microsoft.com/office/powerpoint/2010/main" val="2621572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E5897-C7A9-4F38-C459-948034E2351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681128-F921-5461-0249-37AAA72180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2BD385-3781-21A9-8F74-D1630E53DCB5}"/>
              </a:ext>
            </a:extLst>
          </p:cNvPr>
          <p:cNvSpPr>
            <a:spLocks noGrp="1"/>
          </p:cNvSpPr>
          <p:nvPr>
            <p:ph type="dt" sz="half" idx="10"/>
          </p:nvPr>
        </p:nvSpPr>
        <p:spPr/>
        <p:txBody>
          <a:bodyPr/>
          <a:lstStyle/>
          <a:p>
            <a:fld id="{0A6C6C4F-0414-4847-A4B6-72B2B0F3F904}" type="datetimeFigureOut">
              <a:rPr lang="en-US" smtClean="0"/>
              <a:t>9/26/2025</a:t>
            </a:fld>
            <a:endParaRPr lang="en-US"/>
          </a:p>
        </p:txBody>
      </p:sp>
      <p:sp>
        <p:nvSpPr>
          <p:cNvPr id="5" name="Footer Placeholder 4">
            <a:extLst>
              <a:ext uri="{FF2B5EF4-FFF2-40B4-BE49-F238E27FC236}">
                <a16:creationId xmlns:a16="http://schemas.microsoft.com/office/drawing/2014/main" id="{36777753-8D59-D5AA-B241-CE11D81DFE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231F25-7F12-EF38-4A5C-B931D6729AAB}"/>
              </a:ext>
            </a:extLst>
          </p:cNvPr>
          <p:cNvSpPr>
            <a:spLocks noGrp="1"/>
          </p:cNvSpPr>
          <p:nvPr>
            <p:ph type="sldNum" sz="quarter" idx="12"/>
          </p:nvPr>
        </p:nvSpPr>
        <p:spPr/>
        <p:txBody>
          <a:bodyPr/>
          <a:lstStyle/>
          <a:p>
            <a:fld id="{1CE1D22B-6B50-47DC-B92E-935784E661E2}" type="slidenum">
              <a:rPr lang="en-US" smtClean="0"/>
              <a:t>‹#›</a:t>
            </a:fld>
            <a:endParaRPr lang="en-US"/>
          </a:p>
        </p:txBody>
      </p:sp>
    </p:spTree>
    <p:extLst>
      <p:ext uri="{BB962C8B-B14F-4D97-AF65-F5344CB8AC3E}">
        <p14:creationId xmlns:p14="http://schemas.microsoft.com/office/powerpoint/2010/main" val="3745443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F1FE3E-055B-4F29-811C-F472B42A214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08F515-83EA-D527-0123-A3A878061D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DA8EAD-91CF-5B72-A43F-8D36C4424D3D}"/>
              </a:ext>
            </a:extLst>
          </p:cNvPr>
          <p:cNvSpPr>
            <a:spLocks noGrp="1"/>
          </p:cNvSpPr>
          <p:nvPr>
            <p:ph type="dt" sz="half" idx="10"/>
          </p:nvPr>
        </p:nvSpPr>
        <p:spPr/>
        <p:txBody>
          <a:bodyPr/>
          <a:lstStyle/>
          <a:p>
            <a:fld id="{0A6C6C4F-0414-4847-A4B6-72B2B0F3F904}" type="datetimeFigureOut">
              <a:rPr lang="en-US" smtClean="0"/>
              <a:t>9/26/2025</a:t>
            </a:fld>
            <a:endParaRPr lang="en-US"/>
          </a:p>
        </p:txBody>
      </p:sp>
      <p:sp>
        <p:nvSpPr>
          <p:cNvPr id="5" name="Footer Placeholder 4">
            <a:extLst>
              <a:ext uri="{FF2B5EF4-FFF2-40B4-BE49-F238E27FC236}">
                <a16:creationId xmlns:a16="http://schemas.microsoft.com/office/drawing/2014/main" id="{00998F3A-3D49-DEE9-C7C7-9E6B314A26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FC5AF3-BE28-EC83-5ECA-AAF59D37ACE1}"/>
              </a:ext>
            </a:extLst>
          </p:cNvPr>
          <p:cNvSpPr>
            <a:spLocks noGrp="1"/>
          </p:cNvSpPr>
          <p:nvPr>
            <p:ph type="sldNum" sz="quarter" idx="12"/>
          </p:nvPr>
        </p:nvSpPr>
        <p:spPr/>
        <p:txBody>
          <a:bodyPr/>
          <a:lstStyle/>
          <a:p>
            <a:fld id="{1CE1D22B-6B50-47DC-B92E-935784E661E2}" type="slidenum">
              <a:rPr lang="en-US" smtClean="0"/>
              <a:t>‹#›</a:t>
            </a:fld>
            <a:endParaRPr lang="en-US"/>
          </a:p>
        </p:txBody>
      </p:sp>
    </p:spTree>
    <p:extLst>
      <p:ext uri="{BB962C8B-B14F-4D97-AF65-F5344CB8AC3E}">
        <p14:creationId xmlns:p14="http://schemas.microsoft.com/office/powerpoint/2010/main" val="1165773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C6DEE-B19B-09D0-8615-2541B879D5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0279AE-EFA1-1D75-1152-FFF89725E2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674947-9E98-2FC1-9C54-3CF0F1EA056A}"/>
              </a:ext>
            </a:extLst>
          </p:cNvPr>
          <p:cNvSpPr>
            <a:spLocks noGrp="1"/>
          </p:cNvSpPr>
          <p:nvPr>
            <p:ph type="dt" sz="half" idx="10"/>
          </p:nvPr>
        </p:nvSpPr>
        <p:spPr/>
        <p:txBody>
          <a:bodyPr/>
          <a:lstStyle/>
          <a:p>
            <a:fld id="{0A6C6C4F-0414-4847-A4B6-72B2B0F3F904}" type="datetimeFigureOut">
              <a:rPr lang="en-US" smtClean="0"/>
              <a:t>9/26/2025</a:t>
            </a:fld>
            <a:endParaRPr lang="en-US"/>
          </a:p>
        </p:txBody>
      </p:sp>
      <p:sp>
        <p:nvSpPr>
          <p:cNvPr id="5" name="Footer Placeholder 4">
            <a:extLst>
              <a:ext uri="{FF2B5EF4-FFF2-40B4-BE49-F238E27FC236}">
                <a16:creationId xmlns:a16="http://schemas.microsoft.com/office/drawing/2014/main" id="{C719027C-C83F-4A97-8155-976F03A64F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1E3D36-1B2E-3FFC-07FB-299D9F155B9C}"/>
              </a:ext>
            </a:extLst>
          </p:cNvPr>
          <p:cNvSpPr>
            <a:spLocks noGrp="1"/>
          </p:cNvSpPr>
          <p:nvPr>
            <p:ph type="sldNum" sz="quarter" idx="12"/>
          </p:nvPr>
        </p:nvSpPr>
        <p:spPr/>
        <p:txBody>
          <a:bodyPr/>
          <a:lstStyle/>
          <a:p>
            <a:fld id="{1CE1D22B-6B50-47DC-B92E-935784E661E2}" type="slidenum">
              <a:rPr lang="en-US" smtClean="0"/>
              <a:t>‹#›</a:t>
            </a:fld>
            <a:endParaRPr lang="en-US"/>
          </a:p>
        </p:txBody>
      </p:sp>
    </p:spTree>
    <p:extLst>
      <p:ext uri="{BB962C8B-B14F-4D97-AF65-F5344CB8AC3E}">
        <p14:creationId xmlns:p14="http://schemas.microsoft.com/office/powerpoint/2010/main" val="2458670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450F6-46F1-3DBC-FF1A-D4B54F14A0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993BE9B-6C06-5105-530C-8CD10EA89D9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01FC7A4-F3C2-D878-A311-175305DE1464}"/>
              </a:ext>
            </a:extLst>
          </p:cNvPr>
          <p:cNvSpPr>
            <a:spLocks noGrp="1"/>
          </p:cNvSpPr>
          <p:nvPr>
            <p:ph type="dt" sz="half" idx="10"/>
          </p:nvPr>
        </p:nvSpPr>
        <p:spPr/>
        <p:txBody>
          <a:bodyPr/>
          <a:lstStyle/>
          <a:p>
            <a:fld id="{0A6C6C4F-0414-4847-A4B6-72B2B0F3F904}" type="datetimeFigureOut">
              <a:rPr lang="en-US" smtClean="0"/>
              <a:t>9/26/2025</a:t>
            </a:fld>
            <a:endParaRPr lang="en-US"/>
          </a:p>
        </p:txBody>
      </p:sp>
      <p:sp>
        <p:nvSpPr>
          <p:cNvPr id="5" name="Footer Placeholder 4">
            <a:extLst>
              <a:ext uri="{FF2B5EF4-FFF2-40B4-BE49-F238E27FC236}">
                <a16:creationId xmlns:a16="http://schemas.microsoft.com/office/drawing/2014/main" id="{5DA93D28-B450-CBEA-4983-AB88ED132B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67AE49-461B-7EA3-EE31-E4BF5FAE45B2}"/>
              </a:ext>
            </a:extLst>
          </p:cNvPr>
          <p:cNvSpPr>
            <a:spLocks noGrp="1"/>
          </p:cNvSpPr>
          <p:nvPr>
            <p:ph type="sldNum" sz="quarter" idx="12"/>
          </p:nvPr>
        </p:nvSpPr>
        <p:spPr/>
        <p:txBody>
          <a:bodyPr/>
          <a:lstStyle/>
          <a:p>
            <a:fld id="{1CE1D22B-6B50-47DC-B92E-935784E661E2}" type="slidenum">
              <a:rPr lang="en-US" smtClean="0"/>
              <a:t>‹#›</a:t>
            </a:fld>
            <a:endParaRPr lang="en-US"/>
          </a:p>
        </p:txBody>
      </p:sp>
    </p:spTree>
    <p:extLst>
      <p:ext uri="{BB962C8B-B14F-4D97-AF65-F5344CB8AC3E}">
        <p14:creationId xmlns:p14="http://schemas.microsoft.com/office/powerpoint/2010/main" val="1783419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C036F-E117-6B8C-2E35-92529BC1F3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2AEA13-A8D5-6000-6C06-5077B4E884F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455D5F-F901-FDE1-AF53-C20D5D3356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B3E6D8-7783-6DD7-8490-7E08E753149C}"/>
              </a:ext>
            </a:extLst>
          </p:cNvPr>
          <p:cNvSpPr>
            <a:spLocks noGrp="1"/>
          </p:cNvSpPr>
          <p:nvPr>
            <p:ph type="dt" sz="half" idx="10"/>
          </p:nvPr>
        </p:nvSpPr>
        <p:spPr/>
        <p:txBody>
          <a:bodyPr/>
          <a:lstStyle/>
          <a:p>
            <a:fld id="{0A6C6C4F-0414-4847-A4B6-72B2B0F3F904}" type="datetimeFigureOut">
              <a:rPr lang="en-US" smtClean="0"/>
              <a:t>9/26/2025</a:t>
            </a:fld>
            <a:endParaRPr lang="en-US"/>
          </a:p>
        </p:txBody>
      </p:sp>
      <p:sp>
        <p:nvSpPr>
          <p:cNvPr id="6" name="Footer Placeholder 5">
            <a:extLst>
              <a:ext uri="{FF2B5EF4-FFF2-40B4-BE49-F238E27FC236}">
                <a16:creationId xmlns:a16="http://schemas.microsoft.com/office/drawing/2014/main" id="{8AC9D06E-CA71-E066-EDDE-7D8C265CC8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C3F0DC-94A5-6BA2-C7BD-92AE6A9E186E}"/>
              </a:ext>
            </a:extLst>
          </p:cNvPr>
          <p:cNvSpPr>
            <a:spLocks noGrp="1"/>
          </p:cNvSpPr>
          <p:nvPr>
            <p:ph type="sldNum" sz="quarter" idx="12"/>
          </p:nvPr>
        </p:nvSpPr>
        <p:spPr/>
        <p:txBody>
          <a:bodyPr/>
          <a:lstStyle/>
          <a:p>
            <a:fld id="{1CE1D22B-6B50-47DC-B92E-935784E661E2}" type="slidenum">
              <a:rPr lang="en-US" smtClean="0"/>
              <a:t>‹#›</a:t>
            </a:fld>
            <a:endParaRPr lang="en-US"/>
          </a:p>
        </p:txBody>
      </p:sp>
    </p:spTree>
    <p:extLst>
      <p:ext uri="{BB962C8B-B14F-4D97-AF65-F5344CB8AC3E}">
        <p14:creationId xmlns:p14="http://schemas.microsoft.com/office/powerpoint/2010/main" val="548237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198B0-3C6C-730E-A153-94F45DC25EE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1CFE7C-CDD9-0C2E-16FC-5CA9CA595E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8F9B11-7F51-52A6-54F5-E6AB6B4800A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69F0F7B-BAF2-839B-162E-104E264C6C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C47A07-AC05-8947-87DE-DBAEDF40F3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4FD3BAC-8934-54D6-2D3E-B7D14D2459AC}"/>
              </a:ext>
            </a:extLst>
          </p:cNvPr>
          <p:cNvSpPr>
            <a:spLocks noGrp="1"/>
          </p:cNvSpPr>
          <p:nvPr>
            <p:ph type="dt" sz="half" idx="10"/>
          </p:nvPr>
        </p:nvSpPr>
        <p:spPr/>
        <p:txBody>
          <a:bodyPr/>
          <a:lstStyle/>
          <a:p>
            <a:fld id="{0A6C6C4F-0414-4847-A4B6-72B2B0F3F904}" type="datetimeFigureOut">
              <a:rPr lang="en-US" smtClean="0"/>
              <a:t>9/26/2025</a:t>
            </a:fld>
            <a:endParaRPr lang="en-US"/>
          </a:p>
        </p:txBody>
      </p:sp>
      <p:sp>
        <p:nvSpPr>
          <p:cNvPr id="8" name="Footer Placeholder 7">
            <a:extLst>
              <a:ext uri="{FF2B5EF4-FFF2-40B4-BE49-F238E27FC236}">
                <a16:creationId xmlns:a16="http://schemas.microsoft.com/office/drawing/2014/main" id="{86BCA347-1603-B792-6CEC-44C60CBFF93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C4EF373-8F1E-4FBC-50FE-D8ACB46345D8}"/>
              </a:ext>
            </a:extLst>
          </p:cNvPr>
          <p:cNvSpPr>
            <a:spLocks noGrp="1"/>
          </p:cNvSpPr>
          <p:nvPr>
            <p:ph type="sldNum" sz="quarter" idx="12"/>
          </p:nvPr>
        </p:nvSpPr>
        <p:spPr/>
        <p:txBody>
          <a:bodyPr/>
          <a:lstStyle/>
          <a:p>
            <a:fld id="{1CE1D22B-6B50-47DC-B92E-935784E661E2}" type="slidenum">
              <a:rPr lang="en-US" smtClean="0"/>
              <a:t>‹#›</a:t>
            </a:fld>
            <a:endParaRPr lang="en-US"/>
          </a:p>
        </p:txBody>
      </p:sp>
    </p:spTree>
    <p:extLst>
      <p:ext uri="{BB962C8B-B14F-4D97-AF65-F5344CB8AC3E}">
        <p14:creationId xmlns:p14="http://schemas.microsoft.com/office/powerpoint/2010/main" val="663392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20B9A-E0CD-A087-B8EF-7B59A0DC1C8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47E6110-CA4C-C354-BBBC-1D9A6B89B8E6}"/>
              </a:ext>
            </a:extLst>
          </p:cNvPr>
          <p:cNvSpPr>
            <a:spLocks noGrp="1"/>
          </p:cNvSpPr>
          <p:nvPr>
            <p:ph type="dt" sz="half" idx="10"/>
          </p:nvPr>
        </p:nvSpPr>
        <p:spPr/>
        <p:txBody>
          <a:bodyPr/>
          <a:lstStyle/>
          <a:p>
            <a:fld id="{0A6C6C4F-0414-4847-A4B6-72B2B0F3F904}" type="datetimeFigureOut">
              <a:rPr lang="en-US" smtClean="0"/>
              <a:t>9/26/2025</a:t>
            </a:fld>
            <a:endParaRPr lang="en-US"/>
          </a:p>
        </p:txBody>
      </p:sp>
      <p:sp>
        <p:nvSpPr>
          <p:cNvPr id="4" name="Footer Placeholder 3">
            <a:extLst>
              <a:ext uri="{FF2B5EF4-FFF2-40B4-BE49-F238E27FC236}">
                <a16:creationId xmlns:a16="http://schemas.microsoft.com/office/drawing/2014/main" id="{AD890837-2F33-469D-8DB6-1CCE9F62BE0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0B1F949-2D5F-5AD0-AE72-2C9C6D7C68FD}"/>
              </a:ext>
            </a:extLst>
          </p:cNvPr>
          <p:cNvSpPr>
            <a:spLocks noGrp="1"/>
          </p:cNvSpPr>
          <p:nvPr>
            <p:ph type="sldNum" sz="quarter" idx="12"/>
          </p:nvPr>
        </p:nvSpPr>
        <p:spPr/>
        <p:txBody>
          <a:bodyPr/>
          <a:lstStyle/>
          <a:p>
            <a:fld id="{1CE1D22B-6B50-47DC-B92E-935784E661E2}" type="slidenum">
              <a:rPr lang="en-US" smtClean="0"/>
              <a:t>‹#›</a:t>
            </a:fld>
            <a:endParaRPr lang="en-US"/>
          </a:p>
        </p:txBody>
      </p:sp>
    </p:spTree>
    <p:extLst>
      <p:ext uri="{BB962C8B-B14F-4D97-AF65-F5344CB8AC3E}">
        <p14:creationId xmlns:p14="http://schemas.microsoft.com/office/powerpoint/2010/main" val="3446318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7A4B7B-1B0E-34CB-093F-A81E82E63A26}"/>
              </a:ext>
            </a:extLst>
          </p:cNvPr>
          <p:cNvSpPr>
            <a:spLocks noGrp="1"/>
          </p:cNvSpPr>
          <p:nvPr>
            <p:ph type="dt" sz="half" idx="10"/>
          </p:nvPr>
        </p:nvSpPr>
        <p:spPr/>
        <p:txBody>
          <a:bodyPr/>
          <a:lstStyle/>
          <a:p>
            <a:fld id="{0A6C6C4F-0414-4847-A4B6-72B2B0F3F904}" type="datetimeFigureOut">
              <a:rPr lang="en-US" smtClean="0"/>
              <a:t>9/26/2025</a:t>
            </a:fld>
            <a:endParaRPr lang="en-US"/>
          </a:p>
        </p:txBody>
      </p:sp>
      <p:sp>
        <p:nvSpPr>
          <p:cNvPr id="3" name="Footer Placeholder 2">
            <a:extLst>
              <a:ext uri="{FF2B5EF4-FFF2-40B4-BE49-F238E27FC236}">
                <a16:creationId xmlns:a16="http://schemas.microsoft.com/office/drawing/2014/main" id="{5D2EDBD5-0876-002B-662C-2097D44CB05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D3CB4A4-F65B-7AAF-3887-B474A81FF0E7}"/>
              </a:ext>
            </a:extLst>
          </p:cNvPr>
          <p:cNvSpPr>
            <a:spLocks noGrp="1"/>
          </p:cNvSpPr>
          <p:nvPr>
            <p:ph type="sldNum" sz="quarter" idx="12"/>
          </p:nvPr>
        </p:nvSpPr>
        <p:spPr/>
        <p:txBody>
          <a:bodyPr/>
          <a:lstStyle/>
          <a:p>
            <a:fld id="{1CE1D22B-6B50-47DC-B92E-935784E661E2}" type="slidenum">
              <a:rPr lang="en-US" smtClean="0"/>
              <a:t>‹#›</a:t>
            </a:fld>
            <a:endParaRPr lang="en-US"/>
          </a:p>
        </p:txBody>
      </p:sp>
    </p:spTree>
    <p:extLst>
      <p:ext uri="{BB962C8B-B14F-4D97-AF65-F5344CB8AC3E}">
        <p14:creationId xmlns:p14="http://schemas.microsoft.com/office/powerpoint/2010/main" val="1339619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A2E7F-E23F-187D-5BAB-B5DA562B8A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9EA988E-2FED-E0BC-5EC1-21EE71EDEE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EE0FAD8-90DF-3C46-48EE-4B8A4F0632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20DC6D-0BA0-A59C-2405-A1446C968286}"/>
              </a:ext>
            </a:extLst>
          </p:cNvPr>
          <p:cNvSpPr>
            <a:spLocks noGrp="1"/>
          </p:cNvSpPr>
          <p:nvPr>
            <p:ph type="dt" sz="half" idx="10"/>
          </p:nvPr>
        </p:nvSpPr>
        <p:spPr/>
        <p:txBody>
          <a:bodyPr/>
          <a:lstStyle/>
          <a:p>
            <a:fld id="{0A6C6C4F-0414-4847-A4B6-72B2B0F3F904}" type="datetimeFigureOut">
              <a:rPr lang="en-US" smtClean="0"/>
              <a:t>9/26/2025</a:t>
            </a:fld>
            <a:endParaRPr lang="en-US"/>
          </a:p>
        </p:txBody>
      </p:sp>
      <p:sp>
        <p:nvSpPr>
          <p:cNvPr id="6" name="Footer Placeholder 5">
            <a:extLst>
              <a:ext uri="{FF2B5EF4-FFF2-40B4-BE49-F238E27FC236}">
                <a16:creationId xmlns:a16="http://schemas.microsoft.com/office/drawing/2014/main" id="{8554D4F7-1F33-507A-26D9-6AAEA5B220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695CC2-0F69-FFFB-B4D9-8008125E6F23}"/>
              </a:ext>
            </a:extLst>
          </p:cNvPr>
          <p:cNvSpPr>
            <a:spLocks noGrp="1"/>
          </p:cNvSpPr>
          <p:nvPr>
            <p:ph type="sldNum" sz="quarter" idx="12"/>
          </p:nvPr>
        </p:nvSpPr>
        <p:spPr/>
        <p:txBody>
          <a:bodyPr/>
          <a:lstStyle/>
          <a:p>
            <a:fld id="{1CE1D22B-6B50-47DC-B92E-935784E661E2}" type="slidenum">
              <a:rPr lang="en-US" smtClean="0"/>
              <a:t>‹#›</a:t>
            </a:fld>
            <a:endParaRPr lang="en-US"/>
          </a:p>
        </p:txBody>
      </p:sp>
    </p:spTree>
    <p:extLst>
      <p:ext uri="{BB962C8B-B14F-4D97-AF65-F5344CB8AC3E}">
        <p14:creationId xmlns:p14="http://schemas.microsoft.com/office/powerpoint/2010/main" val="2402686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E6C04-443A-8A43-B40D-8DD27028AB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F675B74-E10D-1C0A-DEF7-4DA48796D7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4FF04B-4789-0BB7-A117-67CD148F78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997573-E457-DE31-76CD-E3BBED781F76}"/>
              </a:ext>
            </a:extLst>
          </p:cNvPr>
          <p:cNvSpPr>
            <a:spLocks noGrp="1"/>
          </p:cNvSpPr>
          <p:nvPr>
            <p:ph type="dt" sz="half" idx="10"/>
          </p:nvPr>
        </p:nvSpPr>
        <p:spPr/>
        <p:txBody>
          <a:bodyPr/>
          <a:lstStyle/>
          <a:p>
            <a:fld id="{0A6C6C4F-0414-4847-A4B6-72B2B0F3F904}" type="datetimeFigureOut">
              <a:rPr lang="en-US" smtClean="0"/>
              <a:t>9/26/2025</a:t>
            </a:fld>
            <a:endParaRPr lang="en-US"/>
          </a:p>
        </p:txBody>
      </p:sp>
      <p:sp>
        <p:nvSpPr>
          <p:cNvPr id="6" name="Footer Placeholder 5">
            <a:extLst>
              <a:ext uri="{FF2B5EF4-FFF2-40B4-BE49-F238E27FC236}">
                <a16:creationId xmlns:a16="http://schemas.microsoft.com/office/drawing/2014/main" id="{99704D62-448A-8CA2-F530-C1C194BA40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49BD90-8C58-02E7-E450-9A11B9C09E2F}"/>
              </a:ext>
            </a:extLst>
          </p:cNvPr>
          <p:cNvSpPr>
            <a:spLocks noGrp="1"/>
          </p:cNvSpPr>
          <p:nvPr>
            <p:ph type="sldNum" sz="quarter" idx="12"/>
          </p:nvPr>
        </p:nvSpPr>
        <p:spPr/>
        <p:txBody>
          <a:bodyPr/>
          <a:lstStyle/>
          <a:p>
            <a:fld id="{1CE1D22B-6B50-47DC-B92E-935784E661E2}" type="slidenum">
              <a:rPr lang="en-US" smtClean="0"/>
              <a:t>‹#›</a:t>
            </a:fld>
            <a:endParaRPr lang="en-US"/>
          </a:p>
        </p:txBody>
      </p:sp>
    </p:spTree>
    <p:extLst>
      <p:ext uri="{BB962C8B-B14F-4D97-AF65-F5344CB8AC3E}">
        <p14:creationId xmlns:p14="http://schemas.microsoft.com/office/powerpoint/2010/main" val="2100044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378726-ED75-CBB4-1C2D-00737F7638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B7C5689-2FAB-902A-A5DD-838E1DAB33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522F62-77AD-9DB7-B578-E6E3479CFB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A6C6C4F-0414-4847-A4B6-72B2B0F3F904}" type="datetimeFigureOut">
              <a:rPr lang="en-US" smtClean="0"/>
              <a:t>9/26/2025</a:t>
            </a:fld>
            <a:endParaRPr lang="en-US"/>
          </a:p>
        </p:txBody>
      </p:sp>
      <p:sp>
        <p:nvSpPr>
          <p:cNvPr id="5" name="Footer Placeholder 4">
            <a:extLst>
              <a:ext uri="{FF2B5EF4-FFF2-40B4-BE49-F238E27FC236}">
                <a16:creationId xmlns:a16="http://schemas.microsoft.com/office/drawing/2014/main" id="{3B5483DA-E34E-533B-B0AD-DE668C120C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66A2DBF-8F53-C2AC-3091-8B3180AEBC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CE1D22B-6B50-47DC-B92E-935784E661E2}" type="slidenum">
              <a:rPr lang="en-US" smtClean="0"/>
              <a:t>‹#›</a:t>
            </a:fld>
            <a:endParaRPr lang="en-US"/>
          </a:p>
        </p:txBody>
      </p:sp>
    </p:spTree>
    <p:extLst>
      <p:ext uri="{BB962C8B-B14F-4D97-AF65-F5344CB8AC3E}">
        <p14:creationId xmlns:p14="http://schemas.microsoft.com/office/powerpoint/2010/main" val="20020291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edis.ifas.ufl.edu/publication/EP620" TargetMode="External"/><Relationship Id="rId7" Type="http://schemas.openxmlformats.org/officeDocument/2006/relationships/image" Target="../media/image16.png"/><Relationship Id="rId2" Type="http://schemas.openxmlformats.org/officeDocument/2006/relationships/hyperlink" Target="http://southernforesthealth.net/" TargetMode="Externa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s://extension.illinois.edu/invasives/invasive-johnsongras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ACA12B-29E5-70E6-F0DE-3A28DC4FAF39}"/>
              </a:ext>
            </a:extLst>
          </p:cNvPr>
          <p:cNvSpPr/>
          <p:nvPr/>
        </p:nvSpPr>
        <p:spPr>
          <a:xfrm>
            <a:off x="0" y="1123297"/>
            <a:ext cx="12192000" cy="2157862"/>
          </a:xfrm>
          <a:prstGeom prst="rect">
            <a:avLst/>
          </a:prstGeom>
          <a:solidFill>
            <a:srgbClr val="FAE59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DD45B79-3B39-DE24-74A3-29B6BD74AFEF}"/>
              </a:ext>
            </a:extLst>
          </p:cNvPr>
          <p:cNvSpPr>
            <a:spLocks noGrp="1"/>
          </p:cNvSpPr>
          <p:nvPr>
            <p:ph type="ctrTitle"/>
          </p:nvPr>
        </p:nvSpPr>
        <p:spPr>
          <a:xfrm>
            <a:off x="0" y="1479732"/>
            <a:ext cx="12191999" cy="1444991"/>
          </a:xfrm>
        </p:spPr>
        <p:txBody>
          <a:bodyPr>
            <a:normAutofit/>
          </a:bodyPr>
          <a:lstStyle/>
          <a:p>
            <a:r>
              <a:rPr lang="en-US" sz="9600" b="1" dirty="0">
                <a:latin typeface="Arial" panose="020B0604020202020204" pitchFamily="34" charset="0"/>
                <a:cs typeface="Arial" panose="020B0604020202020204" pitchFamily="34" charset="0"/>
              </a:rPr>
              <a:t>Johnson grass</a:t>
            </a:r>
          </a:p>
        </p:txBody>
      </p:sp>
      <p:sp>
        <p:nvSpPr>
          <p:cNvPr id="3" name="Subtitle 2">
            <a:extLst>
              <a:ext uri="{FF2B5EF4-FFF2-40B4-BE49-F238E27FC236}">
                <a16:creationId xmlns:a16="http://schemas.microsoft.com/office/drawing/2014/main" id="{6AAA569C-3CA3-890B-2885-8EC9DE5A8CEC}"/>
              </a:ext>
            </a:extLst>
          </p:cNvPr>
          <p:cNvSpPr>
            <a:spLocks noGrp="1"/>
          </p:cNvSpPr>
          <p:nvPr>
            <p:ph type="subTitle" idx="1"/>
          </p:nvPr>
        </p:nvSpPr>
        <p:spPr>
          <a:xfrm>
            <a:off x="5763178" y="3637594"/>
            <a:ext cx="6083625" cy="2989574"/>
          </a:xfrm>
        </p:spPr>
        <p:txBody>
          <a:bodyPr>
            <a:normAutofit lnSpcReduction="10000"/>
          </a:bodyPr>
          <a:lstStyle/>
          <a:p>
            <a:pPr>
              <a:spcBef>
                <a:spcPts val="1200"/>
              </a:spcBef>
              <a:spcAft>
                <a:spcPts val="1200"/>
              </a:spcAft>
            </a:pPr>
            <a:r>
              <a:rPr lang="en-US" sz="2800" i="1" dirty="0">
                <a:latin typeface="Arial" panose="020B0604020202020204" pitchFamily="34" charset="0"/>
                <a:cs typeface="Arial" panose="020B0604020202020204" pitchFamily="34" charset="0"/>
              </a:rPr>
              <a:t>Sorghum </a:t>
            </a:r>
            <a:r>
              <a:rPr lang="en-US" sz="2800" i="1" dirty="0" err="1">
                <a:latin typeface="Arial" panose="020B0604020202020204" pitchFamily="34" charset="0"/>
                <a:cs typeface="Arial" panose="020B0604020202020204" pitchFamily="34" charset="0"/>
              </a:rPr>
              <a:t>halepense</a:t>
            </a:r>
            <a:endParaRPr lang="en-US" sz="2800" i="1" dirty="0">
              <a:latin typeface="Arial" panose="020B0604020202020204" pitchFamily="34" charset="0"/>
              <a:cs typeface="Arial" panose="020B0604020202020204" pitchFamily="34" charset="0"/>
            </a:endParaRPr>
          </a:p>
          <a:p>
            <a:pPr>
              <a:spcBef>
                <a:spcPts val="1200"/>
              </a:spcBef>
              <a:spcAft>
                <a:spcPts val="1200"/>
              </a:spcAft>
            </a:pPr>
            <a:r>
              <a:rPr lang="en-US" sz="2800" dirty="0">
                <a:latin typeface="Arial" panose="020B0604020202020204" pitchFamily="34" charset="0"/>
                <a:cs typeface="Arial" panose="020B0604020202020204" pitchFamily="34" charset="0"/>
              </a:rPr>
              <a:t>Invasive, perennial grass in the </a:t>
            </a:r>
            <a:r>
              <a:rPr lang="en-US" sz="2800" dirty="0" err="1">
                <a:latin typeface="Arial" panose="020B0604020202020204" pitchFamily="34" charset="0"/>
                <a:cs typeface="Arial" panose="020B0604020202020204" pitchFamily="34" charset="0"/>
              </a:rPr>
              <a:t>Poaceae</a:t>
            </a:r>
            <a:r>
              <a:rPr lang="en-US" sz="2800" dirty="0">
                <a:latin typeface="Arial" panose="020B0604020202020204" pitchFamily="34" charset="0"/>
                <a:cs typeface="Arial" panose="020B0604020202020204" pitchFamily="34" charset="0"/>
              </a:rPr>
              <a:t> family</a:t>
            </a:r>
          </a:p>
          <a:p>
            <a:pPr>
              <a:spcBef>
                <a:spcPts val="1200"/>
              </a:spcBef>
              <a:spcAft>
                <a:spcPts val="1200"/>
              </a:spcAft>
            </a:pPr>
            <a:r>
              <a:rPr lang="en-US" sz="2800" dirty="0">
                <a:latin typeface="Arial" panose="020B0604020202020204" pitchFamily="34" charset="0"/>
                <a:cs typeface="Arial" panose="020B0604020202020204" pitchFamily="34" charset="0"/>
              </a:rPr>
              <a:t>Known as one of the most persistent and troublesome weeds in the southern US</a:t>
            </a:r>
          </a:p>
        </p:txBody>
      </p:sp>
      <p:pic>
        <p:nvPicPr>
          <p:cNvPr id="4" name="Picture 3">
            <a:extLst>
              <a:ext uri="{FF2B5EF4-FFF2-40B4-BE49-F238E27FC236}">
                <a16:creationId xmlns:a16="http://schemas.microsoft.com/office/drawing/2014/main" id="{660209A4-2944-49FD-C707-100771511BE3}"/>
              </a:ext>
            </a:extLst>
          </p:cNvPr>
          <p:cNvPicPr>
            <a:picLocks noChangeAspect="1"/>
          </p:cNvPicPr>
          <p:nvPr/>
        </p:nvPicPr>
        <p:blipFill>
          <a:blip r:embed="rId2"/>
          <a:stretch>
            <a:fillRect/>
          </a:stretch>
        </p:blipFill>
        <p:spPr>
          <a:xfrm>
            <a:off x="248678" y="198319"/>
            <a:ext cx="3639627" cy="682811"/>
          </a:xfrm>
          <a:prstGeom prst="rect">
            <a:avLst/>
          </a:prstGeom>
        </p:spPr>
      </p:pic>
      <p:pic>
        <p:nvPicPr>
          <p:cNvPr id="5" name="Picture 4">
            <a:extLst>
              <a:ext uri="{FF2B5EF4-FFF2-40B4-BE49-F238E27FC236}">
                <a16:creationId xmlns:a16="http://schemas.microsoft.com/office/drawing/2014/main" id="{2E256070-0BF3-8B55-D282-1DB3536F04BA}"/>
              </a:ext>
            </a:extLst>
          </p:cNvPr>
          <p:cNvPicPr>
            <a:picLocks noChangeAspect="1"/>
          </p:cNvPicPr>
          <p:nvPr/>
        </p:nvPicPr>
        <p:blipFill>
          <a:blip r:embed="rId3"/>
          <a:stretch>
            <a:fillRect/>
          </a:stretch>
        </p:blipFill>
        <p:spPr>
          <a:xfrm>
            <a:off x="5693629" y="135031"/>
            <a:ext cx="804742" cy="896190"/>
          </a:xfrm>
          <a:prstGeom prst="rect">
            <a:avLst/>
          </a:prstGeom>
        </p:spPr>
      </p:pic>
      <p:pic>
        <p:nvPicPr>
          <p:cNvPr id="6" name="Picture 5">
            <a:extLst>
              <a:ext uri="{FF2B5EF4-FFF2-40B4-BE49-F238E27FC236}">
                <a16:creationId xmlns:a16="http://schemas.microsoft.com/office/drawing/2014/main" id="{96978E17-7B84-A860-9698-FDF0401BB279}"/>
              </a:ext>
            </a:extLst>
          </p:cNvPr>
          <p:cNvPicPr>
            <a:picLocks noChangeAspect="1"/>
          </p:cNvPicPr>
          <p:nvPr/>
        </p:nvPicPr>
        <p:blipFill>
          <a:blip r:embed="rId4"/>
          <a:stretch>
            <a:fillRect/>
          </a:stretch>
        </p:blipFill>
        <p:spPr>
          <a:xfrm>
            <a:off x="8012087" y="81245"/>
            <a:ext cx="3834716" cy="829128"/>
          </a:xfrm>
          <a:prstGeom prst="rect">
            <a:avLst/>
          </a:prstGeom>
        </p:spPr>
      </p:pic>
      <p:pic>
        <p:nvPicPr>
          <p:cNvPr id="10" name="Picture 9" descr="Long shot of tall grass&#10;&#10;Description automatically generated">
            <a:extLst>
              <a:ext uri="{FF2B5EF4-FFF2-40B4-BE49-F238E27FC236}">
                <a16:creationId xmlns:a16="http://schemas.microsoft.com/office/drawing/2014/main" id="{CC8F9242-0F13-3708-9451-08D55685D2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3281158"/>
            <a:ext cx="5365261" cy="3576841"/>
          </a:xfrm>
          <a:prstGeom prst="rect">
            <a:avLst/>
          </a:prstGeom>
          <a:ln>
            <a:solidFill>
              <a:schemeClr val="tx1"/>
            </a:solidFill>
          </a:ln>
        </p:spPr>
      </p:pic>
      <p:sp>
        <p:nvSpPr>
          <p:cNvPr id="8" name="TextBox 7">
            <a:extLst>
              <a:ext uri="{FF2B5EF4-FFF2-40B4-BE49-F238E27FC236}">
                <a16:creationId xmlns:a16="http://schemas.microsoft.com/office/drawing/2014/main" id="{2EC09F85-9958-AEB2-FDD7-4364DA8B1DD5}"/>
              </a:ext>
            </a:extLst>
          </p:cNvPr>
          <p:cNvSpPr txBox="1"/>
          <p:nvPr/>
        </p:nvSpPr>
        <p:spPr>
          <a:xfrm>
            <a:off x="0" y="6627168"/>
            <a:ext cx="2567354" cy="230832"/>
          </a:xfrm>
          <a:prstGeom prst="rect">
            <a:avLst/>
          </a:prstGeom>
          <a:solidFill>
            <a:schemeClr val="bg1"/>
          </a:solidFill>
          <a:ln>
            <a:solidFill>
              <a:schemeClr val="tx1"/>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a:solidFill>
                  <a:prstClr val="black"/>
                </a:solidFill>
                <a:latin typeface="Arial" panose="020B0604020202020204" pitchFamily="34" charset="0"/>
                <a:cs typeface="Arial" panose="020B0604020202020204" pitchFamily="34" charset="0"/>
              </a:rPr>
              <a:t>Chris Evans, University of Illinois, bugwood.org</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97090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16428AB-A5E1-F8A3-52BB-B6E189F7345F}"/>
              </a:ext>
            </a:extLst>
          </p:cNvPr>
          <p:cNvSpPr/>
          <p:nvPr/>
        </p:nvSpPr>
        <p:spPr>
          <a:xfrm>
            <a:off x="0" y="0"/>
            <a:ext cx="12192000" cy="1325563"/>
          </a:xfrm>
          <a:prstGeom prst="rect">
            <a:avLst/>
          </a:prstGeom>
          <a:solidFill>
            <a:srgbClr val="FAE598"/>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475C88D-36A1-6EC8-2BC8-3862FA56774E}"/>
              </a:ext>
            </a:extLst>
          </p:cNvPr>
          <p:cNvSpPr>
            <a:spLocks noGrp="1"/>
          </p:cNvSpPr>
          <p:nvPr>
            <p:ph type="title"/>
          </p:nvPr>
        </p:nvSpPr>
        <p:spPr>
          <a:xfrm>
            <a:off x="0" y="-1"/>
            <a:ext cx="12191999" cy="1325563"/>
          </a:xfrm>
        </p:spPr>
        <p:txBody>
          <a:bodyPr>
            <a:normAutofit/>
          </a:bodyPr>
          <a:lstStyle/>
          <a:p>
            <a:pPr algn="ctr"/>
            <a:r>
              <a:rPr lang="en-US" sz="3600" b="1">
                <a:latin typeface="Arial" panose="020B0604020202020204" pitchFamily="34" charset="0"/>
                <a:cs typeface="Arial" panose="020B0604020202020204" pitchFamily="34" charset="0"/>
              </a:rPr>
              <a:t>Johnson grass</a:t>
            </a:r>
            <a:br>
              <a:rPr lang="en-US" sz="36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Additional Resources</a:t>
            </a:r>
            <a:endParaRPr lang="en-US" sz="36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D6110B2-3C58-FEAE-7A52-07347628AD3B}"/>
              </a:ext>
            </a:extLst>
          </p:cNvPr>
          <p:cNvSpPr>
            <a:spLocks noGrp="1"/>
          </p:cNvSpPr>
          <p:nvPr>
            <p:ph idx="1"/>
          </p:nvPr>
        </p:nvSpPr>
        <p:spPr>
          <a:xfrm>
            <a:off x="2391508" y="1825625"/>
            <a:ext cx="8962291" cy="4351338"/>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Southern Regional Extension Forestry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2"/>
              </a:rPr>
              <a:t>http://southernforesthealth.net/</a:t>
            </a:r>
            <a:endPar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2600"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UF IFAS Extension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https://edis.ifas.ufl.edu/publication/EP620</a:t>
            </a:r>
            <a:endPar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2600"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Illinois Extension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https://extension.illinois.edu/invasives/invasive-johnsongrass</a:t>
            </a:r>
            <a:endPar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2600"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indent="0">
              <a:buNone/>
            </a:pPr>
            <a:endParaRPr lang="en-US" dirty="0"/>
          </a:p>
        </p:txBody>
      </p:sp>
      <p:sp>
        <p:nvSpPr>
          <p:cNvPr id="5" name="TextBox 4">
            <a:extLst>
              <a:ext uri="{FF2B5EF4-FFF2-40B4-BE49-F238E27FC236}">
                <a16:creationId xmlns:a16="http://schemas.microsoft.com/office/drawing/2014/main" id="{81A2D718-ACE7-F2E7-3F42-EFE7FA300DE4}"/>
              </a:ext>
            </a:extLst>
          </p:cNvPr>
          <p:cNvSpPr txBox="1"/>
          <p:nvPr/>
        </p:nvSpPr>
        <p:spPr>
          <a:xfrm>
            <a:off x="1491976" y="6455352"/>
            <a:ext cx="9630405"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 Created by Katy Crout Moretti &amp; David Coyle (Clemson University); Reviewed by Lynne Womack (US Forest Service)</a:t>
            </a:r>
          </a:p>
        </p:txBody>
      </p:sp>
      <p:pic>
        <p:nvPicPr>
          <p:cNvPr id="6" name="Picture 5">
            <a:extLst>
              <a:ext uri="{FF2B5EF4-FFF2-40B4-BE49-F238E27FC236}">
                <a16:creationId xmlns:a16="http://schemas.microsoft.com/office/drawing/2014/main" id="{A910379E-CDA4-2DA1-5B40-98729340E769}"/>
              </a:ext>
            </a:extLst>
          </p:cNvPr>
          <p:cNvPicPr>
            <a:picLocks noChangeAspect="1"/>
          </p:cNvPicPr>
          <p:nvPr/>
        </p:nvPicPr>
        <p:blipFill>
          <a:blip r:embed="rId5"/>
          <a:stretch>
            <a:fillRect/>
          </a:stretch>
        </p:blipFill>
        <p:spPr>
          <a:xfrm>
            <a:off x="838201" y="1825625"/>
            <a:ext cx="1081666" cy="922597"/>
          </a:xfrm>
          <a:prstGeom prst="rect">
            <a:avLst/>
          </a:prstGeom>
        </p:spPr>
      </p:pic>
      <p:pic>
        <p:nvPicPr>
          <p:cNvPr id="7" name="Picture 6">
            <a:extLst>
              <a:ext uri="{FF2B5EF4-FFF2-40B4-BE49-F238E27FC236}">
                <a16:creationId xmlns:a16="http://schemas.microsoft.com/office/drawing/2014/main" id="{8FE13BEB-8763-ADE5-05A6-3CBFAF0322CE}"/>
              </a:ext>
            </a:extLst>
          </p:cNvPr>
          <p:cNvPicPr>
            <a:picLocks noChangeAspect="1"/>
          </p:cNvPicPr>
          <p:nvPr/>
        </p:nvPicPr>
        <p:blipFill>
          <a:blip r:embed="rId6"/>
          <a:stretch>
            <a:fillRect/>
          </a:stretch>
        </p:blipFill>
        <p:spPr>
          <a:xfrm>
            <a:off x="329711" y="3248284"/>
            <a:ext cx="1979735" cy="1108652"/>
          </a:xfrm>
          <a:prstGeom prst="rect">
            <a:avLst/>
          </a:prstGeom>
        </p:spPr>
      </p:pic>
      <p:pic>
        <p:nvPicPr>
          <p:cNvPr id="8" name="Picture 7">
            <a:extLst>
              <a:ext uri="{FF2B5EF4-FFF2-40B4-BE49-F238E27FC236}">
                <a16:creationId xmlns:a16="http://schemas.microsoft.com/office/drawing/2014/main" id="{C9005EB6-8157-A9FB-31C7-B414E85C6451}"/>
              </a:ext>
            </a:extLst>
          </p:cNvPr>
          <p:cNvPicPr>
            <a:picLocks noChangeAspect="1"/>
          </p:cNvPicPr>
          <p:nvPr/>
        </p:nvPicPr>
        <p:blipFill>
          <a:blip r:embed="rId7"/>
          <a:stretch>
            <a:fillRect/>
          </a:stretch>
        </p:blipFill>
        <p:spPr>
          <a:xfrm>
            <a:off x="703384" y="4539049"/>
            <a:ext cx="1339980" cy="1339980"/>
          </a:xfrm>
          <a:prstGeom prst="rect">
            <a:avLst/>
          </a:prstGeom>
        </p:spPr>
      </p:pic>
    </p:spTree>
    <p:extLst>
      <p:ext uri="{BB962C8B-B14F-4D97-AF65-F5344CB8AC3E}">
        <p14:creationId xmlns:p14="http://schemas.microsoft.com/office/powerpoint/2010/main" val="2128648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625D1E1-7400-AF42-F3A8-2927A1E596B7}"/>
              </a:ext>
            </a:extLst>
          </p:cNvPr>
          <p:cNvPicPr>
            <a:picLocks noChangeAspect="1"/>
          </p:cNvPicPr>
          <p:nvPr/>
        </p:nvPicPr>
        <p:blipFill>
          <a:blip r:embed="rId2"/>
          <a:stretch>
            <a:fillRect/>
          </a:stretch>
        </p:blipFill>
        <p:spPr>
          <a:xfrm>
            <a:off x="4032738" y="1739900"/>
            <a:ext cx="8053754" cy="4530237"/>
          </a:xfrm>
          <a:prstGeom prst="rect">
            <a:avLst/>
          </a:prstGeom>
        </p:spPr>
      </p:pic>
      <p:sp>
        <p:nvSpPr>
          <p:cNvPr id="4" name="Rectangle 3">
            <a:extLst>
              <a:ext uri="{FF2B5EF4-FFF2-40B4-BE49-F238E27FC236}">
                <a16:creationId xmlns:a16="http://schemas.microsoft.com/office/drawing/2014/main" id="{316428AB-A5E1-F8A3-52BB-B6E189F7345F}"/>
              </a:ext>
            </a:extLst>
          </p:cNvPr>
          <p:cNvSpPr/>
          <p:nvPr/>
        </p:nvSpPr>
        <p:spPr>
          <a:xfrm>
            <a:off x="0" y="0"/>
            <a:ext cx="12192000" cy="1325563"/>
          </a:xfrm>
          <a:prstGeom prst="rect">
            <a:avLst/>
          </a:prstGeom>
          <a:solidFill>
            <a:srgbClr val="FAE598"/>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475C88D-36A1-6EC8-2BC8-3862FA56774E}"/>
              </a:ext>
            </a:extLst>
          </p:cNvPr>
          <p:cNvSpPr>
            <a:spLocks noGrp="1"/>
          </p:cNvSpPr>
          <p:nvPr>
            <p:ph type="title"/>
          </p:nvPr>
        </p:nvSpPr>
        <p:spPr>
          <a:xfrm>
            <a:off x="0" y="-1"/>
            <a:ext cx="12191999" cy="1325563"/>
          </a:xfrm>
        </p:spPr>
        <p:txBody>
          <a:bodyPr>
            <a:normAutofit/>
          </a:bodyPr>
          <a:lstStyle/>
          <a:p>
            <a:pPr algn="ctr"/>
            <a:r>
              <a:rPr lang="en-US" sz="3600" b="1" dirty="0">
                <a:latin typeface="Arial" panose="020B0604020202020204" pitchFamily="34" charset="0"/>
                <a:cs typeface="Arial" panose="020B0604020202020204" pitchFamily="34" charset="0"/>
              </a:rPr>
              <a:t>Johnson grass</a:t>
            </a:r>
            <a:br>
              <a:rPr lang="en-US" sz="36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Introduction</a:t>
            </a:r>
            <a:endParaRPr lang="en-US" sz="36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D6110B2-3C58-FEAE-7A52-07347628AD3B}"/>
              </a:ext>
            </a:extLst>
          </p:cNvPr>
          <p:cNvSpPr>
            <a:spLocks noGrp="1"/>
          </p:cNvSpPr>
          <p:nvPr>
            <p:ph idx="1"/>
          </p:nvPr>
        </p:nvSpPr>
        <p:spPr>
          <a:xfrm>
            <a:off x="269631" y="1981199"/>
            <a:ext cx="4119489" cy="4288938"/>
          </a:xfrm>
        </p:spPr>
        <p:txBody>
          <a:bodyPr>
            <a:normAutofit/>
          </a:bodyPr>
          <a:lstStyle/>
          <a:p>
            <a:pPr marL="0" indent="0" algn="ctr">
              <a:spcBef>
                <a:spcPts val="1200"/>
              </a:spcBef>
              <a:spcAft>
                <a:spcPts val="1200"/>
              </a:spcAft>
              <a:buNone/>
            </a:pPr>
            <a:r>
              <a:rPr lang="en-US" sz="2600" dirty="0">
                <a:latin typeface="Arial" panose="020B0604020202020204" pitchFamily="34" charset="0"/>
                <a:cs typeface="Arial" panose="020B0604020202020204" pitchFamily="34" charset="0"/>
              </a:rPr>
              <a:t>Native to the Mediterranean region</a:t>
            </a:r>
          </a:p>
          <a:p>
            <a:pPr marL="0" indent="0" algn="ctr">
              <a:spcBef>
                <a:spcPts val="1200"/>
              </a:spcBef>
              <a:spcAft>
                <a:spcPts val="1200"/>
              </a:spcAft>
              <a:buNone/>
            </a:pPr>
            <a:r>
              <a:rPr lang="en-US" sz="2600" dirty="0">
                <a:latin typeface="Arial" panose="020B0604020202020204" pitchFamily="34" charset="0"/>
                <a:cs typeface="Arial" panose="020B0604020202020204" pitchFamily="34" charset="0"/>
              </a:rPr>
              <a:t>Introduced in the early 1800s as a forage species</a:t>
            </a:r>
          </a:p>
          <a:p>
            <a:pPr marL="0" indent="0" algn="ctr">
              <a:spcBef>
                <a:spcPts val="1200"/>
              </a:spcBef>
              <a:spcAft>
                <a:spcPts val="1200"/>
              </a:spcAft>
              <a:buNone/>
            </a:pPr>
            <a:r>
              <a:rPr lang="en-US" sz="2600" dirty="0">
                <a:latin typeface="Arial" panose="020B0604020202020204" pitchFamily="34" charset="0"/>
                <a:cs typeface="Arial" panose="020B0604020202020204" pitchFamily="34" charset="0"/>
              </a:rPr>
              <a:t>Has since spread and become naturalized throughout much of the US and the world</a:t>
            </a:r>
          </a:p>
        </p:txBody>
      </p:sp>
    </p:spTree>
    <p:extLst>
      <p:ext uri="{BB962C8B-B14F-4D97-AF65-F5344CB8AC3E}">
        <p14:creationId xmlns:p14="http://schemas.microsoft.com/office/powerpoint/2010/main" val="2226845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16428AB-A5E1-F8A3-52BB-B6E189F7345F}"/>
              </a:ext>
            </a:extLst>
          </p:cNvPr>
          <p:cNvSpPr/>
          <p:nvPr/>
        </p:nvSpPr>
        <p:spPr>
          <a:xfrm>
            <a:off x="0" y="0"/>
            <a:ext cx="12192000" cy="1325563"/>
          </a:xfrm>
          <a:prstGeom prst="rect">
            <a:avLst/>
          </a:prstGeom>
          <a:solidFill>
            <a:srgbClr val="FAE598"/>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475C88D-36A1-6EC8-2BC8-3862FA56774E}"/>
              </a:ext>
            </a:extLst>
          </p:cNvPr>
          <p:cNvSpPr>
            <a:spLocks noGrp="1"/>
          </p:cNvSpPr>
          <p:nvPr>
            <p:ph type="title"/>
          </p:nvPr>
        </p:nvSpPr>
        <p:spPr>
          <a:xfrm>
            <a:off x="0" y="-1"/>
            <a:ext cx="12191999" cy="1325563"/>
          </a:xfrm>
        </p:spPr>
        <p:txBody>
          <a:bodyPr>
            <a:normAutofit/>
          </a:bodyPr>
          <a:lstStyle/>
          <a:p>
            <a:pPr algn="ctr"/>
            <a:r>
              <a:rPr lang="en-US" sz="3600" b="1" dirty="0">
                <a:latin typeface="Arial" panose="020B0604020202020204" pitchFamily="34" charset="0"/>
                <a:cs typeface="Arial" panose="020B0604020202020204" pitchFamily="34" charset="0"/>
              </a:rPr>
              <a:t>Johnson grass</a:t>
            </a:r>
            <a:br>
              <a:rPr lang="en-US" sz="36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Description</a:t>
            </a:r>
            <a:endParaRPr lang="en-US" sz="36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D6110B2-3C58-FEAE-7A52-07347628AD3B}"/>
              </a:ext>
            </a:extLst>
          </p:cNvPr>
          <p:cNvSpPr>
            <a:spLocks noGrp="1"/>
          </p:cNvSpPr>
          <p:nvPr>
            <p:ph idx="1"/>
          </p:nvPr>
        </p:nvSpPr>
        <p:spPr>
          <a:xfrm>
            <a:off x="3887335" y="1909700"/>
            <a:ext cx="4413739" cy="4364160"/>
          </a:xfrm>
        </p:spPr>
        <p:txBody>
          <a:bodyPr>
            <a:normAutofit/>
          </a:bodyPr>
          <a:lstStyle/>
          <a:p>
            <a:pPr marL="0" indent="0" algn="ctr">
              <a:spcBef>
                <a:spcPts val="1200"/>
              </a:spcBef>
              <a:spcAft>
                <a:spcPts val="1200"/>
              </a:spcAft>
              <a:buNone/>
            </a:pPr>
            <a:r>
              <a:rPr lang="en-US" sz="2600" b="1" dirty="0">
                <a:latin typeface="Arial" panose="020B0604020202020204" pitchFamily="34" charset="0"/>
                <a:cs typeface="Arial" panose="020B0604020202020204" pitchFamily="34" charset="0"/>
              </a:rPr>
              <a:t>Height: </a:t>
            </a:r>
            <a:r>
              <a:rPr lang="en-US" sz="2600" dirty="0">
                <a:latin typeface="Arial" panose="020B0604020202020204" pitchFamily="34" charset="0"/>
                <a:cs typeface="Arial" panose="020B0604020202020204" pitchFamily="34" charset="0"/>
              </a:rPr>
              <a:t>4-8 feet </a:t>
            </a:r>
          </a:p>
          <a:p>
            <a:pPr marL="0" indent="0" algn="ctr">
              <a:spcBef>
                <a:spcPts val="1200"/>
              </a:spcBef>
              <a:spcAft>
                <a:spcPts val="1200"/>
              </a:spcAft>
              <a:buNone/>
            </a:pPr>
            <a:r>
              <a:rPr lang="en-US" sz="2600" b="1" dirty="0">
                <a:latin typeface="Arial" panose="020B0604020202020204" pitchFamily="34" charset="0"/>
                <a:cs typeface="Arial" panose="020B0604020202020204" pitchFamily="34" charset="0"/>
              </a:rPr>
              <a:t>Blades/leaves: </a:t>
            </a:r>
            <a:r>
              <a:rPr lang="en-US" sz="2600" dirty="0">
                <a:latin typeface="Arial" panose="020B0604020202020204" pitchFamily="34" charset="0"/>
                <a:cs typeface="Arial" panose="020B0604020202020204" pitchFamily="34" charset="0"/>
              </a:rPr>
              <a:t>about 1-1.5 inches wide and 8-24 inches long (can be up to 35 inches long), rough underside, sharp to the touch, prominent white midrib</a:t>
            </a:r>
          </a:p>
          <a:p>
            <a:pPr marL="0" indent="0" algn="ctr">
              <a:spcBef>
                <a:spcPts val="1200"/>
              </a:spcBef>
              <a:spcAft>
                <a:spcPts val="1200"/>
              </a:spcAft>
              <a:buNone/>
            </a:pPr>
            <a:r>
              <a:rPr lang="en-US" sz="2600" b="1" dirty="0">
                <a:latin typeface="Arial" panose="020B0604020202020204" pitchFamily="34" charset="0"/>
                <a:cs typeface="Arial" panose="020B0604020202020204" pitchFamily="34" charset="0"/>
              </a:rPr>
              <a:t>Stem: </a:t>
            </a:r>
            <a:r>
              <a:rPr lang="en-US" sz="2600" dirty="0">
                <a:latin typeface="Arial" panose="020B0604020202020204" pitchFamily="34" charset="0"/>
                <a:cs typeface="Arial" panose="020B0604020202020204" pitchFamily="34" charset="0"/>
              </a:rPr>
              <a:t>stout, unbranched, hairy nodes present along stem</a:t>
            </a:r>
          </a:p>
        </p:txBody>
      </p:sp>
      <p:pic>
        <p:nvPicPr>
          <p:cNvPr id="5" name="Picture 4">
            <a:extLst>
              <a:ext uri="{FF2B5EF4-FFF2-40B4-BE49-F238E27FC236}">
                <a16:creationId xmlns:a16="http://schemas.microsoft.com/office/drawing/2014/main" id="{06E54114-F730-3972-9D58-7747EC96538C}"/>
              </a:ext>
            </a:extLst>
          </p:cNvPr>
          <p:cNvPicPr>
            <a:picLocks noChangeAspect="1"/>
          </p:cNvPicPr>
          <p:nvPr/>
        </p:nvPicPr>
        <p:blipFill>
          <a:blip r:embed="rId2"/>
          <a:stretch>
            <a:fillRect/>
          </a:stretch>
        </p:blipFill>
        <p:spPr>
          <a:xfrm>
            <a:off x="-1" y="1330960"/>
            <a:ext cx="3675085" cy="5527040"/>
          </a:xfrm>
          <a:prstGeom prst="rect">
            <a:avLst/>
          </a:prstGeom>
          <a:ln>
            <a:solidFill>
              <a:schemeClr val="tx1"/>
            </a:solidFill>
          </a:ln>
        </p:spPr>
      </p:pic>
      <p:sp>
        <p:nvSpPr>
          <p:cNvPr id="6" name="TextBox 5">
            <a:extLst>
              <a:ext uri="{FF2B5EF4-FFF2-40B4-BE49-F238E27FC236}">
                <a16:creationId xmlns:a16="http://schemas.microsoft.com/office/drawing/2014/main" id="{79C1AC87-C995-600A-4E4F-FCA4C75C7891}"/>
              </a:ext>
            </a:extLst>
          </p:cNvPr>
          <p:cNvSpPr txBox="1"/>
          <p:nvPr/>
        </p:nvSpPr>
        <p:spPr>
          <a:xfrm>
            <a:off x="0" y="6627168"/>
            <a:ext cx="2567354" cy="230832"/>
          </a:xfrm>
          <a:prstGeom prst="rect">
            <a:avLst/>
          </a:prstGeom>
          <a:solidFill>
            <a:schemeClr val="bg1"/>
          </a:solidFill>
          <a:ln>
            <a:solidFill>
              <a:schemeClr val="tx1"/>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a:solidFill>
                  <a:prstClr val="black"/>
                </a:solidFill>
                <a:latin typeface="Arial" panose="020B0604020202020204" pitchFamily="34" charset="0"/>
                <a:cs typeface="Arial" panose="020B0604020202020204" pitchFamily="34" charset="0"/>
              </a:rPr>
              <a:t>Chris Evans, University of Illinois, bugwood.org</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CAFBE2FF-E4D0-A44E-6520-66C10AC98495}"/>
              </a:ext>
            </a:extLst>
          </p:cNvPr>
          <p:cNvPicPr>
            <a:picLocks noChangeAspect="1"/>
          </p:cNvPicPr>
          <p:nvPr/>
        </p:nvPicPr>
        <p:blipFill>
          <a:blip r:embed="rId3"/>
          <a:stretch>
            <a:fillRect/>
          </a:stretch>
        </p:blipFill>
        <p:spPr>
          <a:xfrm>
            <a:off x="8513325" y="1325562"/>
            <a:ext cx="3678674" cy="5532438"/>
          </a:xfrm>
          <a:prstGeom prst="rect">
            <a:avLst/>
          </a:prstGeom>
          <a:ln>
            <a:solidFill>
              <a:schemeClr val="tx1"/>
            </a:solidFill>
          </a:ln>
        </p:spPr>
      </p:pic>
      <p:sp>
        <p:nvSpPr>
          <p:cNvPr id="7" name="TextBox 6">
            <a:extLst>
              <a:ext uri="{FF2B5EF4-FFF2-40B4-BE49-F238E27FC236}">
                <a16:creationId xmlns:a16="http://schemas.microsoft.com/office/drawing/2014/main" id="{20A3405F-51B4-1279-CB55-EF00ADD4F5F1}"/>
              </a:ext>
            </a:extLst>
          </p:cNvPr>
          <p:cNvSpPr txBox="1"/>
          <p:nvPr/>
        </p:nvSpPr>
        <p:spPr>
          <a:xfrm>
            <a:off x="8513325" y="6627168"/>
            <a:ext cx="2567354" cy="230832"/>
          </a:xfrm>
          <a:prstGeom prst="rect">
            <a:avLst/>
          </a:prstGeom>
          <a:solidFill>
            <a:schemeClr val="bg1"/>
          </a:solidFill>
          <a:ln>
            <a:solidFill>
              <a:schemeClr val="tx1"/>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a:solidFill>
                  <a:prstClr val="black"/>
                </a:solidFill>
                <a:latin typeface="Arial" panose="020B0604020202020204" pitchFamily="34" charset="0"/>
                <a:cs typeface="Arial" panose="020B0604020202020204" pitchFamily="34" charset="0"/>
              </a:rPr>
              <a:t>Chris Evans, University of Illinois, bugwood.org</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0739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9E215-20AB-4ED9-0AD0-0DA61D9B06E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174C159-D65C-F78C-20D8-E0E30E0B660C}"/>
              </a:ext>
            </a:extLst>
          </p:cNvPr>
          <p:cNvSpPr/>
          <p:nvPr/>
        </p:nvSpPr>
        <p:spPr>
          <a:xfrm>
            <a:off x="0" y="0"/>
            <a:ext cx="12192000" cy="1325563"/>
          </a:xfrm>
          <a:prstGeom prst="rect">
            <a:avLst/>
          </a:prstGeom>
          <a:solidFill>
            <a:srgbClr val="FAE598"/>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3C3427C-429E-8FAB-37F1-BD6A29F427CF}"/>
              </a:ext>
            </a:extLst>
          </p:cNvPr>
          <p:cNvSpPr>
            <a:spLocks noGrp="1"/>
          </p:cNvSpPr>
          <p:nvPr>
            <p:ph type="title"/>
          </p:nvPr>
        </p:nvSpPr>
        <p:spPr>
          <a:xfrm>
            <a:off x="0" y="-1"/>
            <a:ext cx="12191999" cy="1325563"/>
          </a:xfrm>
        </p:spPr>
        <p:txBody>
          <a:bodyPr>
            <a:normAutofit/>
          </a:bodyPr>
          <a:lstStyle/>
          <a:p>
            <a:pPr algn="ctr"/>
            <a:r>
              <a:rPr lang="en-US" sz="3600" b="1" dirty="0">
                <a:latin typeface="Arial" panose="020B0604020202020204" pitchFamily="34" charset="0"/>
                <a:cs typeface="Arial" panose="020B0604020202020204" pitchFamily="34" charset="0"/>
              </a:rPr>
              <a:t>Johnson grass</a:t>
            </a:r>
            <a:br>
              <a:rPr lang="en-US" sz="36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Description</a:t>
            </a:r>
            <a:endParaRPr lang="en-US" sz="36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B5DFBAD-9133-CA1B-469B-00EEFE236EDB}"/>
              </a:ext>
            </a:extLst>
          </p:cNvPr>
          <p:cNvSpPr>
            <a:spLocks noGrp="1"/>
          </p:cNvSpPr>
          <p:nvPr>
            <p:ph idx="1"/>
          </p:nvPr>
        </p:nvSpPr>
        <p:spPr>
          <a:xfrm>
            <a:off x="3798139" y="1623340"/>
            <a:ext cx="4583723" cy="4935415"/>
          </a:xfrm>
        </p:spPr>
        <p:txBody>
          <a:bodyPr>
            <a:normAutofit lnSpcReduction="10000"/>
          </a:bodyPr>
          <a:lstStyle/>
          <a:p>
            <a:pPr marL="0" indent="0" algn="ctr">
              <a:spcBef>
                <a:spcPts val="1200"/>
              </a:spcBef>
              <a:spcAft>
                <a:spcPts val="1200"/>
              </a:spcAft>
              <a:buNone/>
            </a:pPr>
            <a:r>
              <a:rPr lang="en-US" sz="2600" b="1" dirty="0">
                <a:latin typeface="Arial" panose="020B0604020202020204" pitchFamily="34" charset="0"/>
                <a:cs typeface="Arial" panose="020B0604020202020204" pitchFamily="34" charset="0"/>
              </a:rPr>
              <a:t>Flowers: </a:t>
            </a:r>
            <a:r>
              <a:rPr lang="en-US" sz="2600" dirty="0">
                <a:latin typeface="Arial" panose="020B0604020202020204" pitchFamily="34" charset="0"/>
                <a:cs typeface="Arial" panose="020B0604020202020204" pitchFamily="34" charset="0"/>
              </a:rPr>
              <a:t>panicle inflorescence that is purplish in color and containing red-purple flowers, large and can be more than a foot tall, loosely branched</a:t>
            </a:r>
          </a:p>
          <a:p>
            <a:pPr marL="0" indent="0" algn="ctr">
              <a:spcBef>
                <a:spcPts val="1200"/>
              </a:spcBef>
              <a:spcAft>
                <a:spcPts val="1200"/>
              </a:spcAft>
              <a:buNone/>
            </a:pPr>
            <a:r>
              <a:rPr lang="en-US" sz="2600" b="1" dirty="0">
                <a:latin typeface="Arial" panose="020B0604020202020204" pitchFamily="34" charset="0"/>
                <a:cs typeface="Arial" panose="020B0604020202020204" pitchFamily="34" charset="0"/>
              </a:rPr>
              <a:t>Seed head: </a:t>
            </a:r>
            <a:r>
              <a:rPr lang="en-US" sz="2600" dirty="0">
                <a:latin typeface="Arial" panose="020B0604020202020204" pitchFamily="34" charset="0"/>
                <a:cs typeface="Arial" panose="020B0604020202020204" pitchFamily="34" charset="0"/>
              </a:rPr>
              <a:t>seed head has an open, angular panicle, reddish-brown to red-black color, 4-20 inches long</a:t>
            </a:r>
          </a:p>
          <a:p>
            <a:pPr marL="0" indent="0" algn="ctr">
              <a:spcBef>
                <a:spcPts val="1200"/>
              </a:spcBef>
              <a:spcAft>
                <a:spcPts val="1200"/>
              </a:spcAft>
              <a:buNone/>
            </a:pPr>
            <a:r>
              <a:rPr lang="en-US" sz="2600" b="1" dirty="0">
                <a:latin typeface="Arial" panose="020B0604020202020204" pitchFamily="34" charset="0"/>
                <a:cs typeface="Arial" panose="020B0604020202020204" pitchFamily="34" charset="0"/>
              </a:rPr>
              <a:t>Roots/rhizome: </a:t>
            </a:r>
            <a:r>
              <a:rPr lang="en-US" sz="2600" dirty="0">
                <a:latin typeface="Arial" panose="020B0604020202020204" pitchFamily="34" charset="0"/>
                <a:cs typeface="Arial" panose="020B0604020202020204" pitchFamily="34" charset="0"/>
              </a:rPr>
              <a:t>fleshy, white, aggressively creeping rhizome system</a:t>
            </a:r>
          </a:p>
        </p:txBody>
      </p:sp>
      <p:pic>
        <p:nvPicPr>
          <p:cNvPr id="5" name="Picture 4">
            <a:extLst>
              <a:ext uri="{FF2B5EF4-FFF2-40B4-BE49-F238E27FC236}">
                <a16:creationId xmlns:a16="http://schemas.microsoft.com/office/drawing/2014/main" id="{C4BD1002-51C0-9D4A-CF54-CD917A2B61AE}"/>
              </a:ext>
            </a:extLst>
          </p:cNvPr>
          <p:cNvPicPr>
            <a:picLocks noChangeAspect="1"/>
          </p:cNvPicPr>
          <p:nvPr/>
        </p:nvPicPr>
        <p:blipFill>
          <a:blip r:embed="rId2"/>
          <a:stretch>
            <a:fillRect/>
          </a:stretch>
        </p:blipFill>
        <p:spPr>
          <a:xfrm>
            <a:off x="0" y="1325562"/>
            <a:ext cx="3667652" cy="5533903"/>
          </a:xfrm>
          <a:prstGeom prst="rect">
            <a:avLst/>
          </a:prstGeom>
          <a:ln>
            <a:solidFill>
              <a:schemeClr val="tx1"/>
            </a:solidFill>
          </a:ln>
        </p:spPr>
      </p:pic>
      <p:sp>
        <p:nvSpPr>
          <p:cNvPr id="6" name="TextBox 5">
            <a:extLst>
              <a:ext uri="{FF2B5EF4-FFF2-40B4-BE49-F238E27FC236}">
                <a16:creationId xmlns:a16="http://schemas.microsoft.com/office/drawing/2014/main" id="{3998543D-8D74-E367-4FD1-B34EEF4F00FC}"/>
              </a:ext>
            </a:extLst>
          </p:cNvPr>
          <p:cNvSpPr txBox="1"/>
          <p:nvPr/>
        </p:nvSpPr>
        <p:spPr>
          <a:xfrm>
            <a:off x="0" y="6627168"/>
            <a:ext cx="1453662" cy="230832"/>
          </a:xfrm>
          <a:prstGeom prst="rect">
            <a:avLst/>
          </a:prstGeom>
          <a:solidFill>
            <a:schemeClr val="bg1"/>
          </a:solidFill>
          <a:ln>
            <a:solidFill>
              <a:schemeClr val="tx1"/>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a:solidFill>
                  <a:prstClr val="black"/>
                </a:solidFill>
                <a:latin typeface="Arial" panose="020B0604020202020204" pitchFamily="34" charset="0"/>
                <a:cs typeface="Arial" panose="020B0604020202020204" pitchFamily="34" charset="0"/>
              </a:rPr>
              <a:t>Barry Rice, bugwood.org</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4DF8F0B3-1C69-87BB-75AE-A4526AC9656F}"/>
              </a:ext>
            </a:extLst>
          </p:cNvPr>
          <p:cNvPicPr>
            <a:picLocks noChangeAspect="1"/>
          </p:cNvPicPr>
          <p:nvPr/>
        </p:nvPicPr>
        <p:blipFill>
          <a:blip r:embed="rId3"/>
          <a:stretch>
            <a:fillRect/>
          </a:stretch>
        </p:blipFill>
        <p:spPr>
          <a:xfrm>
            <a:off x="8512351" y="1324097"/>
            <a:ext cx="3679648" cy="5533903"/>
          </a:xfrm>
          <a:prstGeom prst="rect">
            <a:avLst/>
          </a:prstGeom>
          <a:ln>
            <a:solidFill>
              <a:schemeClr val="tx1"/>
            </a:solidFill>
          </a:ln>
        </p:spPr>
      </p:pic>
      <p:sp>
        <p:nvSpPr>
          <p:cNvPr id="7" name="TextBox 6">
            <a:extLst>
              <a:ext uri="{FF2B5EF4-FFF2-40B4-BE49-F238E27FC236}">
                <a16:creationId xmlns:a16="http://schemas.microsoft.com/office/drawing/2014/main" id="{47DC77C5-F9C9-49EE-EE9B-F411CC925CAD}"/>
              </a:ext>
            </a:extLst>
          </p:cNvPr>
          <p:cNvSpPr txBox="1"/>
          <p:nvPr/>
        </p:nvSpPr>
        <p:spPr>
          <a:xfrm>
            <a:off x="8512350" y="6627168"/>
            <a:ext cx="2567354" cy="230832"/>
          </a:xfrm>
          <a:prstGeom prst="rect">
            <a:avLst/>
          </a:prstGeom>
          <a:solidFill>
            <a:schemeClr val="bg1"/>
          </a:solidFill>
          <a:ln>
            <a:solidFill>
              <a:schemeClr val="tx1"/>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a:solidFill>
                  <a:prstClr val="black"/>
                </a:solidFill>
                <a:latin typeface="Arial" panose="020B0604020202020204" pitchFamily="34" charset="0"/>
                <a:cs typeface="Arial" panose="020B0604020202020204" pitchFamily="34" charset="0"/>
              </a:rPr>
              <a:t>Chris Evans, University of Illinois, bugwood.org</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0410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16428AB-A5E1-F8A3-52BB-B6E189F7345F}"/>
              </a:ext>
            </a:extLst>
          </p:cNvPr>
          <p:cNvSpPr/>
          <p:nvPr/>
        </p:nvSpPr>
        <p:spPr>
          <a:xfrm>
            <a:off x="0" y="0"/>
            <a:ext cx="12192000" cy="1325563"/>
          </a:xfrm>
          <a:prstGeom prst="rect">
            <a:avLst/>
          </a:prstGeom>
          <a:solidFill>
            <a:srgbClr val="FAE598"/>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475C88D-36A1-6EC8-2BC8-3862FA56774E}"/>
              </a:ext>
            </a:extLst>
          </p:cNvPr>
          <p:cNvSpPr>
            <a:spLocks noGrp="1"/>
          </p:cNvSpPr>
          <p:nvPr>
            <p:ph type="title"/>
          </p:nvPr>
        </p:nvSpPr>
        <p:spPr>
          <a:xfrm>
            <a:off x="0" y="-1"/>
            <a:ext cx="12191999" cy="1325563"/>
          </a:xfrm>
        </p:spPr>
        <p:txBody>
          <a:bodyPr>
            <a:normAutofit/>
          </a:bodyPr>
          <a:lstStyle/>
          <a:p>
            <a:pPr algn="ctr"/>
            <a:r>
              <a:rPr lang="en-US" sz="3600" b="1" dirty="0">
                <a:latin typeface="Arial" panose="020B0604020202020204" pitchFamily="34" charset="0"/>
                <a:cs typeface="Arial" panose="020B0604020202020204" pitchFamily="34" charset="0"/>
              </a:rPr>
              <a:t>Johnson grass</a:t>
            </a:r>
            <a:br>
              <a:rPr lang="en-US" sz="36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Growth</a:t>
            </a:r>
            <a:endParaRPr lang="en-US" sz="36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D6110B2-3C58-FEAE-7A52-07347628AD3B}"/>
              </a:ext>
            </a:extLst>
          </p:cNvPr>
          <p:cNvSpPr>
            <a:spLocks noGrp="1"/>
          </p:cNvSpPr>
          <p:nvPr>
            <p:ph idx="1"/>
          </p:nvPr>
        </p:nvSpPr>
        <p:spPr>
          <a:xfrm>
            <a:off x="234846" y="1644746"/>
            <a:ext cx="11722308" cy="2024577"/>
          </a:xfrm>
        </p:spPr>
        <p:txBody>
          <a:bodyPr>
            <a:normAutofit/>
          </a:bodyPr>
          <a:lstStyle/>
          <a:p>
            <a:pPr marL="0" indent="0" algn="ctr">
              <a:spcBef>
                <a:spcPts val="1200"/>
              </a:spcBef>
              <a:spcAft>
                <a:spcPts val="1200"/>
              </a:spcAft>
              <a:buNone/>
            </a:pPr>
            <a:r>
              <a:rPr lang="en-US" sz="2600" dirty="0">
                <a:latin typeface="Arial" panose="020B0604020202020204" pitchFamily="34" charset="0"/>
                <a:cs typeface="Arial" panose="020B0604020202020204" pitchFamily="34" charset="0"/>
              </a:rPr>
              <a:t>Often grows in large, dense patches due to its large, creeping rhizomatous root system</a:t>
            </a:r>
          </a:p>
          <a:p>
            <a:pPr marL="0" indent="0" algn="ctr">
              <a:spcBef>
                <a:spcPts val="1200"/>
              </a:spcBef>
              <a:spcAft>
                <a:spcPts val="1200"/>
              </a:spcAft>
              <a:buNone/>
            </a:pPr>
            <a:r>
              <a:rPr lang="en-US" sz="2600" dirty="0">
                <a:latin typeface="Arial" panose="020B0604020202020204" pitchFamily="34" charset="0"/>
                <a:cs typeface="Arial" panose="020B0604020202020204" pitchFamily="34" charset="0"/>
              </a:rPr>
              <a:t>Commonly found growing along roadsides, fields, forests, ditches, wetlands, etc. </a:t>
            </a:r>
          </a:p>
          <a:p>
            <a:pPr marL="0" indent="0">
              <a:spcBef>
                <a:spcPts val="1200"/>
              </a:spcBef>
              <a:spcAft>
                <a:spcPts val="1200"/>
              </a:spcAft>
              <a:buNone/>
            </a:pPr>
            <a:endParaRPr lang="en-US" sz="26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F3026ECA-1385-BD5E-2F10-ED0CB6487783}"/>
              </a:ext>
            </a:extLst>
          </p:cNvPr>
          <p:cNvPicPr>
            <a:picLocks noChangeAspect="1"/>
          </p:cNvPicPr>
          <p:nvPr/>
        </p:nvPicPr>
        <p:blipFill>
          <a:blip r:embed="rId2"/>
          <a:srcRect r="21080"/>
          <a:stretch>
            <a:fillRect/>
          </a:stretch>
        </p:blipFill>
        <p:spPr>
          <a:xfrm>
            <a:off x="0" y="3812974"/>
            <a:ext cx="3598985" cy="3040184"/>
          </a:xfrm>
          <a:prstGeom prst="rect">
            <a:avLst/>
          </a:prstGeom>
          <a:ln>
            <a:solidFill>
              <a:schemeClr val="tx1"/>
            </a:solidFill>
          </a:ln>
        </p:spPr>
      </p:pic>
      <p:sp>
        <p:nvSpPr>
          <p:cNvPr id="6" name="TextBox 5">
            <a:extLst>
              <a:ext uri="{FF2B5EF4-FFF2-40B4-BE49-F238E27FC236}">
                <a16:creationId xmlns:a16="http://schemas.microsoft.com/office/drawing/2014/main" id="{8E50A533-C147-B7AC-D158-7E5BE57437D8}"/>
              </a:ext>
            </a:extLst>
          </p:cNvPr>
          <p:cNvSpPr txBox="1"/>
          <p:nvPr/>
        </p:nvSpPr>
        <p:spPr>
          <a:xfrm>
            <a:off x="0" y="6627168"/>
            <a:ext cx="2567354" cy="230832"/>
          </a:xfrm>
          <a:prstGeom prst="rect">
            <a:avLst/>
          </a:prstGeom>
          <a:solidFill>
            <a:schemeClr val="bg1"/>
          </a:solidFill>
          <a:ln>
            <a:solidFill>
              <a:schemeClr val="tx1"/>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a:solidFill>
                  <a:prstClr val="black"/>
                </a:solidFill>
                <a:latin typeface="Arial" panose="020B0604020202020204" pitchFamily="34" charset="0"/>
                <a:cs typeface="Arial" panose="020B0604020202020204" pitchFamily="34" charset="0"/>
              </a:rPr>
              <a:t>Bonnie Harper-Lore, bugwood.org</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E8480068-12A8-1663-15FA-D238F8224D17}"/>
              </a:ext>
            </a:extLst>
          </p:cNvPr>
          <p:cNvPicPr>
            <a:picLocks noChangeAspect="1"/>
          </p:cNvPicPr>
          <p:nvPr/>
        </p:nvPicPr>
        <p:blipFill>
          <a:blip r:embed="rId3"/>
          <a:stretch>
            <a:fillRect/>
          </a:stretch>
        </p:blipFill>
        <p:spPr>
          <a:xfrm>
            <a:off x="3598985" y="3812974"/>
            <a:ext cx="4567539" cy="3045026"/>
          </a:xfrm>
          <a:prstGeom prst="rect">
            <a:avLst/>
          </a:prstGeom>
          <a:ln>
            <a:solidFill>
              <a:schemeClr val="tx1"/>
            </a:solidFill>
          </a:ln>
        </p:spPr>
      </p:pic>
      <p:pic>
        <p:nvPicPr>
          <p:cNvPr id="10" name="Picture 9">
            <a:extLst>
              <a:ext uri="{FF2B5EF4-FFF2-40B4-BE49-F238E27FC236}">
                <a16:creationId xmlns:a16="http://schemas.microsoft.com/office/drawing/2014/main" id="{F0070A70-C826-5D40-63DB-222C24104475}"/>
              </a:ext>
            </a:extLst>
          </p:cNvPr>
          <p:cNvPicPr>
            <a:picLocks noChangeAspect="1"/>
          </p:cNvPicPr>
          <p:nvPr/>
        </p:nvPicPr>
        <p:blipFill>
          <a:blip r:embed="rId4"/>
          <a:srcRect r="3342"/>
          <a:stretch>
            <a:fillRect/>
          </a:stretch>
        </p:blipFill>
        <p:spPr>
          <a:xfrm>
            <a:off x="7791389" y="3812974"/>
            <a:ext cx="4407875" cy="3045026"/>
          </a:xfrm>
          <a:prstGeom prst="rect">
            <a:avLst/>
          </a:prstGeom>
          <a:ln>
            <a:solidFill>
              <a:schemeClr val="tx1"/>
            </a:solidFill>
          </a:ln>
        </p:spPr>
      </p:pic>
      <p:sp>
        <p:nvSpPr>
          <p:cNvPr id="7" name="TextBox 6">
            <a:extLst>
              <a:ext uri="{FF2B5EF4-FFF2-40B4-BE49-F238E27FC236}">
                <a16:creationId xmlns:a16="http://schemas.microsoft.com/office/drawing/2014/main" id="{9A7526D3-51ED-704A-EEE5-FF78F886592B}"/>
              </a:ext>
            </a:extLst>
          </p:cNvPr>
          <p:cNvSpPr txBox="1"/>
          <p:nvPr/>
        </p:nvSpPr>
        <p:spPr>
          <a:xfrm>
            <a:off x="3598985" y="6627168"/>
            <a:ext cx="2567354" cy="230832"/>
          </a:xfrm>
          <a:prstGeom prst="rect">
            <a:avLst/>
          </a:prstGeom>
          <a:solidFill>
            <a:schemeClr val="bg1"/>
          </a:solidFill>
          <a:ln>
            <a:solidFill>
              <a:schemeClr val="tx1"/>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a:solidFill>
                  <a:prstClr val="black"/>
                </a:solidFill>
                <a:latin typeface="Arial" panose="020B0604020202020204" pitchFamily="34" charset="0"/>
                <a:cs typeface="Arial" panose="020B0604020202020204" pitchFamily="34" charset="0"/>
              </a:rPr>
              <a:t>Chris Evans, University of Illinois, bugwood.org</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9CD321FF-0A53-A5A8-EF95-699424A0FCE7}"/>
              </a:ext>
            </a:extLst>
          </p:cNvPr>
          <p:cNvSpPr txBox="1"/>
          <p:nvPr/>
        </p:nvSpPr>
        <p:spPr>
          <a:xfrm>
            <a:off x="7791389" y="6627168"/>
            <a:ext cx="2872154" cy="230832"/>
          </a:xfrm>
          <a:prstGeom prst="rect">
            <a:avLst/>
          </a:prstGeom>
          <a:solidFill>
            <a:schemeClr val="bg1"/>
          </a:solidFill>
          <a:ln>
            <a:solidFill>
              <a:schemeClr val="tx1"/>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a:solidFill>
                  <a:prstClr val="black"/>
                </a:solidFill>
                <a:latin typeface="Arial" panose="020B0604020202020204" pitchFamily="34" charset="0"/>
                <a:cs typeface="Arial" panose="020B0604020202020204" pitchFamily="34" charset="0"/>
              </a:rPr>
              <a:t>Nancy Loewenstein, Auburn University, bugwood.org</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4112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16428AB-A5E1-F8A3-52BB-B6E189F7345F}"/>
              </a:ext>
            </a:extLst>
          </p:cNvPr>
          <p:cNvSpPr/>
          <p:nvPr/>
        </p:nvSpPr>
        <p:spPr>
          <a:xfrm>
            <a:off x="0" y="0"/>
            <a:ext cx="12192000" cy="1325563"/>
          </a:xfrm>
          <a:prstGeom prst="rect">
            <a:avLst/>
          </a:prstGeom>
          <a:solidFill>
            <a:srgbClr val="FAE598"/>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475C88D-36A1-6EC8-2BC8-3862FA56774E}"/>
              </a:ext>
            </a:extLst>
          </p:cNvPr>
          <p:cNvSpPr>
            <a:spLocks noGrp="1"/>
          </p:cNvSpPr>
          <p:nvPr>
            <p:ph type="title"/>
          </p:nvPr>
        </p:nvSpPr>
        <p:spPr>
          <a:xfrm>
            <a:off x="0" y="-1"/>
            <a:ext cx="12191999" cy="1325563"/>
          </a:xfrm>
        </p:spPr>
        <p:txBody>
          <a:bodyPr>
            <a:normAutofit/>
          </a:bodyPr>
          <a:lstStyle/>
          <a:p>
            <a:pPr algn="ctr"/>
            <a:r>
              <a:rPr lang="en-US" sz="3600" b="1" dirty="0">
                <a:latin typeface="Arial" panose="020B0604020202020204" pitchFamily="34" charset="0"/>
                <a:cs typeface="Arial" panose="020B0604020202020204" pitchFamily="34" charset="0"/>
              </a:rPr>
              <a:t>Johnson grass</a:t>
            </a:r>
            <a:br>
              <a:rPr lang="en-US" sz="36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What Makes it a Successful Invader?</a:t>
            </a:r>
            <a:endParaRPr lang="en-US" sz="36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D6110B2-3C58-FEAE-7A52-07347628AD3B}"/>
              </a:ext>
            </a:extLst>
          </p:cNvPr>
          <p:cNvSpPr>
            <a:spLocks noGrp="1"/>
          </p:cNvSpPr>
          <p:nvPr>
            <p:ph idx="1"/>
          </p:nvPr>
        </p:nvSpPr>
        <p:spPr>
          <a:xfrm>
            <a:off x="736091" y="2372122"/>
            <a:ext cx="10719816" cy="3780696"/>
          </a:xfrm>
        </p:spPr>
        <p:txBody>
          <a:bodyPr>
            <a:normAutofit/>
          </a:bodyPr>
          <a:lstStyle/>
          <a:p>
            <a:pPr marL="0" indent="0" algn="ctr">
              <a:spcBef>
                <a:spcPts val="1200"/>
              </a:spcBef>
              <a:spcAft>
                <a:spcPts val="1200"/>
              </a:spcAft>
              <a:buNone/>
            </a:pPr>
            <a:r>
              <a:rPr lang="en-US" sz="2600" b="1" dirty="0">
                <a:latin typeface="Arial" panose="020B0604020202020204" pitchFamily="34" charset="0"/>
                <a:cs typeface="Arial" panose="020B0604020202020204" pitchFamily="34" charset="0"/>
              </a:rPr>
              <a:t>Vegetative propagation </a:t>
            </a:r>
            <a:r>
              <a:rPr lang="en-US" sz="2600" dirty="0">
                <a:latin typeface="Arial" panose="020B0604020202020204" pitchFamily="34" charset="0"/>
                <a:cs typeface="Arial" panose="020B0604020202020204" pitchFamily="34" charset="0"/>
              </a:rPr>
              <a:t>– can produce 200-300 feet of new growth per year, new shoots arise from rhizome system allowing it to easily spread</a:t>
            </a:r>
          </a:p>
          <a:p>
            <a:pPr marL="0" indent="0" algn="ctr">
              <a:spcBef>
                <a:spcPts val="1200"/>
              </a:spcBef>
              <a:spcAft>
                <a:spcPts val="1200"/>
              </a:spcAft>
              <a:buNone/>
            </a:pPr>
            <a:r>
              <a:rPr lang="en-US" sz="2600" b="1" dirty="0">
                <a:latin typeface="Arial" panose="020B0604020202020204" pitchFamily="34" charset="0"/>
                <a:cs typeface="Arial" panose="020B0604020202020204" pitchFamily="34" charset="0"/>
              </a:rPr>
              <a:t>Adaptable</a:t>
            </a:r>
            <a:r>
              <a:rPr lang="en-US" sz="2600" dirty="0">
                <a:latin typeface="Arial" panose="020B0604020202020204" pitchFamily="34" charset="0"/>
                <a:cs typeface="Arial" panose="020B0604020202020204" pitchFamily="34" charset="0"/>
              </a:rPr>
              <a:t> – can grow in varying light conditions and in dry to moist soils, although it is not tolerant of flooding</a:t>
            </a:r>
          </a:p>
          <a:p>
            <a:pPr marL="0" indent="0" algn="ctr">
              <a:spcBef>
                <a:spcPts val="1200"/>
              </a:spcBef>
              <a:spcAft>
                <a:spcPts val="1200"/>
              </a:spcAft>
              <a:buNone/>
            </a:pPr>
            <a:r>
              <a:rPr lang="en-US" sz="2600" b="1" dirty="0">
                <a:latin typeface="Arial" panose="020B0604020202020204" pitchFamily="34" charset="0"/>
                <a:cs typeface="Arial" panose="020B0604020202020204" pitchFamily="34" charset="0"/>
              </a:rPr>
              <a:t>Seed producer </a:t>
            </a:r>
            <a:r>
              <a:rPr lang="en-US" sz="2600" dirty="0">
                <a:latin typeface="Arial" panose="020B0604020202020204" pitchFamily="34" charset="0"/>
                <a:cs typeface="Arial" panose="020B0604020202020204" pitchFamily="34" charset="0"/>
              </a:rPr>
              <a:t>– can also spread via seeds, easily distributed via wildlife, humans, etc., seeds remain viable for 6 years</a:t>
            </a:r>
          </a:p>
        </p:txBody>
      </p:sp>
    </p:spTree>
    <p:extLst>
      <p:ext uri="{BB962C8B-B14F-4D97-AF65-F5344CB8AC3E}">
        <p14:creationId xmlns:p14="http://schemas.microsoft.com/office/powerpoint/2010/main" val="2216488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16428AB-A5E1-F8A3-52BB-B6E189F7345F}"/>
              </a:ext>
            </a:extLst>
          </p:cNvPr>
          <p:cNvSpPr/>
          <p:nvPr/>
        </p:nvSpPr>
        <p:spPr>
          <a:xfrm>
            <a:off x="0" y="0"/>
            <a:ext cx="12192000" cy="1325563"/>
          </a:xfrm>
          <a:prstGeom prst="rect">
            <a:avLst/>
          </a:prstGeom>
          <a:solidFill>
            <a:srgbClr val="FAE598"/>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475C88D-36A1-6EC8-2BC8-3862FA56774E}"/>
              </a:ext>
            </a:extLst>
          </p:cNvPr>
          <p:cNvSpPr>
            <a:spLocks noGrp="1"/>
          </p:cNvSpPr>
          <p:nvPr>
            <p:ph type="title"/>
          </p:nvPr>
        </p:nvSpPr>
        <p:spPr>
          <a:xfrm>
            <a:off x="0" y="-1"/>
            <a:ext cx="12191999" cy="1325563"/>
          </a:xfrm>
        </p:spPr>
        <p:txBody>
          <a:bodyPr>
            <a:normAutofit/>
          </a:bodyPr>
          <a:lstStyle/>
          <a:p>
            <a:pPr algn="ctr"/>
            <a:r>
              <a:rPr lang="en-US" sz="3600" b="1" dirty="0">
                <a:latin typeface="Arial" panose="020B0604020202020204" pitchFamily="34" charset="0"/>
                <a:cs typeface="Arial" panose="020B0604020202020204" pitchFamily="34" charset="0"/>
              </a:rPr>
              <a:t>Johnson grass</a:t>
            </a:r>
            <a:br>
              <a:rPr lang="en-US" sz="36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Impact</a:t>
            </a:r>
            <a:endParaRPr lang="en-US" sz="36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D6110B2-3C58-FEAE-7A52-07347628AD3B}"/>
              </a:ext>
            </a:extLst>
          </p:cNvPr>
          <p:cNvSpPr>
            <a:spLocks noGrp="1"/>
          </p:cNvSpPr>
          <p:nvPr>
            <p:ph idx="1"/>
          </p:nvPr>
        </p:nvSpPr>
        <p:spPr>
          <a:xfrm>
            <a:off x="246185" y="2239778"/>
            <a:ext cx="7537938" cy="3712919"/>
          </a:xfrm>
        </p:spPr>
        <p:txBody>
          <a:bodyPr/>
          <a:lstStyle/>
          <a:p>
            <a:pPr marL="0" indent="0" algn="ctr">
              <a:spcBef>
                <a:spcPts val="1200"/>
              </a:spcBef>
              <a:spcAft>
                <a:spcPts val="1200"/>
              </a:spcAft>
              <a:buNone/>
            </a:pPr>
            <a:r>
              <a:rPr lang="en-US" sz="2600" dirty="0">
                <a:latin typeface="Arial" panose="020B0604020202020204" pitchFamily="34" charset="0"/>
                <a:cs typeface="Arial" panose="020B0604020202020204" pitchFamily="34" charset="0"/>
              </a:rPr>
              <a:t>Aggressively spreads and invades a wide range of sites</a:t>
            </a:r>
          </a:p>
          <a:p>
            <a:pPr marL="0" indent="0" algn="ctr">
              <a:spcBef>
                <a:spcPts val="1200"/>
              </a:spcBef>
              <a:spcAft>
                <a:spcPts val="1200"/>
              </a:spcAft>
              <a:buNone/>
            </a:pPr>
            <a:r>
              <a:rPr lang="en-US" sz="2600" dirty="0">
                <a:latin typeface="Arial" panose="020B0604020202020204" pitchFamily="34" charset="0"/>
                <a:cs typeface="Arial" panose="020B0604020202020204" pitchFamily="34" charset="0"/>
              </a:rPr>
              <a:t>Outcompetes and displaces native vegetation, disrupting ecosystems, reducing wildlife habitat, and decreasing tree growth and establishment success</a:t>
            </a:r>
          </a:p>
          <a:p>
            <a:pPr marL="0" indent="0" algn="ctr">
              <a:spcBef>
                <a:spcPts val="1200"/>
              </a:spcBef>
              <a:spcAft>
                <a:spcPts val="1200"/>
              </a:spcAft>
              <a:buNone/>
            </a:pPr>
            <a:r>
              <a:rPr lang="en-US" sz="2600" dirty="0">
                <a:latin typeface="Arial" panose="020B0604020202020204" pitchFamily="34" charset="0"/>
                <a:cs typeface="Arial" panose="020B0604020202020204" pitchFamily="34" charset="0"/>
              </a:rPr>
              <a:t>Nearly impossible to completely remove once established  </a:t>
            </a:r>
          </a:p>
          <a:p>
            <a:pPr marL="0" indent="0">
              <a:buNone/>
            </a:pPr>
            <a:endParaRPr lang="en-US" dirty="0"/>
          </a:p>
        </p:txBody>
      </p:sp>
      <p:pic>
        <p:nvPicPr>
          <p:cNvPr id="5" name="Picture 4">
            <a:extLst>
              <a:ext uri="{FF2B5EF4-FFF2-40B4-BE49-F238E27FC236}">
                <a16:creationId xmlns:a16="http://schemas.microsoft.com/office/drawing/2014/main" id="{7F24FFE4-0342-745F-355E-EE491120F592}"/>
              </a:ext>
            </a:extLst>
          </p:cNvPr>
          <p:cNvPicPr>
            <a:picLocks noChangeAspect="1"/>
          </p:cNvPicPr>
          <p:nvPr/>
        </p:nvPicPr>
        <p:blipFill>
          <a:blip r:embed="rId2"/>
          <a:stretch>
            <a:fillRect/>
          </a:stretch>
        </p:blipFill>
        <p:spPr>
          <a:xfrm>
            <a:off x="8049357" y="1334477"/>
            <a:ext cx="4142642" cy="5523523"/>
          </a:xfrm>
          <a:prstGeom prst="rect">
            <a:avLst/>
          </a:prstGeom>
          <a:ln>
            <a:solidFill>
              <a:schemeClr val="tx1"/>
            </a:solidFill>
          </a:ln>
        </p:spPr>
      </p:pic>
      <p:sp>
        <p:nvSpPr>
          <p:cNvPr id="6" name="TextBox 5">
            <a:extLst>
              <a:ext uri="{FF2B5EF4-FFF2-40B4-BE49-F238E27FC236}">
                <a16:creationId xmlns:a16="http://schemas.microsoft.com/office/drawing/2014/main" id="{C6EB8D12-9496-D7C2-4D0B-486805024576}"/>
              </a:ext>
            </a:extLst>
          </p:cNvPr>
          <p:cNvSpPr txBox="1"/>
          <p:nvPr/>
        </p:nvSpPr>
        <p:spPr>
          <a:xfrm>
            <a:off x="8049357" y="6627168"/>
            <a:ext cx="2180492" cy="230832"/>
          </a:xfrm>
          <a:prstGeom prst="rect">
            <a:avLst/>
          </a:prstGeom>
          <a:solidFill>
            <a:schemeClr val="bg1"/>
          </a:solidFill>
          <a:ln>
            <a:solidFill>
              <a:schemeClr val="tx1"/>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a:solidFill>
                  <a:prstClr val="black"/>
                </a:solidFill>
                <a:latin typeface="Arial" panose="020B0604020202020204" pitchFamily="34" charset="0"/>
                <a:cs typeface="Arial" panose="020B0604020202020204" pitchFamily="34" charset="0"/>
              </a:rPr>
              <a:t>Charles T Bryson, USDA, bugwood.org</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0156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16428AB-A5E1-F8A3-52BB-B6E189F7345F}"/>
              </a:ext>
            </a:extLst>
          </p:cNvPr>
          <p:cNvSpPr/>
          <p:nvPr/>
        </p:nvSpPr>
        <p:spPr>
          <a:xfrm>
            <a:off x="0" y="0"/>
            <a:ext cx="12192000" cy="1325563"/>
          </a:xfrm>
          <a:prstGeom prst="rect">
            <a:avLst/>
          </a:prstGeom>
          <a:solidFill>
            <a:srgbClr val="FAE598"/>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475C88D-36A1-6EC8-2BC8-3862FA56774E}"/>
              </a:ext>
            </a:extLst>
          </p:cNvPr>
          <p:cNvSpPr>
            <a:spLocks noGrp="1"/>
          </p:cNvSpPr>
          <p:nvPr>
            <p:ph type="title"/>
          </p:nvPr>
        </p:nvSpPr>
        <p:spPr>
          <a:xfrm>
            <a:off x="0" y="-1"/>
            <a:ext cx="12191999" cy="1325563"/>
          </a:xfrm>
        </p:spPr>
        <p:txBody>
          <a:bodyPr>
            <a:normAutofit/>
          </a:bodyPr>
          <a:lstStyle/>
          <a:p>
            <a:pPr algn="ctr"/>
            <a:r>
              <a:rPr lang="en-US" sz="3600" b="1" dirty="0">
                <a:latin typeface="Arial" panose="020B0604020202020204" pitchFamily="34" charset="0"/>
                <a:cs typeface="Arial" panose="020B0604020202020204" pitchFamily="34" charset="0"/>
              </a:rPr>
              <a:t>Johnson grass</a:t>
            </a:r>
            <a:br>
              <a:rPr lang="en-US" sz="36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Management</a:t>
            </a:r>
            <a:endParaRPr lang="en-US" sz="36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D6110B2-3C58-FEAE-7A52-07347628AD3B}"/>
              </a:ext>
            </a:extLst>
          </p:cNvPr>
          <p:cNvSpPr>
            <a:spLocks noGrp="1"/>
          </p:cNvSpPr>
          <p:nvPr>
            <p:ph idx="1"/>
          </p:nvPr>
        </p:nvSpPr>
        <p:spPr>
          <a:xfrm>
            <a:off x="386862" y="2564179"/>
            <a:ext cx="11418276" cy="3121513"/>
          </a:xfrm>
        </p:spPr>
        <p:txBody>
          <a:bodyPr>
            <a:normAutofit lnSpcReduction="10000"/>
          </a:bodyPr>
          <a:lstStyle/>
          <a:p>
            <a:pPr marL="0" indent="0" algn="ctr">
              <a:spcBef>
                <a:spcPts val="1200"/>
              </a:spcBef>
              <a:spcAft>
                <a:spcPts val="1200"/>
              </a:spcAft>
              <a:buNone/>
            </a:pPr>
            <a:r>
              <a:rPr lang="en-US" b="1" dirty="0">
                <a:latin typeface="Arial" panose="020B0604020202020204" pitchFamily="34" charset="0"/>
                <a:cs typeface="Arial" panose="020B0604020202020204" pitchFamily="34" charset="0"/>
              </a:rPr>
              <a:t>Prevention</a:t>
            </a:r>
            <a:r>
              <a:rPr lang="en-US" dirty="0">
                <a:latin typeface="Arial" panose="020B0604020202020204" pitchFamily="34" charset="0"/>
                <a:cs typeface="Arial" panose="020B0604020202020204" pitchFamily="34" charset="0"/>
              </a:rPr>
              <a:t> – slow the spread of Johnson grass by avoiding soil disturbance in infested areas and check equipment for seeds and plant parts that could start new infestations.</a:t>
            </a:r>
          </a:p>
          <a:p>
            <a:pPr marL="0" indent="0" algn="ctr">
              <a:spcBef>
                <a:spcPts val="1200"/>
              </a:spcBef>
              <a:spcAft>
                <a:spcPts val="1200"/>
              </a:spcAft>
              <a:buNone/>
            </a:pPr>
            <a:r>
              <a:rPr lang="en-US" b="1" dirty="0">
                <a:latin typeface="Arial" panose="020B0604020202020204" pitchFamily="34" charset="0"/>
                <a:cs typeface="Arial" panose="020B0604020202020204" pitchFamily="34" charset="0"/>
              </a:rPr>
              <a:t>Chemical</a:t>
            </a:r>
            <a:r>
              <a:rPr lang="en-US" dirty="0">
                <a:latin typeface="Arial" panose="020B0604020202020204" pitchFamily="34" charset="0"/>
                <a:cs typeface="Arial" panose="020B0604020202020204" pitchFamily="34" charset="0"/>
              </a:rPr>
              <a:t> – many herbicides are effective at reducing Johnson grass growth, including glyphosate, clethodim, and </a:t>
            </a:r>
            <a:r>
              <a:rPr lang="en-US" dirty="0" err="1">
                <a:latin typeface="Arial" panose="020B0604020202020204" pitchFamily="34" charset="0"/>
                <a:cs typeface="Arial" panose="020B0604020202020204" pitchFamily="34" charset="0"/>
              </a:rPr>
              <a:t>sulfosulfuron</a:t>
            </a:r>
            <a:r>
              <a:rPr lang="en-US" dirty="0">
                <a:latin typeface="Arial" panose="020B0604020202020204" pitchFamily="34" charset="0"/>
                <a:cs typeface="Arial" panose="020B0604020202020204" pitchFamily="34" charset="0"/>
              </a:rPr>
              <a:t>. Always follow the label and wear appropriate PPE when working with chemicals. </a:t>
            </a:r>
          </a:p>
          <a:p>
            <a:pPr marL="0" indent="0">
              <a:buNone/>
            </a:pPr>
            <a:endParaRPr lang="en-US" dirty="0"/>
          </a:p>
        </p:txBody>
      </p:sp>
    </p:spTree>
    <p:extLst>
      <p:ext uri="{BB962C8B-B14F-4D97-AF65-F5344CB8AC3E}">
        <p14:creationId xmlns:p14="http://schemas.microsoft.com/office/powerpoint/2010/main" val="2323806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FBE326-7679-B771-B7E6-91822E47EC3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343518E-1869-C3A7-4125-77F096209F1F}"/>
              </a:ext>
            </a:extLst>
          </p:cNvPr>
          <p:cNvSpPr/>
          <p:nvPr/>
        </p:nvSpPr>
        <p:spPr>
          <a:xfrm>
            <a:off x="0" y="0"/>
            <a:ext cx="12192000" cy="1325563"/>
          </a:xfrm>
          <a:prstGeom prst="rect">
            <a:avLst/>
          </a:prstGeom>
          <a:solidFill>
            <a:srgbClr val="FAE598"/>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88EB455-7220-9236-3D7E-BE39FAEC8D3C}"/>
              </a:ext>
            </a:extLst>
          </p:cNvPr>
          <p:cNvSpPr>
            <a:spLocks noGrp="1"/>
          </p:cNvSpPr>
          <p:nvPr>
            <p:ph type="title"/>
          </p:nvPr>
        </p:nvSpPr>
        <p:spPr>
          <a:xfrm>
            <a:off x="0" y="-1"/>
            <a:ext cx="12191999" cy="1325563"/>
          </a:xfrm>
        </p:spPr>
        <p:txBody>
          <a:bodyPr>
            <a:normAutofit/>
          </a:bodyPr>
          <a:lstStyle/>
          <a:p>
            <a:pPr algn="ctr"/>
            <a:r>
              <a:rPr lang="en-US" sz="3600" b="1" dirty="0">
                <a:latin typeface="Arial" panose="020B0604020202020204" pitchFamily="34" charset="0"/>
                <a:cs typeface="Arial" panose="020B0604020202020204" pitchFamily="34" charset="0"/>
              </a:rPr>
              <a:t>Johnson grass</a:t>
            </a:r>
            <a:br>
              <a:rPr lang="en-US" sz="36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Management</a:t>
            </a:r>
            <a:endParaRPr lang="en-US" sz="36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D326073-E46F-8838-5060-138593ACEEBB}"/>
              </a:ext>
            </a:extLst>
          </p:cNvPr>
          <p:cNvSpPr>
            <a:spLocks noGrp="1"/>
          </p:cNvSpPr>
          <p:nvPr>
            <p:ph idx="1"/>
          </p:nvPr>
        </p:nvSpPr>
        <p:spPr>
          <a:xfrm>
            <a:off x="416169" y="2575902"/>
            <a:ext cx="11359662" cy="2863606"/>
          </a:xfrm>
        </p:spPr>
        <p:txBody>
          <a:bodyPr>
            <a:normAutofit/>
          </a:bodyPr>
          <a:lstStyle/>
          <a:p>
            <a:pPr marL="0" indent="0" algn="ctr">
              <a:spcBef>
                <a:spcPts val="1200"/>
              </a:spcBef>
              <a:spcAft>
                <a:spcPts val="1200"/>
              </a:spcAft>
              <a:buNone/>
            </a:pPr>
            <a:r>
              <a:rPr lang="en-US" b="1" dirty="0">
                <a:latin typeface="Arial" panose="020B0604020202020204" pitchFamily="34" charset="0"/>
                <a:cs typeface="Arial" panose="020B0604020202020204" pitchFamily="34" charset="0"/>
              </a:rPr>
              <a:t>Mechanical</a:t>
            </a:r>
            <a:r>
              <a:rPr lang="en-US" dirty="0">
                <a:latin typeface="Arial" panose="020B0604020202020204" pitchFamily="34" charset="0"/>
                <a:cs typeface="Arial" panose="020B0604020202020204" pitchFamily="34" charset="0"/>
              </a:rPr>
              <a:t> – difficult to remove via hand pulling due to extensive underground system – all rhizomes would have to be removed to prevent regrowth. Repeated mowing can reduce growth and reduce seed production. Mechanical methods alone do not generally eradicate this grass but can be successful when used with chemical control for an integrated management approach.  </a:t>
            </a:r>
          </a:p>
          <a:p>
            <a:pPr marL="0" indent="0">
              <a:buNone/>
            </a:pPr>
            <a:endParaRPr lang="en-US" dirty="0"/>
          </a:p>
        </p:txBody>
      </p:sp>
    </p:spTree>
    <p:extLst>
      <p:ext uri="{BB962C8B-B14F-4D97-AF65-F5344CB8AC3E}">
        <p14:creationId xmlns:p14="http://schemas.microsoft.com/office/powerpoint/2010/main" val="18870753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1542</TotalTime>
  <Words>602</Words>
  <Application>Microsoft Office PowerPoint</Application>
  <PresentationFormat>Widescreen</PresentationFormat>
  <Paragraphs>53</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Aptos</vt:lpstr>
      <vt:lpstr>Aptos Display</vt:lpstr>
      <vt:lpstr>Arial</vt:lpstr>
      <vt:lpstr>Office Theme</vt:lpstr>
      <vt:lpstr>Johnson grass</vt:lpstr>
      <vt:lpstr>Johnson grass Introduction</vt:lpstr>
      <vt:lpstr>Johnson grass Description</vt:lpstr>
      <vt:lpstr>Johnson grass Description</vt:lpstr>
      <vt:lpstr>Johnson grass Growth</vt:lpstr>
      <vt:lpstr>Johnson grass What Makes it a Successful Invader?</vt:lpstr>
      <vt:lpstr>Johnson grass Impact</vt:lpstr>
      <vt:lpstr>Johnson grass Management</vt:lpstr>
      <vt:lpstr>Johnson grass Management</vt:lpstr>
      <vt:lpstr>Johnson grass Additional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Katy Crout</dc:creator>
  <cp:lastModifiedBy>Katy Crout</cp:lastModifiedBy>
  <cp:revision>3</cp:revision>
  <dcterms:created xsi:type="dcterms:W3CDTF">2024-09-18T20:39:28Z</dcterms:created>
  <dcterms:modified xsi:type="dcterms:W3CDTF">2025-09-26T18:52:37Z</dcterms:modified>
</cp:coreProperties>
</file>