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5" r:id="rId8"/>
    <p:sldId id="262" r:id="rId9"/>
    <p:sldId id="266"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Elizabeth Crout Moretti" userId="c2539806-68ef-4c2b-9689-e3b4ab591f97" providerId="ADAL" clId="{59CB4CD3-7EB1-40BB-9F68-ACE03F2FFF2C}"/>
    <pc:docChg chg="modSld">
      <pc:chgData name="Katy Elizabeth Crout Moretti" userId="c2539806-68ef-4c2b-9689-e3b4ab591f97" providerId="ADAL" clId="{59CB4CD3-7EB1-40BB-9F68-ACE03F2FFF2C}" dt="2025-09-26T20:18:15.063" v="18" actId="20577"/>
      <pc:docMkLst>
        <pc:docMk/>
      </pc:docMkLst>
      <pc:sldChg chg="modSp mod">
        <pc:chgData name="Katy Elizabeth Crout Moretti" userId="c2539806-68ef-4c2b-9689-e3b4ab591f97" providerId="ADAL" clId="{59CB4CD3-7EB1-40BB-9F68-ACE03F2FFF2C}" dt="2025-09-26T20:18:15.063" v="18" actId="20577"/>
        <pc:sldMkLst>
          <pc:docMk/>
          <pc:sldMk cId="658141904" sldId="257"/>
        </pc:sldMkLst>
        <pc:spChg chg="mod">
          <ac:chgData name="Katy Elizabeth Crout Moretti" userId="c2539806-68ef-4c2b-9689-e3b4ab591f97" providerId="ADAL" clId="{59CB4CD3-7EB1-40BB-9F68-ACE03F2FFF2C}" dt="2025-09-26T20:18:15.063" v="18" actId="20577"/>
          <ac:spMkLst>
            <pc:docMk/>
            <pc:sldMk cId="658141904" sldId="257"/>
            <ac:spMk id="3" creationId="{1718E99C-2BC5-6626-CDC8-684DEC789648}"/>
          </ac:spMkLst>
        </pc:spChg>
      </pc:sldChg>
      <pc:sldChg chg="modSp mod">
        <pc:chgData name="Katy Elizabeth Crout Moretti" userId="c2539806-68ef-4c2b-9689-e3b4ab591f97" providerId="ADAL" clId="{59CB4CD3-7EB1-40BB-9F68-ACE03F2FFF2C}" dt="2025-09-26T18:53:45.766" v="15" actId="1076"/>
        <pc:sldMkLst>
          <pc:docMk/>
          <pc:sldMk cId="3896506312" sldId="263"/>
        </pc:sldMkLst>
        <pc:spChg chg="mod">
          <ac:chgData name="Katy Elizabeth Crout Moretti" userId="c2539806-68ef-4c2b-9689-e3b4ab591f97" providerId="ADAL" clId="{59CB4CD3-7EB1-40BB-9F68-ACE03F2FFF2C}" dt="2025-09-26T18:53:45.766" v="15" actId="1076"/>
          <ac:spMkLst>
            <pc:docMk/>
            <pc:sldMk cId="3896506312" sldId="263"/>
            <ac:spMk id="7" creationId="{7BF46568-C666-CC08-4E72-366E6A5F6BD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33CB-8930-E1CB-C767-D8C6519A8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5D342-CE00-F070-BF1D-834A2ACAD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47D55-371F-0488-ACC6-6132661536AE}"/>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A7504DFB-152B-FD0D-A984-B890ED63C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054BE-2D82-3AFF-2C33-A24C602D05AF}"/>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304695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3703-173D-287C-F852-39E7FC060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30FA2C-E727-6CA5-B981-0324CF902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69055-78E9-BCF8-9E8F-FA6350AD0343}"/>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379C5951-040D-B3B4-ABEE-A3D8159DE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79011-0D93-E8DC-039D-22C13A752702}"/>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198585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31EBC-70B0-769C-88FF-81522283BB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62503F-7AA2-8018-E864-8AD4AF5EC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85538-D7BF-6E99-BBC5-CE10CDC59441}"/>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E0DA785D-935B-632D-64D0-05C244757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044A5-4DB0-0938-97FE-52E148871E96}"/>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3351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0343-70F1-741F-AF28-90ECB12A5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567BB-A5BE-E5E3-1007-01648A250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4F42F-C532-9DCA-C6D7-7361AD28FDE8}"/>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D997DE1C-E837-9890-4D53-7E19C9C6C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1D8BA-9BD4-361E-6A56-444AB7DD95C5}"/>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276631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FE07-B840-8A66-EC36-8EDCC8C3B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09DCC-B0D5-4607-8139-D3D5F5B305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23054-06B1-20D6-EE21-E75101F62737}"/>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12A179AA-01DA-0716-B289-94E23C5AC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966FC-8142-1B1C-4D46-6FE44EA33DDA}"/>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10714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6C14-CDF6-BF8B-3EF8-1FB32F4B2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2E3E6-EE44-1960-2C1E-BF5E4390A0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E6CD6C-7765-F842-E2B1-9F5EE8B5C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A0908-C928-A9C6-E419-DA2B6A3E1D03}"/>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6" name="Footer Placeholder 5">
            <a:extLst>
              <a:ext uri="{FF2B5EF4-FFF2-40B4-BE49-F238E27FC236}">
                <a16:creationId xmlns:a16="http://schemas.microsoft.com/office/drawing/2014/main" id="{447B7AE1-D884-DFD5-4451-C7CD8734F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969D3-E418-C5FA-F19E-F846446B015E}"/>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426543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0B37-05AD-DDD9-9A44-7D50D60053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F4CF4-692F-830B-821E-FA5FDDA68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2CD00-2F4B-4ADA-1C51-0A67F344B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E981E5-E7A8-69DD-64BB-29C90264B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55E3A1-81A5-233D-00F8-5C4DAF0EE6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CC2A5-6585-4876-E513-8BC5C12126B8}"/>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8" name="Footer Placeholder 7">
            <a:extLst>
              <a:ext uri="{FF2B5EF4-FFF2-40B4-BE49-F238E27FC236}">
                <a16:creationId xmlns:a16="http://schemas.microsoft.com/office/drawing/2014/main" id="{4524C16B-2417-9832-1C13-5D7CE2B26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8C8F0-A86A-2F2D-F180-939497665C5B}"/>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424664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087E-E2FB-1646-199F-FD96EDC6F3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5697C-4B38-F920-6FEE-A33D6DD9271B}"/>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4" name="Footer Placeholder 3">
            <a:extLst>
              <a:ext uri="{FF2B5EF4-FFF2-40B4-BE49-F238E27FC236}">
                <a16:creationId xmlns:a16="http://schemas.microsoft.com/office/drawing/2014/main" id="{7B473BE2-6FCC-A035-964F-BB26D8CAA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3D20C-CFBC-0802-5866-D1648BF53D60}"/>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340186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4551E-3614-09B4-C13A-A191CBEC4AC1}"/>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3" name="Footer Placeholder 2">
            <a:extLst>
              <a:ext uri="{FF2B5EF4-FFF2-40B4-BE49-F238E27FC236}">
                <a16:creationId xmlns:a16="http://schemas.microsoft.com/office/drawing/2014/main" id="{0823717C-9304-51B3-4ECD-5FB3501E68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369640-0DBB-DC9B-7E04-E54976448E20}"/>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6435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0B38-6537-2C50-480C-EDF7B90FE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C6A63-8119-D94E-3CC8-13530FFAA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19B9FF-FE8F-F9DF-6F2C-9A67D0A8F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7B7A9-5E6E-EF34-FDC9-2C29CF4E2AEA}"/>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6" name="Footer Placeholder 5">
            <a:extLst>
              <a:ext uri="{FF2B5EF4-FFF2-40B4-BE49-F238E27FC236}">
                <a16:creationId xmlns:a16="http://schemas.microsoft.com/office/drawing/2014/main" id="{E87BE605-1559-7B10-3E4C-8E6D673B9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06503-585D-4057-002B-73020D2955A5}"/>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69073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34E9-8593-5311-B987-BB0E74A43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C14B07-6671-4CA6-9936-AD2AAEA5F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3960A4-B51F-71E0-85BD-02E6B5F1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A87D4-B3A8-F293-540F-DF2251C807F5}"/>
              </a:ext>
            </a:extLst>
          </p:cNvPr>
          <p:cNvSpPr>
            <a:spLocks noGrp="1"/>
          </p:cNvSpPr>
          <p:nvPr>
            <p:ph type="dt" sz="half" idx="10"/>
          </p:nvPr>
        </p:nvSpPr>
        <p:spPr/>
        <p:txBody>
          <a:bodyPr/>
          <a:lstStyle/>
          <a:p>
            <a:fld id="{8B5B1053-0556-40FC-A5C0-68D287C83CA1}" type="datetimeFigureOut">
              <a:rPr lang="en-US" smtClean="0"/>
              <a:t>9/26/2025</a:t>
            </a:fld>
            <a:endParaRPr lang="en-US"/>
          </a:p>
        </p:txBody>
      </p:sp>
      <p:sp>
        <p:nvSpPr>
          <p:cNvPr id="6" name="Footer Placeholder 5">
            <a:extLst>
              <a:ext uri="{FF2B5EF4-FFF2-40B4-BE49-F238E27FC236}">
                <a16:creationId xmlns:a16="http://schemas.microsoft.com/office/drawing/2014/main" id="{8874CF2C-CCD4-C6EC-2796-5ED256393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B0CD5-D666-2B72-D1AA-7D77BA278722}"/>
              </a:ext>
            </a:extLst>
          </p:cNvPr>
          <p:cNvSpPr>
            <a:spLocks noGrp="1"/>
          </p:cNvSpPr>
          <p:nvPr>
            <p:ph type="sldNum" sz="quarter" idx="12"/>
          </p:nvPr>
        </p:nvSpPr>
        <p:spPr/>
        <p:txBody>
          <a:bodyPr/>
          <a:lstStyle/>
          <a:p>
            <a:fld id="{63B827D3-E07D-4AE2-9CB0-979BE8CF4C92}" type="slidenum">
              <a:rPr lang="en-US" smtClean="0"/>
              <a:t>‹#›</a:t>
            </a:fld>
            <a:endParaRPr lang="en-US"/>
          </a:p>
        </p:txBody>
      </p:sp>
    </p:spTree>
    <p:extLst>
      <p:ext uri="{BB962C8B-B14F-4D97-AF65-F5344CB8AC3E}">
        <p14:creationId xmlns:p14="http://schemas.microsoft.com/office/powerpoint/2010/main" val="414324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B86BD9-891C-783D-4024-DA7D5F89A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B49F4-9767-2BCE-8155-94A263338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4B52E-C5F2-D736-6239-5876802C5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5B1053-0556-40FC-A5C0-68D287C83CA1}" type="datetimeFigureOut">
              <a:rPr lang="en-US" smtClean="0"/>
              <a:t>9/26/2025</a:t>
            </a:fld>
            <a:endParaRPr lang="en-US"/>
          </a:p>
        </p:txBody>
      </p:sp>
      <p:sp>
        <p:nvSpPr>
          <p:cNvPr id="5" name="Footer Placeholder 4">
            <a:extLst>
              <a:ext uri="{FF2B5EF4-FFF2-40B4-BE49-F238E27FC236}">
                <a16:creationId xmlns:a16="http://schemas.microsoft.com/office/drawing/2014/main" id="{7C7EBF61-2CCE-0E0E-1BD6-37B7554E2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F621F0-9F8A-F1BA-F0CF-2D9889853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B827D3-E07D-4AE2-9CB0-979BE8CF4C92}" type="slidenum">
              <a:rPr lang="en-US" smtClean="0"/>
              <a:t>‹#›</a:t>
            </a:fld>
            <a:endParaRPr lang="en-US"/>
          </a:p>
        </p:txBody>
      </p:sp>
    </p:spTree>
    <p:extLst>
      <p:ext uri="{BB962C8B-B14F-4D97-AF65-F5344CB8AC3E}">
        <p14:creationId xmlns:p14="http://schemas.microsoft.com/office/powerpoint/2010/main" val="235946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aces.edu/blog/topics/forestry-wildlife/the-history-and-use-of-kudzu-in-the-southeastern-united-states/" TargetMode="External"/><Relationship Id="rId7" Type="http://schemas.openxmlformats.org/officeDocument/2006/relationships/image" Target="../media/image20.pn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extension.illinois.edu/invasives/kudz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2DB2F1-ED42-1859-7C64-63AC1C0B863D}"/>
              </a:ext>
            </a:extLst>
          </p:cNvPr>
          <p:cNvPicPr>
            <a:picLocks noChangeAspect="1"/>
          </p:cNvPicPr>
          <p:nvPr/>
        </p:nvPicPr>
        <p:blipFill>
          <a:blip r:embed="rId2"/>
          <a:stretch>
            <a:fillRect/>
          </a:stretch>
        </p:blipFill>
        <p:spPr>
          <a:xfrm>
            <a:off x="0" y="3289951"/>
            <a:ext cx="4771292" cy="3578469"/>
          </a:xfrm>
          <a:prstGeom prst="rect">
            <a:avLst/>
          </a:prstGeom>
          <a:ln>
            <a:solidFill>
              <a:schemeClr val="tx1"/>
            </a:solidFill>
          </a:ln>
        </p:spPr>
      </p:pic>
      <p:sp>
        <p:nvSpPr>
          <p:cNvPr id="8" name="Rectangle 7">
            <a:extLst>
              <a:ext uri="{FF2B5EF4-FFF2-40B4-BE49-F238E27FC236}">
                <a16:creationId xmlns:a16="http://schemas.microsoft.com/office/drawing/2014/main" id="{2BFAB8C1-5BF8-C834-43C1-F7A00E8EA424}"/>
              </a:ext>
            </a:extLst>
          </p:cNvPr>
          <p:cNvSpPr/>
          <p:nvPr/>
        </p:nvSpPr>
        <p:spPr>
          <a:xfrm>
            <a:off x="0" y="1123297"/>
            <a:ext cx="12192000" cy="2157862"/>
          </a:xfrm>
          <a:prstGeom prst="rect">
            <a:avLst/>
          </a:prstGeom>
          <a:solidFill>
            <a:srgbClr val="F6DE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48FA98-2884-434A-D84D-171D19D4CCAD}"/>
              </a:ext>
            </a:extLst>
          </p:cNvPr>
          <p:cNvSpPr>
            <a:spLocks noGrp="1"/>
          </p:cNvSpPr>
          <p:nvPr>
            <p:ph type="ctrTitle"/>
          </p:nvPr>
        </p:nvSpPr>
        <p:spPr>
          <a:xfrm>
            <a:off x="0" y="1292163"/>
            <a:ext cx="12192000" cy="1820129"/>
          </a:xfrm>
        </p:spPr>
        <p:txBody>
          <a:bodyPr>
            <a:normAutofit/>
          </a:bodyPr>
          <a:lstStyle/>
          <a:p>
            <a:r>
              <a:rPr lang="en-US" sz="11500" b="1" dirty="0">
                <a:latin typeface="Arial" panose="020B0604020202020204" pitchFamily="34" charset="0"/>
                <a:cs typeface="Arial" panose="020B0604020202020204" pitchFamily="34" charset="0"/>
              </a:rPr>
              <a:t>Kudzu</a:t>
            </a:r>
          </a:p>
        </p:txBody>
      </p:sp>
      <p:sp>
        <p:nvSpPr>
          <p:cNvPr id="3" name="Subtitle 2">
            <a:extLst>
              <a:ext uri="{FF2B5EF4-FFF2-40B4-BE49-F238E27FC236}">
                <a16:creationId xmlns:a16="http://schemas.microsoft.com/office/drawing/2014/main" id="{BADF8ADC-86B6-2802-8922-5593EAF9432A}"/>
              </a:ext>
            </a:extLst>
          </p:cNvPr>
          <p:cNvSpPr>
            <a:spLocks noGrp="1"/>
          </p:cNvSpPr>
          <p:nvPr>
            <p:ph type="subTitle" idx="1"/>
          </p:nvPr>
        </p:nvSpPr>
        <p:spPr>
          <a:xfrm>
            <a:off x="5295900" y="3698854"/>
            <a:ext cx="6400799" cy="2760662"/>
          </a:xfrm>
        </p:spPr>
        <p:txBody>
          <a:bodyPr>
            <a:normAutofit/>
          </a:bodyPr>
          <a:lstStyle/>
          <a:p>
            <a:pPr>
              <a:spcBef>
                <a:spcPts val="1200"/>
              </a:spcBef>
              <a:spcAft>
                <a:spcPts val="1200"/>
              </a:spcAft>
            </a:pPr>
            <a:r>
              <a:rPr lang="en-US" sz="2800" i="1" dirty="0">
                <a:latin typeface="Arial" panose="020B0604020202020204" pitchFamily="34" charset="0"/>
                <a:cs typeface="Arial" panose="020B0604020202020204" pitchFamily="34" charset="0"/>
              </a:rPr>
              <a:t>Pueraria </a:t>
            </a:r>
            <a:r>
              <a:rPr lang="en-US" sz="2800" i="1" dirty="0" err="1">
                <a:latin typeface="Arial" panose="020B0604020202020204" pitchFamily="34" charset="0"/>
                <a:cs typeface="Arial" panose="020B0604020202020204" pitchFamily="34" charset="0"/>
              </a:rPr>
              <a:t>montana</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var. </a:t>
            </a:r>
            <a:r>
              <a:rPr lang="en-US" sz="2800" i="1" dirty="0">
                <a:latin typeface="Arial" panose="020B0604020202020204" pitchFamily="34" charset="0"/>
                <a:cs typeface="Arial" panose="020B0604020202020204" pitchFamily="34" charset="0"/>
              </a:rPr>
              <a:t>lobata</a:t>
            </a:r>
          </a:p>
          <a:p>
            <a:pPr>
              <a:spcBef>
                <a:spcPts val="1200"/>
              </a:spcBef>
              <a:spcAft>
                <a:spcPts val="1200"/>
              </a:spcAft>
            </a:pPr>
            <a:r>
              <a:rPr lang="en-US" sz="2800" dirty="0">
                <a:latin typeface="Arial" panose="020B0604020202020204" pitchFamily="34" charset="0"/>
                <a:cs typeface="Arial" panose="020B0604020202020204" pitchFamily="34" charset="0"/>
              </a:rPr>
              <a:t>Invasive, perennial vine in the Fabaceae family</a:t>
            </a:r>
          </a:p>
          <a:p>
            <a:pPr>
              <a:spcBef>
                <a:spcPts val="1200"/>
              </a:spcBef>
              <a:spcAft>
                <a:spcPts val="1200"/>
              </a:spcAft>
            </a:pPr>
            <a:r>
              <a:rPr lang="en-US" sz="2800" dirty="0">
                <a:latin typeface="Arial" panose="020B0604020202020204" pitchFamily="34" charset="0"/>
                <a:cs typeface="Arial" panose="020B0604020202020204" pitchFamily="34" charset="0"/>
              </a:rPr>
              <a:t>Known by many as the vine that ‘ate’ the South</a:t>
            </a:r>
          </a:p>
        </p:txBody>
      </p:sp>
      <p:sp>
        <p:nvSpPr>
          <p:cNvPr id="4" name="TextBox 3">
            <a:extLst>
              <a:ext uri="{FF2B5EF4-FFF2-40B4-BE49-F238E27FC236}">
                <a16:creationId xmlns:a16="http://schemas.microsoft.com/office/drawing/2014/main" id="{60299BD5-E692-8291-9ECE-57F5CD097573}"/>
              </a:ext>
            </a:extLst>
          </p:cNvPr>
          <p:cNvSpPr txBox="1"/>
          <p:nvPr/>
        </p:nvSpPr>
        <p:spPr>
          <a:xfrm>
            <a:off x="0" y="6627168"/>
            <a:ext cx="182172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Karen Brown, UF,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B6B49FD-C1C3-A185-14F5-9CE060146201}"/>
              </a:ext>
            </a:extLst>
          </p:cNvPr>
          <p:cNvPicPr>
            <a:picLocks noChangeAspect="1"/>
          </p:cNvPicPr>
          <p:nvPr/>
        </p:nvPicPr>
        <p:blipFill>
          <a:blip r:embed="rId3"/>
          <a:stretch>
            <a:fillRect/>
          </a:stretch>
        </p:blipFill>
        <p:spPr>
          <a:xfrm>
            <a:off x="248678" y="198319"/>
            <a:ext cx="3639627" cy="682811"/>
          </a:xfrm>
          <a:prstGeom prst="rect">
            <a:avLst/>
          </a:prstGeom>
        </p:spPr>
      </p:pic>
      <p:pic>
        <p:nvPicPr>
          <p:cNvPr id="6" name="Picture 5">
            <a:extLst>
              <a:ext uri="{FF2B5EF4-FFF2-40B4-BE49-F238E27FC236}">
                <a16:creationId xmlns:a16="http://schemas.microsoft.com/office/drawing/2014/main" id="{4515A111-680B-1AE7-94E2-43A391FDCBBF}"/>
              </a:ext>
            </a:extLst>
          </p:cNvPr>
          <p:cNvPicPr>
            <a:picLocks noChangeAspect="1"/>
          </p:cNvPicPr>
          <p:nvPr/>
        </p:nvPicPr>
        <p:blipFill>
          <a:blip r:embed="rId4"/>
          <a:stretch>
            <a:fillRect/>
          </a:stretch>
        </p:blipFill>
        <p:spPr>
          <a:xfrm>
            <a:off x="5693629" y="135031"/>
            <a:ext cx="804742" cy="896190"/>
          </a:xfrm>
          <a:prstGeom prst="rect">
            <a:avLst/>
          </a:prstGeom>
        </p:spPr>
      </p:pic>
      <p:pic>
        <p:nvPicPr>
          <p:cNvPr id="7" name="Picture 6">
            <a:extLst>
              <a:ext uri="{FF2B5EF4-FFF2-40B4-BE49-F238E27FC236}">
                <a16:creationId xmlns:a16="http://schemas.microsoft.com/office/drawing/2014/main" id="{28D9951D-2129-9087-7F91-E95837C66D17}"/>
              </a:ext>
            </a:extLst>
          </p:cNvPr>
          <p:cNvPicPr>
            <a:picLocks noChangeAspect="1"/>
          </p:cNvPicPr>
          <p:nvPr/>
        </p:nvPicPr>
        <p:blipFill>
          <a:blip r:embed="rId5"/>
          <a:stretch>
            <a:fillRect/>
          </a:stretch>
        </p:blipFill>
        <p:spPr>
          <a:xfrm>
            <a:off x="8012087" y="81245"/>
            <a:ext cx="3834716" cy="829128"/>
          </a:xfrm>
          <a:prstGeom prst="rect">
            <a:avLst/>
          </a:prstGeom>
        </p:spPr>
      </p:pic>
    </p:spTree>
    <p:extLst>
      <p:ext uri="{BB962C8B-B14F-4D97-AF65-F5344CB8AC3E}">
        <p14:creationId xmlns:p14="http://schemas.microsoft.com/office/powerpoint/2010/main" val="134423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2016369" y="1825625"/>
            <a:ext cx="933743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Alabama Cooperative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https://www.aces.edu/blog/topics/forestry-wildlife/the-history-and-use-of-kudzu-in-the-southeastern-united-states/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Illinois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https://extension.illinois.edu/invasives/kudzu</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8B9B33CA-91F2-6FA5-27A8-DA4E952C1D12}"/>
              </a:ext>
            </a:extLst>
          </p:cNvPr>
          <p:cNvPicPr>
            <a:picLocks noChangeAspect="1"/>
          </p:cNvPicPr>
          <p:nvPr/>
        </p:nvPicPr>
        <p:blipFill>
          <a:blip r:embed="rId5"/>
          <a:stretch>
            <a:fillRect/>
          </a:stretch>
        </p:blipFill>
        <p:spPr>
          <a:xfrm>
            <a:off x="487717" y="1735015"/>
            <a:ext cx="1187898" cy="1013207"/>
          </a:xfrm>
          <a:prstGeom prst="rect">
            <a:avLst/>
          </a:prstGeom>
        </p:spPr>
      </p:pic>
      <p:pic>
        <p:nvPicPr>
          <p:cNvPr id="6" name="Picture 4" descr="Alabama Extension - YouTube">
            <a:extLst>
              <a:ext uri="{FF2B5EF4-FFF2-40B4-BE49-F238E27FC236}">
                <a16:creationId xmlns:a16="http://schemas.microsoft.com/office/drawing/2014/main" id="{C1885619-EE88-343F-0727-26DB11D603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39" y="3139419"/>
            <a:ext cx="1494112" cy="14941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Illinois Extension">
            <a:extLst>
              <a:ext uri="{FF2B5EF4-FFF2-40B4-BE49-F238E27FC236}">
                <a16:creationId xmlns:a16="http://schemas.microsoft.com/office/drawing/2014/main" id="{8CB913A9-7708-74C4-3296-86521E7772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615" t="13077" r="10615" b="12530"/>
          <a:stretch>
            <a:fillRect/>
          </a:stretch>
        </p:blipFill>
        <p:spPr bwMode="auto">
          <a:xfrm>
            <a:off x="335678" y="5024728"/>
            <a:ext cx="1339937" cy="1265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F46568-C666-CC08-4E72-366E6A5F6BDC}"/>
              </a:ext>
            </a:extLst>
          </p:cNvPr>
          <p:cNvSpPr txBox="1"/>
          <p:nvPr/>
        </p:nvSpPr>
        <p:spPr>
          <a:xfrm>
            <a:off x="1869881" y="6504881"/>
            <a:ext cx="96304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Lynne Womack (US Forest Service)</a:t>
            </a:r>
          </a:p>
        </p:txBody>
      </p:sp>
    </p:spTree>
    <p:extLst>
      <p:ext uri="{BB962C8B-B14F-4D97-AF65-F5344CB8AC3E}">
        <p14:creationId xmlns:p14="http://schemas.microsoft.com/office/powerpoint/2010/main" val="389650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9675F-424D-3948-DB24-E2C8275A6210}"/>
              </a:ext>
            </a:extLst>
          </p:cNvPr>
          <p:cNvPicPr>
            <a:picLocks noChangeAspect="1"/>
          </p:cNvPicPr>
          <p:nvPr/>
        </p:nvPicPr>
        <p:blipFill>
          <a:blip r:embed="rId2"/>
          <a:stretch>
            <a:fillRect/>
          </a:stretch>
        </p:blipFill>
        <p:spPr>
          <a:xfrm>
            <a:off x="5533262" y="2262554"/>
            <a:ext cx="6523293" cy="3669353"/>
          </a:xfrm>
          <a:prstGeom prst="rect">
            <a:avLst/>
          </a:prstGeom>
        </p:spPr>
      </p:pic>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144589" y="1362073"/>
            <a:ext cx="5533835" cy="5477672"/>
          </a:xfrm>
        </p:spPr>
        <p:txBody>
          <a:bodyPr>
            <a:normAutofit/>
          </a:bodyPr>
          <a:lstStyle/>
          <a:p>
            <a:pPr marL="0" indent="0" algn="ctr">
              <a:spcBef>
                <a:spcPts val="1200"/>
              </a:spcBef>
              <a:spcAft>
                <a:spcPts val="1200"/>
              </a:spcAft>
              <a:buNone/>
            </a:pPr>
            <a:r>
              <a:rPr lang="en-US" sz="2500" dirty="0">
                <a:latin typeface="Arial" panose="020B0604020202020204" pitchFamily="34" charset="0"/>
                <a:cs typeface="Arial" panose="020B0604020202020204" pitchFamily="34" charset="0"/>
              </a:rPr>
              <a:t>Native to areas of Asia including China, Taiwan, Japan, and India</a:t>
            </a:r>
          </a:p>
          <a:p>
            <a:pPr marL="0" indent="0" algn="ctr">
              <a:spcBef>
                <a:spcPts val="1200"/>
              </a:spcBef>
              <a:spcAft>
                <a:spcPts val="1200"/>
              </a:spcAft>
              <a:buNone/>
            </a:pPr>
            <a:r>
              <a:rPr lang="en-US" sz="2500" dirty="0">
                <a:latin typeface="Arial" panose="020B0604020202020204" pitchFamily="34" charset="0"/>
                <a:cs typeface="Arial" panose="020B0604020202020204" pitchFamily="34" charset="0"/>
              </a:rPr>
              <a:t>First brought to the US in the 1800s in different exhibitions and as an ornamental vine</a:t>
            </a:r>
          </a:p>
          <a:p>
            <a:pPr marL="0" indent="0" algn="ctr">
              <a:spcBef>
                <a:spcPts val="1200"/>
              </a:spcBef>
              <a:spcAft>
                <a:spcPts val="1200"/>
              </a:spcAft>
              <a:buNone/>
            </a:pPr>
            <a:r>
              <a:rPr lang="en-US" sz="2500" dirty="0">
                <a:latin typeface="Arial" panose="020B0604020202020204" pitchFamily="34" charset="0"/>
                <a:cs typeface="Arial" panose="020B0604020202020204" pitchFamily="34" charset="0"/>
              </a:rPr>
              <a:t>In the 1930s the US government promoted kudzu as erosion control and plants were given out across the South</a:t>
            </a:r>
          </a:p>
          <a:p>
            <a:pPr marL="0" indent="0" algn="ctr">
              <a:spcBef>
                <a:spcPts val="1200"/>
              </a:spcBef>
              <a:spcAft>
                <a:spcPts val="1200"/>
              </a:spcAft>
              <a:buNone/>
            </a:pPr>
            <a:r>
              <a:rPr lang="en-US" sz="2500" dirty="0">
                <a:latin typeface="Arial" panose="020B0604020202020204" pitchFamily="34" charset="0"/>
                <a:cs typeface="Arial" panose="020B0604020202020204" pitchFamily="34" charset="0"/>
              </a:rPr>
              <a:t>By the 1950s kudzu had spread rapidly and was removed from the USDA list of permissible cover plants</a:t>
            </a:r>
          </a:p>
        </p:txBody>
      </p:sp>
    </p:spTree>
    <p:extLst>
      <p:ext uri="{BB962C8B-B14F-4D97-AF65-F5344CB8AC3E}">
        <p14:creationId xmlns:p14="http://schemas.microsoft.com/office/powerpoint/2010/main" val="65814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3963213" y="1891570"/>
            <a:ext cx="4595446" cy="4412923"/>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Leaves: </a:t>
            </a:r>
            <a:r>
              <a:rPr lang="en-US" sz="2600" dirty="0">
                <a:latin typeface="Arial" panose="020B0604020202020204" pitchFamily="34" charset="0"/>
                <a:cs typeface="Arial" panose="020B0604020202020204" pitchFamily="34" charset="0"/>
              </a:rPr>
              <a:t>dark green color, alternate, broadly ovate, compound with three leaflets, up to 8 inches long, hairy on the underside and margins, smooth or lobed margin</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Stem: </a:t>
            </a:r>
            <a:r>
              <a:rPr lang="en-US" sz="2600" dirty="0">
                <a:latin typeface="Arial" panose="020B0604020202020204" pitchFamily="34" charset="0"/>
                <a:cs typeface="Arial" panose="020B0604020202020204" pitchFamily="34" charset="0"/>
              </a:rPr>
              <a:t>young stems are hairy and yellow green in color, harden to a grey woody stem as they mature, grow up to 10 inches in diameter</a:t>
            </a:r>
          </a:p>
        </p:txBody>
      </p:sp>
      <p:pic>
        <p:nvPicPr>
          <p:cNvPr id="5" name="Picture 4">
            <a:extLst>
              <a:ext uri="{FF2B5EF4-FFF2-40B4-BE49-F238E27FC236}">
                <a16:creationId xmlns:a16="http://schemas.microsoft.com/office/drawing/2014/main" id="{DC1F09BC-E426-46D6-EA31-936B8743C2E1}"/>
              </a:ext>
            </a:extLst>
          </p:cNvPr>
          <p:cNvPicPr>
            <a:picLocks noChangeAspect="1"/>
          </p:cNvPicPr>
          <p:nvPr/>
        </p:nvPicPr>
        <p:blipFill>
          <a:blip r:embed="rId2"/>
          <a:stretch>
            <a:fillRect/>
          </a:stretch>
        </p:blipFill>
        <p:spPr>
          <a:xfrm>
            <a:off x="8701843" y="1325563"/>
            <a:ext cx="3490157" cy="5526682"/>
          </a:xfrm>
          <a:prstGeom prst="rect">
            <a:avLst/>
          </a:prstGeom>
          <a:ln>
            <a:solidFill>
              <a:schemeClr val="tx1"/>
            </a:solidFill>
          </a:ln>
        </p:spPr>
      </p:pic>
      <p:pic>
        <p:nvPicPr>
          <p:cNvPr id="6" name="Picture 5">
            <a:extLst>
              <a:ext uri="{FF2B5EF4-FFF2-40B4-BE49-F238E27FC236}">
                <a16:creationId xmlns:a16="http://schemas.microsoft.com/office/drawing/2014/main" id="{F54F1EBE-0A6F-B344-B036-AFE8E2204944}"/>
              </a:ext>
            </a:extLst>
          </p:cNvPr>
          <p:cNvPicPr>
            <a:picLocks noChangeAspect="1"/>
          </p:cNvPicPr>
          <p:nvPr/>
        </p:nvPicPr>
        <p:blipFill>
          <a:blip r:embed="rId3"/>
          <a:stretch>
            <a:fillRect/>
          </a:stretch>
        </p:blipFill>
        <p:spPr>
          <a:xfrm>
            <a:off x="0" y="1325563"/>
            <a:ext cx="3820029" cy="5535439"/>
          </a:xfrm>
          <a:prstGeom prst="rect">
            <a:avLst/>
          </a:prstGeom>
          <a:ln>
            <a:solidFill>
              <a:schemeClr val="tx1"/>
            </a:solidFill>
          </a:ln>
        </p:spPr>
      </p:pic>
      <p:sp>
        <p:nvSpPr>
          <p:cNvPr id="7" name="TextBox 6">
            <a:extLst>
              <a:ext uri="{FF2B5EF4-FFF2-40B4-BE49-F238E27FC236}">
                <a16:creationId xmlns:a16="http://schemas.microsoft.com/office/drawing/2014/main" id="{36468001-B5CA-8F06-103F-1D7FCDA46DBD}"/>
              </a:ext>
            </a:extLst>
          </p:cNvPr>
          <p:cNvSpPr txBox="1"/>
          <p:nvPr/>
        </p:nvSpPr>
        <p:spPr>
          <a:xfrm>
            <a:off x="0" y="6627168"/>
            <a:ext cx="2110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7A8DFCA-7EDF-313D-2158-97A96C830818}"/>
              </a:ext>
            </a:extLst>
          </p:cNvPr>
          <p:cNvSpPr txBox="1"/>
          <p:nvPr/>
        </p:nvSpPr>
        <p:spPr>
          <a:xfrm>
            <a:off x="8701843" y="6630170"/>
            <a:ext cx="2110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15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FAD7-0D89-73CC-58EC-8648B3B5BD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A8CB44-4C42-0A03-C77B-10FCDD5077E7}"/>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1446AC-D5D5-E852-F148-7C1219BD470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B67A52-2A45-086A-7773-830FE6B0A761}"/>
              </a:ext>
            </a:extLst>
          </p:cNvPr>
          <p:cNvSpPr>
            <a:spLocks noGrp="1"/>
          </p:cNvSpPr>
          <p:nvPr>
            <p:ph idx="1"/>
          </p:nvPr>
        </p:nvSpPr>
        <p:spPr>
          <a:xfrm>
            <a:off x="3845168" y="1483764"/>
            <a:ext cx="4501663" cy="5197780"/>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Flowers: </a:t>
            </a:r>
            <a:r>
              <a:rPr lang="en-US" sz="2600" dirty="0">
                <a:latin typeface="Arial" panose="020B0604020202020204" pitchFamily="34" charset="0"/>
                <a:cs typeface="Arial" panose="020B0604020202020204" pitchFamily="34" charset="0"/>
              </a:rPr>
              <a:t>clustered, appear on spikes that are up to 8 inches long, purple color, fragrant</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Fruit:</a:t>
            </a:r>
            <a:r>
              <a:rPr lang="en-US" sz="2600" dirty="0">
                <a:latin typeface="Arial" panose="020B0604020202020204" pitchFamily="34" charset="0"/>
                <a:cs typeface="Arial" panose="020B0604020202020204" pitchFamily="34" charset="0"/>
              </a:rPr>
              <a:t> legume, green color that turn brown as they mature hairy, flat, 3 inches long and half inch wide, can contain 3-10 seeds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Roots: </a:t>
            </a:r>
            <a:r>
              <a:rPr lang="en-US" sz="2600" dirty="0">
                <a:latin typeface="Arial" panose="020B0604020202020204" pitchFamily="34" charset="0"/>
                <a:cs typeface="Arial" panose="020B0604020202020204" pitchFamily="34" charset="0"/>
              </a:rPr>
              <a:t>starchy, tuberous, can reach up to 12 feet deep, can weigh 200-300 pounds</a:t>
            </a:r>
          </a:p>
        </p:txBody>
      </p:sp>
      <p:pic>
        <p:nvPicPr>
          <p:cNvPr id="8" name="Picture 7" descr="Close-up of a purple flower&#10;&#10;AI-generated content may be incorrect.">
            <a:extLst>
              <a:ext uri="{FF2B5EF4-FFF2-40B4-BE49-F238E27FC236}">
                <a16:creationId xmlns:a16="http://schemas.microsoft.com/office/drawing/2014/main" id="{B7A4A7D7-489D-3932-D790-D58F44E48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563"/>
            <a:ext cx="3681087" cy="5532437"/>
          </a:xfrm>
          <a:prstGeom prst="rect">
            <a:avLst/>
          </a:prstGeom>
          <a:ln>
            <a:solidFill>
              <a:schemeClr val="tx1"/>
            </a:solidFill>
          </a:ln>
        </p:spPr>
      </p:pic>
      <p:pic>
        <p:nvPicPr>
          <p:cNvPr id="10" name="Picture 9" descr="Close-up of a plant with seeds&#10;&#10;AI-generated content may be incorrect.">
            <a:extLst>
              <a:ext uri="{FF2B5EF4-FFF2-40B4-BE49-F238E27FC236}">
                <a16:creationId xmlns:a16="http://schemas.microsoft.com/office/drawing/2014/main" id="{8556D5F5-9EED-6CFC-86BA-453231DA2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895" y="1325563"/>
            <a:ext cx="3717106" cy="5532437"/>
          </a:xfrm>
          <a:prstGeom prst="rect">
            <a:avLst/>
          </a:prstGeom>
          <a:ln>
            <a:solidFill>
              <a:schemeClr val="tx1"/>
            </a:solidFill>
          </a:ln>
        </p:spPr>
      </p:pic>
      <p:sp>
        <p:nvSpPr>
          <p:cNvPr id="5" name="TextBox 4">
            <a:extLst>
              <a:ext uri="{FF2B5EF4-FFF2-40B4-BE49-F238E27FC236}">
                <a16:creationId xmlns:a16="http://schemas.microsoft.com/office/drawing/2014/main" id="{A78CAD36-252E-AD0B-E148-1F666367310C}"/>
              </a:ext>
            </a:extLst>
          </p:cNvPr>
          <p:cNvSpPr txBox="1"/>
          <p:nvPr/>
        </p:nvSpPr>
        <p:spPr>
          <a:xfrm>
            <a:off x="0" y="6608913"/>
            <a:ext cx="2110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99608C-0C3E-4B23-17B1-2C69B048DDCC}"/>
              </a:ext>
            </a:extLst>
          </p:cNvPr>
          <p:cNvSpPr txBox="1"/>
          <p:nvPr/>
        </p:nvSpPr>
        <p:spPr>
          <a:xfrm>
            <a:off x="8474895" y="6603479"/>
            <a:ext cx="2110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6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222738" y="1931652"/>
            <a:ext cx="11746523" cy="1738190"/>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Twining vine that creates dense monocultures – mature stands can contain tens of thousands of plants per acre and can create mats up to 8 feet thick</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 Takes over old fields, roadsides, abandoned buildings, forest edges, etc. </a:t>
            </a:r>
          </a:p>
        </p:txBody>
      </p:sp>
      <p:pic>
        <p:nvPicPr>
          <p:cNvPr id="6" name="Picture 5" descr="A group of plants growing in a field&#10;&#10;AI-generated content may be incorrect.">
            <a:extLst>
              <a:ext uri="{FF2B5EF4-FFF2-40B4-BE49-F238E27FC236}">
                <a16:creationId xmlns:a16="http://schemas.microsoft.com/office/drawing/2014/main" id="{0A4FD07C-97EE-FF9A-CB4C-35441F5AF0F1}"/>
              </a:ext>
            </a:extLst>
          </p:cNvPr>
          <p:cNvPicPr>
            <a:picLocks noChangeAspect="1"/>
          </p:cNvPicPr>
          <p:nvPr/>
        </p:nvPicPr>
        <p:blipFill>
          <a:blip r:embed="rId2">
            <a:extLst>
              <a:ext uri="{28A0092B-C50C-407E-A947-70E740481C1C}">
                <a14:useLocalDpi xmlns:a14="http://schemas.microsoft.com/office/drawing/2010/main" val="0"/>
              </a:ext>
            </a:extLst>
          </a:blip>
          <a:srcRect l="8029"/>
          <a:stretch>
            <a:fillRect/>
          </a:stretch>
        </p:blipFill>
        <p:spPr>
          <a:xfrm>
            <a:off x="0" y="3952874"/>
            <a:ext cx="4018001" cy="2912514"/>
          </a:xfrm>
          <a:prstGeom prst="rect">
            <a:avLst/>
          </a:prstGeom>
          <a:ln>
            <a:solidFill>
              <a:schemeClr val="tx1"/>
            </a:solidFill>
          </a:ln>
        </p:spPr>
      </p:pic>
      <p:pic>
        <p:nvPicPr>
          <p:cNvPr id="7" name="Picture 6">
            <a:extLst>
              <a:ext uri="{FF2B5EF4-FFF2-40B4-BE49-F238E27FC236}">
                <a16:creationId xmlns:a16="http://schemas.microsoft.com/office/drawing/2014/main" id="{92D26704-4DA7-4D03-F1BD-CC78A32FBF0E}"/>
              </a:ext>
            </a:extLst>
          </p:cNvPr>
          <p:cNvPicPr>
            <a:picLocks noChangeAspect="1"/>
          </p:cNvPicPr>
          <p:nvPr/>
        </p:nvPicPr>
        <p:blipFill>
          <a:blip r:embed="rId3"/>
          <a:stretch>
            <a:fillRect/>
          </a:stretch>
        </p:blipFill>
        <p:spPr>
          <a:xfrm>
            <a:off x="4018001" y="3952874"/>
            <a:ext cx="3883353" cy="2919903"/>
          </a:xfrm>
          <a:prstGeom prst="rect">
            <a:avLst/>
          </a:prstGeom>
          <a:ln>
            <a:solidFill>
              <a:schemeClr val="tx1"/>
            </a:solidFill>
          </a:ln>
        </p:spPr>
      </p:pic>
      <p:pic>
        <p:nvPicPr>
          <p:cNvPr id="8" name="Picture 7">
            <a:extLst>
              <a:ext uri="{FF2B5EF4-FFF2-40B4-BE49-F238E27FC236}">
                <a16:creationId xmlns:a16="http://schemas.microsoft.com/office/drawing/2014/main" id="{EE6B8860-2392-9584-CB2C-5DCA19342ED3}"/>
              </a:ext>
            </a:extLst>
          </p:cNvPr>
          <p:cNvPicPr>
            <a:picLocks noChangeAspect="1"/>
          </p:cNvPicPr>
          <p:nvPr/>
        </p:nvPicPr>
        <p:blipFill>
          <a:blip r:embed="rId4"/>
          <a:stretch>
            <a:fillRect/>
          </a:stretch>
        </p:blipFill>
        <p:spPr>
          <a:xfrm>
            <a:off x="7901354" y="3945487"/>
            <a:ext cx="4290646" cy="2919902"/>
          </a:xfrm>
          <a:prstGeom prst="rect">
            <a:avLst/>
          </a:prstGeom>
          <a:ln>
            <a:solidFill>
              <a:schemeClr val="tx1"/>
            </a:solidFill>
          </a:ln>
        </p:spPr>
      </p:pic>
      <p:sp>
        <p:nvSpPr>
          <p:cNvPr id="9" name="TextBox 8">
            <a:extLst>
              <a:ext uri="{FF2B5EF4-FFF2-40B4-BE49-F238E27FC236}">
                <a16:creationId xmlns:a16="http://schemas.microsoft.com/office/drawing/2014/main" id="{1442FCDD-6C23-C92B-7B4A-B77D8A30BE43}"/>
              </a:ext>
            </a:extLst>
          </p:cNvPr>
          <p:cNvSpPr txBox="1"/>
          <p:nvPr/>
        </p:nvSpPr>
        <p:spPr>
          <a:xfrm>
            <a:off x="0" y="6634556"/>
            <a:ext cx="1972157"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Kerry Britton,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464E49-CC0A-4572-9F41-6DCDBBDD0D7F}"/>
              </a:ext>
            </a:extLst>
          </p:cNvPr>
          <p:cNvSpPr txBox="1"/>
          <p:nvPr/>
        </p:nvSpPr>
        <p:spPr>
          <a:xfrm>
            <a:off x="4018001" y="6631654"/>
            <a:ext cx="284569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Johnny Randall, NC Botanical Garden,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6EA7793-C54F-02CD-93B8-A8166BB4AAED}"/>
              </a:ext>
            </a:extLst>
          </p:cNvPr>
          <p:cNvSpPr txBox="1"/>
          <p:nvPr/>
        </p:nvSpPr>
        <p:spPr>
          <a:xfrm>
            <a:off x="7901354" y="6638251"/>
            <a:ext cx="1911196"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John D Byrd, MSU,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5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216878" y="1887415"/>
            <a:ext cx="5140570" cy="4401831"/>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Quick growth rate </a:t>
            </a:r>
            <a:r>
              <a:rPr lang="en-US" sz="2600" dirty="0">
                <a:latin typeface="Arial" panose="020B0604020202020204" pitchFamily="34" charset="0"/>
                <a:cs typeface="Arial" panose="020B0604020202020204" pitchFamily="34" charset="0"/>
              </a:rPr>
              <a:t>– can grow up to 60 feet in a single season and up to 1 foot per day</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Extensive root system </a:t>
            </a:r>
            <a:r>
              <a:rPr lang="en-US" sz="2600" dirty="0">
                <a:latin typeface="Arial" panose="020B0604020202020204" pitchFamily="34" charset="0"/>
                <a:cs typeface="Arial" panose="020B0604020202020204" pitchFamily="34" charset="0"/>
              </a:rPr>
              <a:t>– can grow up to 12 feet deep allowing better access to resources and making it more difficult to remove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vines growing along the ground can root at nodes to form new plants</a:t>
            </a:r>
            <a:endParaRPr lang="en-US" dirty="0"/>
          </a:p>
        </p:txBody>
      </p:sp>
      <p:pic>
        <p:nvPicPr>
          <p:cNvPr id="5" name="Picture 4">
            <a:extLst>
              <a:ext uri="{FF2B5EF4-FFF2-40B4-BE49-F238E27FC236}">
                <a16:creationId xmlns:a16="http://schemas.microsoft.com/office/drawing/2014/main" id="{D55C94E0-6B4C-68AE-A852-5C635DA63660}"/>
              </a:ext>
            </a:extLst>
          </p:cNvPr>
          <p:cNvPicPr>
            <a:picLocks noChangeAspect="1"/>
          </p:cNvPicPr>
          <p:nvPr/>
        </p:nvPicPr>
        <p:blipFill>
          <a:blip r:embed="rId2"/>
          <a:stretch>
            <a:fillRect/>
          </a:stretch>
        </p:blipFill>
        <p:spPr>
          <a:xfrm>
            <a:off x="5531846" y="1887415"/>
            <a:ext cx="6443276" cy="4278738"/>
          </a:xfrm>
          <a:prstGeom prst="rect">
            <a:avLst/>
          </a:prstGeom>
          <a:ln>
            <a:solidFill>
              <a:schemeClr val="tx1"/>
            </a:solidFill>
          </a:ln>
        </p:spPr>
      </p:pic>
      <p:sp>
        <p:nvSpPr>
          <p:cNvPr id="6" name="TextBox 5">
            <a:extLst>
              <a:ext uri="{FF2B5EF4-FFF2-40B4-BE49-F238E27FC236}">
                <a16:creationId xmlns:a16="http://schemas.microsoft.com/office/drawing/2014/main" id="{B2F36539-B565-2252-393E-A92C153D0608}"/>
              </a:ext>
            </a:extLst>
          </p:cNvPr>
          <p:cNvSpPr txBox="1"/>
          <p:nvPr/>
        </p:nvSpPr>
        <p:spPr>
          <a:xfrm>
            <a:off x="5531846" y="5935321"/>
            <a:ext cx="1828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Leslie J Mehrhoff,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6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B4E1D-C5CE-469C-4CE5-73CDE0F6DF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CFADE6-FDD0-6B54-2979-B3C80A3615DA}"/>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30EAAD-3537-0C01-9874-D9D86D45A28C}"/>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52490E4-730F-3C55-48C5-DB010254E102}"/>
              </a:ext>
            </a:extLst>
          </p:cNvPr>
          <p:cNvSpPr>
            <a:spLocks noGrp="1"/>
          </p:cNvSpPr>
          <p:nvPr>
            <p:ph idx="1"/>
          </p:nvPr>
        </p:nvSpPr>
        <p:spPr>
          <a:xfrm>
            <a:off x="3794695" y="2019999"/>
            <a:ext cx="4372707" cy="4607169"/>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Often shades out and smothers native plants which disrupts ecosystems by displacing native vegetation, reducing wildlife habitat, hinders tree growth and even causes tree mortality.</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Serves as a host for many agricultural pests and diseases.</a:t>
            </a:r>
          </a:p>
        </p:txBody>
      </p:sp>
      <p:pic>
        <p:nvPicPr>
          <p:cNvPr id="5" name="Picture 4">
            <a:extLst>
              <a:ext uri="{FF2B5EF4-FFF2-40B4-BE49-F238E27FC236}">
                <a16:creationId xmlns:a16="http://schemas.microsoft.com/office/drawing/2014/main" id="{8E30E93A-245A-D845-FFC0-4CC96A49D887}"/>
              </a:ext>
            </a:extLst>
          </p:cNvPr>
          <p:cNvPicPr>
            <a:picLocks noChangeAspect="1"/>
          </p:cNvPicPr>
          <p:nvPr/>
        </p:nvPicPr>
        <p:blipFill>
          <a:blip r:embed="rId2"/>
          <a:stretch>
            <a:fillRect/>
          </a:stretch>
        </p:blipFill>
        <p:spPr>
          <a:xfrm>
            <a:off x="0" y="1325563"/>
            <a:ext cx="3673884" cy="5532437"/>
          </a:xfrm>
          <a:prstGeom prst="rect">
            <a:avLst/>
          </a:prstGeom>
          <a:ln>
            <a:solidFill>
              <a:schemeClr val="tx1"/>
            </a:solidFill>
          </a:ln>
        </p:spPr>
      </p:pic>
      <p:sp>
        <p:nvSpPr>
          <p:cNvPr id="6" name="TextBox 5">
            <a:extLst>
              <a:ext uri="{FF2B5EF4-FFF2-40B4-BE49-F238E27FC236}">
                <a16:creationId xmlns:a16="http://schemas.microsoft.com/office/drawing/2014/main" id="{746C7CC5-61DF-8AC9-CFE7-EFA45C917C54}"/>
              </a:ext>
            </a:extLst>
          </p:cNvPr>
          <p:cNvSpPr txBox="1"/>
          <p:nvPr/>
        </p:nvSpPr>
        <p:spPr>
          <a:xfrm>
            <a:off x="0" y="6627168"/>
            <a:ext cx="1828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Leslie J Mehrhoff,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CD13E86-1B35-02F8-A25A-ACC08E60611B}"/>
              </a:ext>
            </a:extLst>
          </p:cNvPr>
          <p:cNvPicPr>
            <a:picLocks noChangeAspect="1"/>
          </p:cNvPicPr>
          <p:nvPr/>
        </p:nvPicPr>
        <p:blipFill>
          <a:blip r:embed="rId3"/>
          <a:srcRect l="29006" r="18097"/>
          <a:stretch>
            <a:fillRect/>
          </a:stretch>
        </p:blipFill>
        <p:spPr>
          <a:xfrm>
            <a:off x="8288214" y="1325130"/>
            <a:ext cx="3903785" cy="5532869"/>
          </a:xfrm>
          <a:prstGeom prst="rect">
            <a:avLst/>
          </a:prstGeom>
          <a:ln>
            <a:solidFill>
              <a:schemeClr val="tx1"/>
            </a:solidFill>
          </a:ln>
        </p:spPr>
      </p:pic>
      <p:sp>
        <p:nvSpPr>
          <p:cNvPr id="8" name="TextBox 7">
            <a:extLst>
              <a:ext uri="{FF2B5EF4-FFF2-40B4-BE49-F238E27FC236}">
                <a16:creationId xmlns:a16="http://schemas.microsoft.com/office/drawing/2014/main" id="{337F2D9F-F350-9A4E-94A4-72099B933684}"/>
              </a:ext>
            </a:extLst>
          </p:cNvPr>
          <p:cNvSpPr txBox="1"/>
          <p:nvPr/>
        </p:nvSpPr>
        <p:spPr>
          <a:xfrm>
            <a:off x="8634858" y="1463598"/>
            <a:ext cx="3210495" cy="400110"/>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Arial" panose="020B0604020202020204" pitchFamily="34" charset="0"/>
                <a:cs typeface="Arial" panose="020B0604020202020204" pitchFamily="34" charset="0"/>
              </a:rPr>
              <a:t>Kudzu bug on soybeans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5731EB-8757-8E76-2381-7963BC4CC5BA}"/>
              </a:ext>
            </a:extLst>
          </p:cNvPr>
          <p:cNvSpPr txBox="1"/>
          <p:nvPr/>
        </p:nvSpPr>
        <p:spPr>
          <a:xfrm>
            <a:off x="8288213" y="6627168"/>
            <a:ext cx="1974039"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Phillip Roberts,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27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D6A74-96DD-AA6F-C863-D942E92E8194}"/>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E6AAD-1813-5450-9D73-3B7E22D287CA}"/>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18E99C-2BC5-6626-CDC8-684DEC789648}"/>
              </a:ext>
            </a:extLst>
          </p:cNvPr>
          <p:cNvSpPr>
            <a:spLocks noGrp="1"/>
          </p:cNvSpPr>
          <p:nvPr>
            <p:ph idx="1"/>
          </p:nvPr>
        </p:nvSpPr>
        <p:spPr>
          <a:xfrm>
            <a:off x="372208" y="2370747"/>
            <a:ext cx="7766538" cy="3473206"/>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Prevention</a:t>
            </a:r>
            <a:r>
              <a:rPr lang="en-US" sz="2600" dirty="0">
                <a:latin typeface="Arial" panose="020B0604020202020204" pitchFamily="34" charset="0"/>
                <a:cs typeface="Arial" panose="020B0604020202020204" pitchFamily="34" charset="0"/>
              </a:rPr>
              <a:t> – before leaving infested areas inspect clothing, equipment, vehicles, etc. for any plant parts that could start new populations to help slow the spread.</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Mechanical</a:t>
            </a:r>
            <a:r>
              <a:rPr lang="en-US" sz="2600" dirty="0">
                <a:latin typeface="Arial" panose="020B0604020202020204" pitchFamily="34" charset="0"/>
                <a:cs typeface="Arial" panose="020B0604020202020204" pitchFamily="34" charset="0"/>
              </a:rPr>
              <a:t> – heavy grazing and cutting close to the ground can help to exhaust root reserves but must be repeated over several years and are not as effective on old, well-established infestations.</a:t>
            </a:r>
          </a:p>
        </p:txBody>
      </p:sp>
      <p:pic>
        <p:nvPicPr>
          <p:cNvPr id="5" name="Picture 4">
            <a:extLst>
              <a:ext uri="{FF2B5EF4-FFF2-40B4-BE49-F238E27FC236}">
                <a16:creationId xmlns:a16="http://schemas.microsoft.com/office/drawing/2014/main" id="{74972234-A92A-2890-CC9D-1BD2A97DA631}"/>
              </a:ext>
            </a:extLst>
          </p:cNvPr>
          <p:cNvPicPr>
            <a:picLocks noChangeAspect="1"/>
          </p:cNvPicPr>
          <p:nvPr/>
        </p:nvPicPr>
        <p:blipFill>
          <a:blip r:embed="rId2"/>
          <a:stretch>
            <a:fillRect/>
          </a:stretch>
        </p:blipFill>
        <p:spPr>
          <a:xfrm>
            <a:off x="8510954" y="1346566"/>
            <a:ext cx="3681046" cy="5521569"/>
          </a:xfrm>
          <a:prstGeom prst="rect">
            <a:avLst/>
          </a:prstGeom>
          <a:ln>
            <a:solidFill>
              <a:schemeClr val="tx1"/>
            </a:solidFill>
          </a:ln>
        </p:spPr>
      </p:pic>
      <p:sp>
        <p:nvSpPr>
          <p:cNvPr id="6" name="TextBox 5">
            <a:extLst>
              <a:ext uri="{FF2B5EF4-FFF2-40B4-BE49-F238E27FC236}">
                <a16:creationId xmlns:a16="http://schemas.microsoft.com/office/drawing/2014/main" id="{FBDC606A-DE99-1BEE-506E-3661A6207DE4}"/>
              </a:ext>
            </a:extLst>
          </p:cNvPr>
          <p:cNvSpPr txBox="1"/>
          <p:nvPr/>
        </p:nvSpPr>
        <p:spPr>
          <a:xfrm>
            <a:off x="8510954" y="6627168"/>
            <a:ext cx="2039816"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Jil Swearingen, USDI,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14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8AF4E-6E55-8630-5640-EA1EBB02E6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D8906D-D808-E56A-A828-41FC4F75FF11}"/>
              </a:ext>
            </a:extLst>
          </p:cNvPr>
          <p:cNvSpPr/>
          <p:nvPr/>
        </p:nvSpPr>
        <p:spPr>
          <a:xfrm>
            <a:off x="0" y="0"/>
            <a:ext cx="12192000" cy="1325563"/>
          </a:xfrm>
          <a:prstGeom prst="rect">
            <a:avLst/>
          </a:prstGeom>
          <a:solidFill>
            <a:srgbClr val="F6DE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E56A66-76F5-E7AA-7733-FFEED8BE8CC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Kudzu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17C97B-486B-C7D4-C947-9FD45F42E734}"/>
              </a:ext>
            </a:extLst>
          </p:cNvPr>
          <p:cNvSpPr>
            <a:spLocks noGrp="1"/>
          </p:cNvSpPr>
          <p:nvPr>
            <p:ph idx="1"/>
          </p:nvPr>
        </p:nvSpPr>
        <p:spPr>
          <a:xfrm>
            <a:off x="5215693" y="2074765"/>
            <a:ext cx="6758354" cy="4068746"/>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Chemical</a:t>
            </a:r>
            <a:r>
              <a:rPr lang="en-US" sz="2600" dirty="0">
                <a:latin typeface="Arial" panose="020B0604020202020204" pitchFamily="34" charset="0"/>
                <a:cs typeface="Arial" panose="020B0604020202020204" pitchFamily="34" charset="0"/>
              </a:rPr>
              <a:t> – several herbicides can help manage kudzu when used as foliar sprays including clopyralid, aminopyralid, triclopyr, and glyphosate, but must be repeated on established populations. Always follow the label and wear appropriate PPE.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Fire</a:t>
            </a:r>
            <a:r>
              <a:rPr lang="en-US" sz="2600" dirty="0">
                <a:latin typeface="Arial" panose="020B0604020202020204" pitchFamily="34" charset="0"/>
                <a:cs typeface="Arial" panose="020B0604020202020204" pitchFamily="34" charset="0"/>
              </a:rPr>
              <a:t> – cand be used as an initial treatment to clear old growth before using mechanical or chemical techniques to target the new growth that returns.</a:t>
            </a:r>
          </a:p>
        </p:txBody>
      </p:sp>
      <p:pic>
        <p:nvPicPr>
          <p:cNvPr id="5" name="Picture 4">
            <a:extLst>
              <a:ext uri="{FF2B5EF4-FFF2-40B4-BE49-F238E27FC236}">
                <a16:creationId xmlns:a16="http://schemas.microsoft.com/office/drawing/2014/main" id="{DB1F95F0-15F5-361E-92C0-BD40A45DE109}"/>
              </a:ext>
            </a:extLst>
          </p:cNvPr>
          <p:cNvPicPr>
            <a:picLocks noChangeAspect="1"/>
          </p:cNvPicPr>
          <p:nvPr/>
        </p:nvPicPr>
        <p:blipFill>
          <a:blip r:embed="rId2"/>
          <a:stretch>
            <a:fillRect/>
          </a:stretch>
        </p:blipFill>
        <p:spPr>
          <a:xfrm>
            <a:off x="0" y="1343818"/>
            <a:ext cx="4997740" cy="5530640"/>
          </a:xfrm>
          <a:prstGeom prst="rect">
            <a:avLst/>
          </a:prstGeom>
          <a:ln>
            <a:solidFill>
              <a:schemeClr val="tx1"/>
            </a:solidFill>
          </a:ln>
        </p:spPr>
      </p:pic>
      <p:sp>
        <p:nvSpPr>
          <p:cNvPr id="6" name="TextBox 5">
            <a:extLst>
              <a:ext uri="{FF2B5EF4-FFF2-40B4-BE49-F238E27FC236}">
                <a16:creationId xmlns:a16="http://schemas.microsoft.com/office/drawing/2014/main" id="{8CA8B2C4-C967-96F0-3A81-26034791FD91}"/>
              </a:ext>
            </a:extLst>
          </p:cNvPr>
          <p:cNvSpPr txBox="1"/>
          <p:nvPr/>
        </p:nvSpPr>
        <p:spPr>
          <a:xfrm>
            <a:off x="0" y="6627168"/>
            <a:ext cx="2110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160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1656</TotalTime>
  <Words>706</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Kudzu</vt:lpstr>
      <vt:lpstr>Kudzu  Introduction</vt:lpstr>
      <vt:lpstr>Kudzu  Description</vt:lpstr>
      <vt:lpstr>Kudzu  Description</vt:lpstr>
      <vt:lpstr>Kudzu  Growth</vt:lpstr>
      <vt:lpstr>Kudzu  What Makes it a Successful Invader?</vt:lpstr>
      <vt:lpstr>Kudzu  Impact</vt:lpstr>
      <vt:lpstr>Kudzu  Management</vt:lpstr>
      <vt:lpstr>Kudzu  Management</vt:lpstr>
      <vt:lpstr>Kudzu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2</cp:revision>
  <dcterms:created xsi:type="dcterms:W3CDTF">2024-09-18T20:40:05Z</dcterms:created>
  <dcterms:modified xsi:type="dcterms:W3CDTF">2025-09-26T20:18:18Z</dcterms:modified>
</cp:coreProperties>
</file>