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64" r:id="rId5"/>
    <p:sldId id="259" r:id="rId6"/>
    <p:sldId id="260" r:id="rId7"/>
    <p:sldId id="266" r:id="rId8"/>
    <p:sldId id="265" r:id="rId9"/>
    <p:sldId id="261" r:id="rId10"/>
    <p:sldId id="262" r:id="rId11"/>
    <p:sldId id="267"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0C0"/>
    <a:srgbClr val="F4D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2" d="100"/>
          <a:sy n="82" d="100"/>
        </p:scale>
        <p:origin x="8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 Elizabeth Crout Moretti" userId="c2539806-68ef-4c2b-9689-e3b4ab591f97" providerId="ADAL" clId="{59CB4CD3-7EB1-40BB-9F68-ACE03F2FFF2C}"/>
    <pc:docChg chg="modSld">
      <pc:chgData name="Katy Elizabeth Crout Moretti" userId="c2539806-68ef-4c2b-9689-e3b4ab591f97" providerId="ADAL" clId="{59CB4CD3-7EB1-40BB-9F68-ACE03F2FFF2C}" dt="2025-09-26T18:58:15.844" v="12" actId="1076"/>
      <pc:docMkLst>
        <pc:docMk/>
      </pc:docMkLst>
      <pc:sldChg chg="modSp mod">
        <pc:chgData name="Katy Elizabeth Crout Moretti" userId="c2539806-68ef-4c2b-9689-e3b4ab591f97" providerId="ADAL" clId="{59CB4CD3-7EB1-40BB-9F68-ACE03F2FFF2C}" dt="2025-09-26T18:58:15.844" v="12" actId="1076"/>
        <pc:sldMkLst>
          <pc:docMk/>
          <pc:sldMk cId="1315545432" sldId="263"/>
        </pc:sldMkLst>
        <pc:spChg chg="mod">
          <ac:chgData name="Katy Elizabeth Crout Moretti" userId="c2539806-68ef-4c2b-9689-e3b4ab591f97" providerId="ADAL" clId="{59CB4CD3-7EB1-40BB-9F68-ACE03F2FFF2C}" dt="2025-09-26T18:58:15.844" v="12" actId="1076"/>
          <ac:spMkLst>
            <pc:docMk/>
            <pc:sldMk cId="1315545432" sldId="263"/>
            <ac:spMk id="6" creationId="{778BD425-3E84-481C-9674-3A8275C1040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4E91D-C9CD-4D25-A919-F5D2905D9460}"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415D3-10A3-4E70-94CB-BC481AD2E149}" type="slidenum">
              <a:rPr lang="en-US" smtClean="0"/>
              <a:t>‹#›</a:t>
            </a:fld>
            <a:endParaRPr lang="en-US"/>
          </a:p>
        </p:txBody>
      </p:sp>
    </p:spTree>
    <p:extLst>
      <p:ext uri="{BB962C8B-B14F-4D97-AF65-F5344CB8AC3E}">
        <p14:creationId xmlns:p14="http://schemas.microsoft.com/office/powerpoint/2010/main" val="788811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415D3-10A3-4E70-94CB-BC481AD2E149}" type="slidenum">
              <a:rPr lang="en-US" smtClean="0"/>
              <a:t>4</a:t>
            </a:fld>
            <a:endParaRPr lang="en-US"/>
          </a:p>
        </p:txBody>
      </p:sp>
    </p:spTree>
    <p:extLst>
      <p:ext uri="{BB962C8B-B14F-4D97-AF65-F5344CB8AC3E}">
        <p14:creationId xmlns:p14="http://schemas.microsoft.com/office/powerpoint/2010/main" val="844520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DDE7-87BB-281E-7687-106ADFBDE8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C08BC-BADC-8AF2-8A1C-84D688FD4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C561AC-7D57-9CBB-CCFE-B83F6831E936}"/>
              </a:ext>
            </a:extLst>
          </p:cNvPr>
          <p:cNvSpPr>
            <a:spLocks noGrp="1"/>
          </p:cNvSpPr>
          <p:nvPr>
            <p:ph type="dt" sz="half" idx="10"/>
          </p:nvPr>
        </p:nvSpPr>
        <p:spPr/>
        <p:txBody>
          <a:bodyPr/>
          <a:lstStyle/>
          <a:p>
            <a:fld id="{F4ADA32F-F4F2-4306-8AB4-E7125B1051A6}" type="datetimeFigureOut">
              <a:rPr lang="en-US" smtClean="0"/>
              <a:t>9/26/2025</a:t>
            </a:fld>
            <a:endParaRPr lang="en-US"/>
          </a:p>
        </p:txBody>
      </p:sp>
      <p:sp>
        <p:nvSpPr>
          <p:cNvPr id="5" name="Footer Placeholder 4">
            <a:extLst>
              <a:ext uri="{FF2B5EF4-FFF2-40B4-BE49-F238E27FC236}">
                <a16:creationId xmlns:a16="http://schemas.microsoft.com/office/drawing/2014/main" id="{CE271D0F-9452-3A85-263C-1FE28B6A8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96CD3-1938-3B48-815D-FC8A6654D88F}"/>
              </a:ext>
            </a:extLst>
          </p:cNvPr>
          <p:cNvSpPr>
            <a:spLocks noGrp="1"/>
          </p:cNvSpPr>
          <p:nvPr>
            <p:ph type="sldNum" sz="quarter" idx="12"/>
          </p:nvPr>
        </p:nvSpPr>
        <p:spPr/>
        <p:txBody>
          <a:bodyPr/>
          <a:lstStyle/>
          <a:p>
            <a:fld id="{1900DAF3-C034-4B0C-B50E-7EC386B1C0CB}" type="slidenum">
              <a:rPr lang="en-US" smtClean="0"/>
              <a:t>‹#›</a:t>
            </a:fld>
            <a:endParaRPr lang="en-US"/>
          </a:p>
        </p:txBody>
      </p:sp>
    </p:spTree>
    <p:extLst>
      <p:ext uri="{BB962C8B-B14F-4D97-AF65-F5344CB8AC3E}">
        <p14:creationId xmlns:p14="http://schemas.microsoft.com/office/powerpoint/2010/main" val="2495739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25E2D-A7BF-602C-94C9-51208C33D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4F1620-566A-D752-3783-87BB78865A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E1795-1619-AA08-6D7B-9D374BEA7332}"/>
              </a:ext>
            </a:extLst>
          </p:cNvPr>
          <p:cNvSpPr>
            <a:spLocks noGrp="1"/>
          </p:cNvSpPr>
          <p:nvPr>
            <p:ph type="dt" sz="half" idx="10"/>
          </p:nvPr>
        </p:nvSpPr>
        <p:spPr/>
        <p:txBody>
          <a:bodyPr/>
          <a:lstStyle/>
          <a:p>
            <a:fld id="{F4ADA32F-F4F2-4306-8AB4-E7125B1051A6}" type="datetimeFigureOut">
              <a:rPr lang="en-US" smtClean="0"/>
              <a:t>9/26/2025</a:t>
            </a:fld>
            <a:endParaRPr lang="en-US"/>
          </a:p>
        </p:txBody>
      </p:sp>
      <p:sp>
        <p:nvSpPr>
          <p:cNvPr id="5" name="Footer Placeholder 4">
            <a:extLst>
              <a:ext uri="{FF2B5EF4-FFF2-40B4-BE49-F238E27FC236}">
                <a16:creationId xmlns:a16="http://schemas.microsoft.com/office/drawing/2014/main" id="{692CB67A-876B-9367-4584-78F56697A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1F279-2B74-2E6C-32C5-12D0B336699D}"/>
              </a:ext>
            </a:extLst>
          </p:cNvPr>
          <p:cNvSpPr>
            <a:spLocks noGrp="1"/>
          </p:cNvSpPr>
          <p:nvPr>
            <p:ph type="sldNum" sz="quarter" idx="12"/>
          </p:nvPr>
        </p:nvSpPr>
        <p:spPr/>
        <p:txBody>
          <a:bodyPr/>
          <a:lstStyle/>
          <a:p>
            <a:fld id="{1900DAF3-C034-4B0C-B50E-7EC386B1C0CB}" type="slidenum">
              <a:rPr lang="en-US" smtClean="0"/>
              <a:t>‹#›</a:t>
            </a:fld>
            <a:endParaRPr lang="en-US"/>
          </a:p>
        </p:txBody>
      </p:sp>
    </p:spTree>
    <p:extLst>
      <p:ext uri="{BB962C8B-B14F-4D97-AF65-F5344CB8AC3E}">
        <p14:creationId xmlns:p14="http://schemas.microsoft.com/office/powerpoint/2010/main" val="1617094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AFE754-E9D1-60E0-3B65-16482815D4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FD8905-E215-9E6F-E8CF-8D4DBD23F5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5641D-CA8D-DD94-5660-76A7AFD4C456}"/>
              </a:ext>
            </a:extLst>
          </p:cNvPr>
          <p:cNvSpPr>
            <a:spLocks noGrp="1"/>
          </p:cNvSpPr>
          <p:nvPr>
            <p:ph type="dt" sz="half" idx="10"/>
          </p:nvPr>
        </p:nvSpPr>
        <p:spPr/>
        <p:txBody>
          <a:bodyPr/>
          <a:lstStyle/>
          <a:p>
            <a:fld id="{F4ADA32F-F4F2-4306-8AB4-E7125B1051A6}" type="datetimeFigureOut">
              <a:rPr lang="en-US" smtClean="0"/>
              <a:t>9/26/2025</a:t>
            </a:fld>
            <a:endParaRPr lang="en-US"/>
          </a:p>
        </p:txBody>
      </p:sp>
      <p:sp>
        <p:nvSpPr>
          <p:cNvPr id="5" name="Footer Placeholder 4">
            <a:extLst>
              <a:ext uri="{FF2B5EF4-FFF2-40B4-BE49-F238E27FC236}">
                <a16:creationId xmlns:a16="http://schemas.microsoft.com/office/drawing/2014/main" id="{FA8ED42A-F48B-72F3-6BBD-C41E40174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93A7-CF59-6F17-C56D-BD6B66666681}"/>
              </a:ext>
            </a:extLst>
          </p:cNvPr>
          <p:cNvSpPr>
            <a:spLocks noGrp="1"/>
          </p:cNvSpPr>
          <p:nvPr>
            <p:ph type="sldNum" sz="quarter" idx="12"/>
          </p:nvPr>
        </p:nvSpPr>
        <p:spPr/>
        <p:txBody>
          <a:bodyPr/>
          <a:lstStyle/>
          <a:p>
            <a:fld id="{1900DAF3-C034-4B0C-B50E-7EC386B1C0CB}" type="slidenum">
              <a:rPr lang="en-US" smtClean="0"/>
              <a:t>‹#›</a:t>
            </a:fld>
            <a:endParaRPr lang="en-US"/>
          </a:p>
        </p:txBody>
      </p:sp>
    </p:spTree>
    <p:extLst>
      <p:ext uri="{BB962C8B-B14F-4D97-AF65-F5344CB8AC3E}">
        <p14:creationId xmlns:p14="http://schemas.microsoft.com/office/powerpoint/2010/main" val="1147696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D761-6D83-9764-AE76-EAEEE5A82C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8110B-EC95-1A5D-E9B3-0C43F61C85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B68B4-FDEB-88E1-689A-C52A125D1075}"/>
              </a:ext>
            </a:extLst>
          </p:cNvPr>
          <p:cNvSpPr>
            <a:spLocks noGrp="1"/>
          </p:cNvSpPr>
          <p:nvPr>
            <p:ph type="dt" sz="half" idx="10"/>
          </p:nvPr>
        </p:nvSpPr>
        <p:spPr/>
        <p:txBody>
          <a:bodyPr/>
          <a:lstStyle/>
          <a:p>
            <a:fld id="{F4ADA32F-F4F2-4306-8AB4-E7125B1051A6}" type="datetimeFigureOut">
              <a:rPr lang="en-US" smtClean="0"/>
              <a:t>9/26/2025</a:t>
            </a:fld>
            <a:endParaRPr lang="en-US"/>
          </a:p>
        </p:txBody>
      </p:sp>
      <p:sp>
        <p:nvSpPr>
          <p:cNvPr id="5" name="Footer Placeholder 4">
            <a:extLst>
              <a:ext uri="{FF2B5EF4-FFF2-40B4-BE49-F238E27FC236}">
                <a16:creationId xmlns:a16="http://schemas.microsoft.com/office/drawing/2014/main" id="{95A1F252-83C2-97EE-A244-ECE3B7B64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5A869-ED59-FDB0-1AA5-D246EF37F9D5}"/>
              </a:ext>
            </a:extLst>
          </p:cNvPr>
          <p:cNvSpPr>
            <a:spLocks noGrp="1"/>
          </p:cNvSpPr>
          <p:nvPr>
            <p:ph type="sldNum" sz="quarter" idx="12"/>
          </p:nvPr>
        </p:nvSpPr>
        <p:spPr/>
        <p:txBody>
          <a:bodyPr/>
          <a:lstStyle/>
          <a:p>
            <a:fld id="{1900DAF3-C034-4B0C-B50E-7EC386B1C0CB}" type="slidenum">
              <a:rPr lang="en-US" smtClean="0"/>
              <a:t>‹#›</a:t>
            </a:fld>
            <a:endParaRPr lang="en-US"/>
          </a:p>
        </p:txBody>
      </p:sp>
    </p:spTree>
    <p:extLst>
      <p:ext uri="{BB962C8B-B14F-4D97-AF65-F5344CB8AC3E}">
        <p14:creationId xmlns:p14="http://schemas.microsoft.com/office/powerpoint/2010/main" val="374060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02D8-2CC9-1AFD-D640-F090F26C6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C7B254-0E41-CD7A-7D5E-4DD3AFF555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878F54-684A-B2DC-2060-514FE314CBD7}"/>
              </a:ext>
            </a:extLst>
          </p:cNvPr>
          <p:cNvSpPr>
            <a:spLocks noGrp="1"/>
          </p:cNvSpPr>
          <p:nvPr>
            <p:ph type="dt" sz="half" idx="10"/>
          </p:nvPr>
        </p:nvSpPr>
        <p:spPr/>
        <p:txBody>
          <a:bodyPr/>
          <a:lstStyle/>
          <a:p>
            <a:fld id="{F4ADA32F-F4F2-4306-8AB4-E7125B1051A6}" type="datetimeFigureOut">
              <a:rPr lang="en-US" smtClean="0"/>
              <a:t>9/26/2025</a:t>
            </a:fld>
            <a:endParaRPr lang="en-US"/>
          </a:p>
        </p:txBody>
      </p:sp>
      <p:sp>
        <p:nvSpPr>
          <p:cNvPr id="5" name="Footer Placeholder 4">
            <a:extLst>
              <a:ext uri="{FF2B5EF4-FFF2-40B4-BE49-F238E27FC236}">
                <a16:creationId xmlns:a16="http://schemas.microsoft.com/office/drawing/2014/main" id="{65305305-FB0C-0BC1-B310-B87336347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7B703-3057-BE5B-0064-1150386CAD0A}"/>
              </a:ext>
            </a:extLst>
          </p:cNvPr>
          <p:cNvSpPr>
            <a:spLocks noGrp="1"/>
          </p:cNvSpPr>
          <p:nvPr>
            <p:ph type="sldNum" sz="quarter" idx="12"/>
          </p:nvPr>
        </p:nvSpPr>
        <p:spPr/>
        <p:txBody>
          <a:bodyPr/>
          <a:lstStyle/>
          <a:p>
            <a:fld id="{1900DAF3-C034-4B0C-B50E-7EC386B1C0CB}" type="slidenum">
              <a:rPr lang="en-US" smtClean="0"/>
              <a:t>‹#›</a:t>
            </a:fld>
            <a:endParaRPr lang="en-US"/>
          </a:p>
        </p:txBody>
      </p:sp>
    </p:spTree>
    <p:extLst>
      <p:ext uri="{BB962C8B-B14F-4D97-AF65-F5344CB8AC3E}">
        <p14:creationId xmlns:p14="http://schemas.microsoft.com/office/powerpoint/2010/main" val="18840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8A0DD-CADF-97FD-9E32-5FA0CDACC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821237-CE9B-816B-20D6-C2F0C5BA90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5FF041-B55F-A12F-F8AA-024E2EA1E9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2A0A11-2724-5DB8-5B7C-0565E17837B2}"/>
              </a:ext>
            </a:extLst>
          </p:cNvPr>
          <p:cNvSpPr>
            <a:spLocks noGrp="1"/>
          </p:cNvSpPr>
          <p:nvPr>
            <p:ph type="dt" sz="half" idx="10"/>
          </p:nvPr>
        </p:nvSpPr>
        <p:spPr/>
        <p:txBody>
          <a:bodyPr/>
          <a:lstStyle/>
          <a:p>
            <a:fld id="{F4ADA32F-F4F2-4306-8AB4-E7125B1051A6}" type="datetimeFigureOut">
              <a:rPr lang="en-US" smtClean="0"/>
              <a:t>9/26/2025</a:t>
            </a:fld>
            <a:endParaRPr lang="en-US"/>
          </a:p>
        </p:txBody>
      </p:sp>
      <p:sp>
        <p:nvSpPr>
          <p:cNvPr id="6" name="Footer Placeholder 5">
            <a:extLst>
              <a:ext uri="{FF2B5EF4-FFF2-40B4-BE49-F238E27FC236}">
                <a16:creationId xmlns:a16="http://schemas.microsoft.com/office/drawing/2014/main" id="{A3FFD206-6B25-9181-DEA2-91FC1B1A9C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E2B3F-A3AC-71BD-1AC2-CB8CCDE84EAF}"/>
              </a:ext>
            </a:extLst>
          </p:cNvPr>
          <p:cNvSpPr>
            <a:spLocks noGrp="1"/>
          </p:cNvSpPr>
          <p:nvPr>
            <p:ph type="sldNum" sz="quarter" idx="12"/>
          </p:nvPr>
        </p:nvSpPr>
        <p:spPr/>
        <p:txBody>
          <a:bodyPr/>
          <a:lstStyle/>
          <a:p>
            <a:fld id="{1900DAF3-C034-4B0C-B50E-7EC386B1C0CB}" type="slidenum">
              <a:rPr lang="en-US" smtClean="0"/>
              <a:t>‹#›</a:t>
            </a:fld>
            <a:endParaRPr lang="en-US"/>
          </a:p>
        </p:txBody>
      </p:sp>
    </p:spTree>
    <p:extLst>
      <p:ext uri="{BB962C8B-B14F-4D97-AF65-F5344CB8AC3E}">
        <p14:creationId xmlns:p14="http://schemas.microsoft.com/office/powerpoint/2010/main" val="101246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DBA77-116B-A912-D457-130F2760E0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6FB64C-D12F-18DD-8CAB-DA85DA9F0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961A87-BDFD-7D1B-B1C0-02F3A6D56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5BA8E4-946D-AC21-57F5-F5072D1B9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5889FD-401F-C3B6-439D-3EB3B7BC82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9401C7-1383-FDEB-9451-4125B9E828C0}"/>
              </a:ext>
            </a:extLst>
          </p:cNvPr>
          <p:cNvSpPr>
            <a:spLocks noGrp="1"/>
          </p:cNvSpPr>
          <p:nvPr>
            <p:ph type="dt" sz="half" idx="10"/>
          </p:nvPr>
        </p:nvSpPr>
        <p:spPr/>
        <p:txBody>
          <a:bodyPr/>
          <a:lstStyle/>
          <a:p>
            <a:fld id="{F4ADA32F-F4F2-4306-8AB4-E7125B1051A6}" type="datetimeFigureOut">
              <a:rPr lang="en-US" smtClean="0"/>
              <a:t>9/26/2025</a:t>
            </a:fld>
            <a:endParaRPr lang="en-US"/>
          </a:p>
        </p:txBody>
      </p:sp>
      <p:sp>
        <p:nvSpPr>
          <p:cNvPr id="8" name="Footer Placeholder 7">
            <a:extLst>
              <a:ext uri="{FF2B5EF4-FFF2-40B4-BE49-F238E27FC236}">
                <a16:creationId xmlns:a16="http://schemas.microsoft.com/office/drawing/2014/main" id="{8E7450B0-736A-FC8F-8D31-5B3A61220F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67A327-3DA3-F3AD-EF4F-8E6BF934D220}"/>
              </a:ext>
            </a:extLst>
          </p:cNvPr>
          <p:cNvSpPr>
            <a:spLocks noGrp="1"/>
          </p:cNvSpPr>
          <p:nvPr>
            <p:ph type="sldNum" sz="quarter" idx="12"/>
          </p:nvPr>
        </p:nvSpPr>
        <p:spPr/>
        <p:txBody>
          <a:bodyPr/>
          <a:lstStyle/>
          <a:p>
            <a:fld id="{1900DAF3-C034-4B0C-B50E-7EC386B1C0CB}" type="slidenum">
              <a:rPr lang="en-US" smtClean="0"/>
              <a:t>‹#›</a:t>
            </a:fld>
            <a:endParaRPr lang="en-US"/>
          </a:p>
        </p:txBody>
      </p:sp>
    </p:spTree>
    <p:extLst>
      <p:ext uri="{BB962C8B-B14F-4D97-AF65-F5344CB8AC3E}">
        <p14:creationId xmlns:p14="http://schemas.microsoft.com/office/powerpoint/2010/main" val="51270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18007-F9EC-F911-2E30-1357DD0AAC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695027-BD29-5437-9746-14C2E09CB720}"/>
              </a:ext>
            </a:extLst>
          </p:cNvPr>
          <p:cNvSpPr>
            <a:spLocks noGrp="1"/>
          </p:cNvSpPr>
          <p:nvPr>
            <p:ph type="dt" sz="half" idx="10"/>
          </p:nvPr>
        </p:nvSpPr>
        <p:spPr/>
        <p:txBody>
          <a:bodyPr/>
          <a:lstStyle/>
          <a:p>
            <a:fld id="{F4ADA32F-F4F2-4306-8AB4-E7125B1051A6}" type="datetimeFigureOut">
              <a:rPr lang="en-US" smtClean="0"/>
              <a:t>9/26/2025</a:t>
            </a:fld>
            <a:endParaRPr lang="en-US"/>
          </a:p>
        </p:txBody>
      </p:sp>
      <p:sp>
        <p:nvSpPr>
          <p:cNvPr id="4" name="Footer Placeholder 3">
            <a:extLst>
              <a:ext uri="{FF2B5EF4-FFF2-40B4-BE49-F238E27FC236}">
                <a16:creationId xmlns:a16="http://schemas.microsoft.com/office/drawing/2014/main" id="{4103609D-0602-7950-3DDC-51B9FE0186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62DB4E-E86B-BA1A-3B15-6B304E4D96B4}"/>
              </a:ext>
            </a:extLst>
          </p:cNvPr>
          <p:cNvSpPr>
            <a:spLocks noGrp="1"/>
          </p:cNvSpPr>
          <p:nvPr>
            <p:ph type="sldNum" sz="quarter" idx="12"/>
          </p:nvPr>
        </p:nvSpPr>
        <p:spPr/>
        <p:txBody>
          <a:bodyPr/>
          <a:lstStyle/>
          <a:p>
            <a:fld id="{1900DAF3-C034-4B0C-B50E-7EC386B1C0CB}" type="slidenum">
              <a:rPr lang="en-US" smtClean="0"/>
              <a:t>‹#›</a:t>
            </a:fld>
            <a:endParaRPr lang="en-US"/>
          </a:p>
        </p:txBody>
      </p:sp>
    </p:spTree>
    <p:extLst>
      <p:ext uri="{BB962C8B-B14F-4D97-AF65-F5344CB8AC3E}">
        <p14:creationId xmlns:p14="http://schemas.microsoft.com/office/powerpoint/2010/main" val="71829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66EEC2-12F9-9A33-7BA2-D9AF119F90F0}"/>
              </a:ext>
            </a:extLst>
          </p:cNvPr>
          <p:cNvSpPr>
            <a:spLocks noGrp="1"/>
          </p:cNvSpPr>
          <p:nvPr>
            <p:ph type="dt" sz="half" idx="10"/>
          </p:nvPr>
        </p:nvSpPr>
        <p:spPr/>
        <p:txBody>
          <a:bodyPr/>
          <a:lstStyle/>
          <a:p>
            <a:fld id="{F4ADA32F-F4F2-4306-8AB4-E7125B1051A6}" type="datetimeFigureOut">
              <a:rPr lang="en-US" smtClean="0"/>
              <a:t>9/26/2025</a:t>
            </a:fld>
            <a:endParaRPr lang="en-US"/>
          </a:p>
        </p:txBody>
      </p:sp>
      <p:sp>
        <p:nvSpPr>
          <p:cNvPr id="3" name="Footer Placeholder 2">
            <a:extLst>
              <a:ext uri="{FF2B5EF4-FFF2-40B4-BE49-F238E27FC236}">
                <a16:creationId xmlns:a16="http://schemas.microsoft.com/office/drawing/2014/main" id="{6F0197BA-DA2E-3ACB-B9F1-F91195D0E8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F084AC-0331-DBD6-0438-B722572ED103}"/>
              </a:ext>
            </a:extLst>
          </p:cNvPr>
          <p:cNvSpPr>
            <a:spLocks noGrp="1"/>
          </p:cNvSpPr>
          <p:nvPr>
            <p:ph type="sldNum" sz="quarter" idx="12"/>
          </p:nvPr>
        </p:nvSpPr>
        <p:spPr/>
        <p:txBody>
          <a:bodyPr/>
          <a:lstStyle/>
          <a:p>
            <a:fld id="{1900DAF3-C034-4B0C-B50E-7EC386B1C0CB}" type="slidenum">
              <a:rPr lang="en-US" smtClean="0"/>
              <a:t>‹#›</a:t>
            </a:fld>
            <a:endParaRPr lang="en-US"/>
          </a:p>
        </p:txBody>
      </p:sp>
    </p:spTree>
    <p:extLst>
      <p:ext uri="{BB962C8B-B14F-4D97-AF65-F5344CB8AC3E}">
        <p14:creationId xmlns:p14="http://schemas.microsoft.com/office/powerpoint/2010/main" val="400140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33143-F065-1451-1BCD-E4A580B86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F3F222-5AF9-D69A-7661-40AF8B86B3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44820C-4DE8-B725-C5FC-B1EEEAC15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1968D0-B0AB-A268-FABF-5D1B2081C55F}"/>
              </a:ext>
            </a:extLst>
          </p:cNvPr>
          <p:cNvSpPr>
            <a:spLocks noGrp="1"/>
          </p:cNvSpPr>
          <p:nvPr>
            <p:ph type="dt" sz="half" idx="10"/>
          </p:nvPr>
        </p:nvSpPr>
        <p:spPr/>
        <p:txBody>
          <a:bodyPr/>
          <a:lstStyle/>
          <a:p>
            <a:fld id="{F4ADA32F-F4F2-4306-8AB4-E7125B1051A6}" type="datetimeFigureOut">
              <a:rPr lang="en-US" smtClean="0"/>
              <a:t>9/26/2025</a:t>
            </a:fld>
            <a:endParaRPr lang="en-US"/>
          </a:p>
        </p:txBody>
      </p:sp>
      <p:sp>
        <p:nvSpPr>
          <p:cNvPr id="6" name="Footer Placeholder 5">
            <a:extLst>
              <a:ext uri="{FF2B5EF4-FFF2-40B4-BE49-F238E27FC236}">
                <a16:creationId xmlns:a16="http://schemas.microsoft.com/office/drawing/2014/main" id="{749F5AAA-E8FA-89FB-CE26-9B53478021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A6C04E-B030-8D14-979D-7B6DBCE17266}"/>
              </a:ext>
            </a:extLst>
          </p:cNvPr>
          <p:cNvSpPr>
            <a:spLocks noGrp="1"/>
          </p:cNvSpPr>
          <p:nvPr>
            <p:ph type="sldNum" sz="quarter" idx="12"/>
          </p:nvPr>
        </p:nvSpPr>
        <p:spPr/>
        <p:txBody>
          <a:bodyPr/>
          <a:lstStyle/>
          <a:p>
            <a:fld id="{1900DAF3-C034-4B0C-B50E-7EC386B1C0CB}" type="slidenum">
              <a:rPr lang="en-US" smtClean="0"/>
              <a:t>‹#›</a:t>
            </a:fld>
            <a:endParaRPr lang="en-US"/>
          </a:p>
        </p:txBody>
      </p:sp>
    </p:spTree>
    <p:extLst>
      <p:ext uri="{BB962C8B-B14F-4D97-AF65-F5344CB8AC3E}">
        <p14:creationId xmlns:p14="http://schemas.microsoft.com/office/powerpoint/2010/main" val="207046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0012-6ADC-555C-B233-8D5DD78B1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3A224B-B0CF-037A-D4BE-F20A86D5D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D9C6CA-D6BD-29F1-79BD-15BB559F8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A78B59-C81E-7AB1-E9DD-18E1F348E9D7}"/>
              </a:ext>
            </a:extLst>
          </p:cNvPr>
          <p:cNvSpPr>
            <a:spLocks noGrp="1"/>
          </p:cNvSpPr>
          <p:nvPr>
            <p:ph type="dt" sz="half" idx="10"/>
          </p:nvPr>
        </p:nvSpPr>
        <p:spPr/>
        <p:txBody>
          <a:bodyPr/>
          <a:lstStyle/>
          <a:p>
            <a:fld id="{F4ADA32F-F4F2-4306-8AB4-E7125B1051A6}" type="datetimeFigureOut">
              <a:rPr lang="en-US" smtClean="0"/>
              <a:t>9/26/2025</a:t>
            </a:fld>
            <a:endParaRPr lang="en-US"/>
          </a:p>
        </p:txBody>
      </p:sp>
      <p:sp>
        <p:nvSpPr>
          <p:cNvPr id="6" name="Footer Placeholder 5">
            <a:extLst>
              <a:ext uri="{FF2B5EF4-FFF2-40B4-BE49-F238E27FC236}">
                <a16:creationId xmlns:a16="http://schemas.microsoft.com/office/drawing/2014/main" id="{8752FE54-05A7-3B91-F1AC-ACF62AC8F9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A1378-3573-AC43-2556-AC8D4EDF972F}"/>
              </a:ext>
            </a:extLst>
          </p:cNvPr>
          <p:cNvSpPr>
            <a:spLocks noGrp="1"/>
          </p:cNvSpPr>
          <p:nvPr>
            <p:ph type="sldNum" sz="quarter" idx="12"/>
          </p:nvPr>
        </p:nvSpPr>
        <p:spPr/>
        <p:txBody>
          <a:bodyPr/>
          <a:lstStyle/>
          <a:p>
            <a:fld id="{1900DAF3-C034-4B0C-B50E-7EC386B1C0CB}" type="slidenum">
              <a:rPr lang="en-US" smtClean="0"/>
              <a:t>‹#›</a:t>
            </a:fld>
            <a:endParaRPr lang="en-US"/>
          </a:p>
        </p:txBody>
      </p:sp>
    </p:spTree>
    <p:extLst>
      <p:ext uri="{BB962C8B-B14F-4D97-AF65-F5344CB8AC3E}">
        <p14:creationId xmlns:p14="http://schemas.microsoft.com/office/powerpoint/2010/main" val="98861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2507CB-F182-F7AF-723D-E15525E9C3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32B267-33C4-9477-57E9-5C336286E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94020-0669-E338-EB70-692E586336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ADA32F-F4F2-4306-8AB4-E7125B1051A6}" type="datetimeFigureOut">
              <a:rPr lang="en-US" smtClean="0"/>
              <a:t>9/26/2025</a:t>
            </a:fld>
            <a:endParaRPr lang="en-US"/>
          </a:p>
        </p:txBody>
      </p:sp>
      <p:sp>
        <p:nvSpPr>
          <p:cNvPr id="5" name="Footer Placeholder 4">
            <a:extLst>
              <a:ext uri="{FF2B5EF4-FFF2-40B4-BE49-F238E27FC236}">
                <a16:creationId xmlns:a16="http://schemas.microsoft.com/office/drawing/2014/main" id="{6990E079-24B5-D1CB-9930-D4AA4D747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F717FD-5736-416D-117E-C7CA7DAA27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00DAF3-C034-4B0C-B50E-7EC386B1C0CB}" type="slidenum">
              <a:rPr lang="en-US" smtClean="0"/>
              <a:t>‹#›</a:t>
            </a:fld>
            <a:endParaRPr lang="en-US"/>
          </a:p>
        </p:txBody>
      </p:sp>
    </p:spTree>
    <p:extLst>
      <p:ext uri="{BB962C8B-B14F-4D97-AF65-F5344CB8AC3E}">
        <p14:creationId xmlns:p14="http://schemas.microsoft.com/office/powerpoint/2010/main" val="415472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ntent.ces.ncsu.edu/tree-of-heaven-ailanthus" TargetMode="External"/><Relationship Id="rId7" Type="http://schemas.openxmlformats.org/officeDocument/2006/relationships/image" Target="../media/image21.jpeg"/><Relationship Id="rId2" Type="http://schemas.openxmlformats.org/officeDocument/2006/relationships/hyperlink" Target="http://southernforesthealth.net/"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canr.msu.edu/resources/a-tale-of-two-invaders-tree-of-heaven-and-spotted-lanternfl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E79431-9684-F02A-FF36-3C889D91CFCD}"/>
              </a:ext>
            </a:extLst>
          </p:cNvPr>
          <p:cNvPicPr>
            <a:picLocks noChangeAspect="1"/>
          </p:cNvPicPr>
          <p:nvPr/>
        </p:nvPicPr>
        <p:blipFill>
          <a:blip r:embed="rId2"/>
          <a:stretch>
            <a:fillRect/>
          </a:stretch>
        </p:blipFill>
        <p:spPr>
          <a:xfrm>
            <a:off x="0" y="3270738"/>
            <a:ext cx="5380893" cy="3587262"/>
          </a:xfrm>
          <a:prstGeom prst="rect">
            <a:avLst/>
          </a:prstGeom>
          <a:ln>
            <a:solidFill>
              <a:schemeClr val="tx1"/>
            </a:solidFill>
          </a:ln>
        </p:spPr>
      </p:pic>
      <p:sp>
        <p:nvSpPr>
          <p:cNvPr id="7" name="Rectangle 6">
            <a:extLst>
              <a:ext uri="{FF2B5EF4-FFF2-40B4-BE49-F238E27FC236}">
                <a16:creationId xmlns:a16="http://schemas.microsoft.com/office/drawing/2014/main" id="{51D13503-464F-0246-BDAE-A501B236C652}"/>
              </a:ext>
            </a:extLst>
          </p:cNvPr>
          <p:cNvSpPr/>
          <p:nvPr/>
        </p:nvSpPr>
        <p:spPr>
          <a:xfrm>
            <a:off x="0" y="1123297"/>
            <a:ext cx="12192000" cy="2157862"/>
          </a:xfrm>
          <a:prstGeom prst="rect">
            <a:avLst/>
          </a:prstGeom>
          <a:solidFill>
            <a:srgbClr val="F8E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CDC7BC-E41B-1CA7-9003-ED64EEC7C9F3}"/>
              </a:ext>
            </a:extLst>
          </p:cNvPr>
          <p:cNvSpPr>
            <a:spLocks noGrp="1"/>
          </p:cNvSpPr>
          <p:nvPr>
            <p:ph type="ctrTitle"/>
          </p:nvPr>
        </p:nvSpPr>
        <p:spPr>
          <a:xfrm>
            <a:off x="0" y="1374347"/>
            <a:ext cx="12192000" cy="1655762"/>
          </a:xfrm>
        </p:spPr>
        <p:txBody>
          <a:bodyPr>
            <a:normAutofit/>
          </a:bodyPr>
          <a:lstStyle/>
          <a:p>
            <a:r>
              <a:rPr lang="en-US" sz="9600" b="1" dirty="0">
                <a:latin typeface="Arial" panose="020B0604020202020204" pitchFamily="34" charset="0"/>
                <a:cs typeface="Arial" panose="020B0604020202020204" pitchFamily="34" charset="0"/>
              </a:rPr>
              <a:t>Tree of Heaven</a:t>
            </a:r>
          </a:p>
        </p:txBody>
      </p:sp>
      <p:sp>
        <p:nvSpPr>
          <p:cNvPr id="3" name="Subtitle 2">
            <a:extLst>
              <a:ext uri="{FF2B5EF4-FFF2-40B4-BE49-F238E27FC236}">
                <a16:creationId xmlns:a16="http://schemas.microsoft.com/office/drawing/2014/main" id="{9DB364DA-6BFC-18BF-FA1A-D09485E13F14}"/>
              </a:ext>
            </a:extLst>
          </p:cNvPr>
          <p:cNvSpPr>
            <a:spLocks noGrp="1"/>
          </p:cNvSpPr>
          <p:nvPr>
            <p:ph type="subTitle" idx="1"/>
          </p:nvPr>
        </p:nvSpPr>
        <p:spPr>
          <a:xfrm>
            <a:off x="5693629" y="3750913"/>
            <a:ext cx="6153174" cy="2876255"/>
          </a:xfrm>
        </p:spPr>
        <p:txBody>
          <a:bodyPr>
            <a:normAutofit lnSpcReduction="10000"/>
          </a:bodyPr>
          <a:lstStyle/>
          <a:p>
            <a:pPr>
              <a:spcBef>
                <a:spcPts val="1200"/>
              </a:spcBef>
              <a:spcAft>
                <a:spcPts val="1200"/>
              </a:spcAft>
            </a:pPr>
            <a:r>
              <a:rPr lang="en-US" sz="3200" i="1" dirty="0">
                <a:latin typeface="Arial" panose="020B0604020202020204" pitchFamily="34" charset="0"/>
                <a:cs typeface="Arial" panose="020B0604020202020204" pitchFamily="34" charset="0"/>
              </a:rPr>
              <a:t>Ailanthus altissima</a:t>
            </a:r>
          </a:p>
          <a:p>
            <a:pPr>
              <a:spcBef>
                <a:spcPts val="1200"/>
              </a:spcBef>
              <a:spcAft>
                <a:spcPts val="1200"/>
              </a:spcAft>
            </a:pPr>
            <a:r>
              <a:rPr lang="en-US" sz="3200" dirty="0">
                <a:latin typeface="Arial" panose="020B0604020202020204" pitchFamily="34" charset="0"/>
                <a:cs typeface="Arial" panose="020B0604020202020204" pitchFamily="34" charset="0"/>
              </a:rPr>
              <a:t>Invasive, deciduous tree in the Simaroubaceae family</a:t>
            </a:r>
          </a:p>
          <a:p>
            <a:pPr>
              <a:spcBef>
                <a:spcPts val="1200"/>
              </a:spcBef>
              <a:spcAft>
                <a:spcPts val="1200"/>
              </a:spcAft>
            </a:pPr>
            <a:r>
              <a:rPr lang="en-US" sz="3200" dirty="0">
                <a:latin typeface="Arial" panose="020B0604020202020204" pitchFamily="34" charset="0"/>
                <a:cs typeface="Arial" panose="020B0604020202020204" pitchFamily="34" charset="0"/>
              </a:rPr>
              <a:t>Also known as Chinese sumac and paradise tree</a:t>
            </a:r>
          </a:p>
        </p:txBody>
      </p:sp>
      <p:pic>
        <p:nvPicPr>
          <p:cNvPr id="4" name="Picture 3">
            <a:extLst>
              <a:ext uri="{FF2B5EF4-FFF2-40B4-BE49-F238E27FC236}">
                <a16:creationId xmlns:a16="http://schemas.microsoft.com/office/drawing/2014/main" id="{0BD28640-6D68-0C62-BCFD-F5DCDA59EBD0}"/>
              </a:ext>
            </a:extLst>
          </p:cNvPr>
          <p:cNvPicPr>
            <a:picLocks noChangeAspect="1"/>
          </p:cNvPicPr>
          <p:nvPr/>
        </p:nvPicPr>
        <p:blipFill>
          <a:blip r:embed="rId3"/>
          <a:stretch>
            <a:fillRect/>
          </a:stretch>
        </p:blipFill>
        <p:spPr>
          <a:xfrm>
            <a:off x="248678" y="198319"/>
            <a:ext cx="3639627" cy="682811"/>
          </a:xfrm>
          <a:prstGeom prst="rect">
            <a:avLst/>
          </a:prstGeom>
        </p:spPr>
      </p:pic>
      <p:pic>
        <p:nvPicPr>
          <p:cNvPr id="5" name="Picture 4">
            <a:extLst>
              <a:ext uri="{FF2B5EF4-FFF2-40B4-BE49-F238E27FC236}">
                <a16:creationId xmlns:a16="http://schemas.microsoft.com/office/drawing/2014/main" id="{C0C7CEAD-F0C9-C9D4-04F6-4D77E27C5BFC}"/>
              </a:ext>
            </a:extLst>
          </p:cNvPr>
          <p:cNvPicPr>
            <a:picLocks noChangeAspect="1"/>
          </p:cNvPicPr>
          <p:nvPr/>
        </p:nvPicPr>
        <p:blipFill>
          <a:blip r:embed="rId4"/>
          <a:stretch>
            <a:fillRect/>
          </a:stretch>
        </p:blipFill>
        <p:spPr>
          <a:xfrm>
            <a:off x="5693629" y="135031"/>
            <a:ext cx="804742" cy="896190"/>
          </a:xfrm>
          <a:prstGeom prst="rect">
            <a:avLst/>
          </a:prstGeom>
        </p:spPr>
      </p:pic>
      <p:pic>
        <p:nvPicPr>
          <p:cNvPr id="6" name="Picture 5">
            <a:extLst>
              <a:ext uri="{FF2B5EF4-FFF2-40B4-BE49-F238E27FC236}">
                <a16:creationId xmlns:a16="http://schemas.microsoft.com/office/drawing/2014/main" id="{E49C04F4-3586-5C41-67CF-B3B8307B985E}"/>
              </a:ext>
            </a:extLst>
          </p:cNvPr>
          <p:cNvPicPr>
            <a:picLocks noChangeAspect="1"/>
          </p:cNvPicPr>
          <p:nvPr/>
        </p:nvPicPr>
        <p:blipFill>
          <a:blip r:embed="rId5"/>
          <a:stretch>
            <a:fillRect/>
          </a:stretch>
        </p:blipFill>
        <p:spPr>
          <a:xfrm>
            <a:off x="8012087" y="81245"/>
            <a:ext cx="3834716" cy="829128"/>
          </a:xfrm>
          <a:prstGeom prst="rect">
            <a:avLst/>
          </a:prstGeom>
        </p:spPr>
      </p:pic>
      <p:sp>
        <p:nvSpPr>
          <p:cNvPr id="8" name="TextBox 7">
            <a:extLst>
              <a:ext uri="{FF2B5EF4-FFF2-40B4-BE49-F238E27FC236}">
                <a16:creationId xmlns:a16="http://schemas.microsoft.com/office/drawing/2014/main" id="{EEF5329D-6ED4-F6FD-BDD1-E5AAFBCE00A4}"/>
              </a:ext>
            </a:extLst>
          </p:cNvPr>
          <p:cNvSpPr txBox="1"/>
          <p:nvPr/>
        </p:nvSpPr>
        <p:spPr>
          <a:xfrm>
            <a:off x="1" y="6627168"/>
            <a:ext cx="1781908"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Richard Gardner,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938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C8820E-1B77-48FD-ABA8-D1D1635CED44}"/>
              </a:ext>
            </a:extLst>
          </p:cNvPr>
          <p:cNvSpPr/>
          <p:nvPr/>
        </p:nvSpPr>
        <p:spPr>
          <a:xfrm>
            <a:off x="0" y="0"/>
            <a:ext cx="12192000" cy="1325563"/>
          </a:xfrm>
          <a:prstGeom prst="rect">
            <a:avLst/>
          </a:prstGeom>
          <a:solidFill>
            <a:srgbClr val="F8E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0487CC-38B1-5C21-FDF7-94A11F91ABF0}"/>
              </a:ext>
            </a:extLst>
          </p:cNvPr>
          <p:cNvSpPr>
            <a:spLocks noGrp="1"/>
          </p:cNvSpPr>
          <p:nvPr>
            <p:ph type="title"/>
          </p:nvPr>
        </p:nvSpPr>
        <p:spPr>
          <a:xfrm>
            <a:off x="1" y="-1"/>
            <a:ext cx="12191999" cy="1325563"/>
          </a:xfrm>
        </p:spPr>
        <p:txBody>
          <a:bodyPr>
            <a:normAutofit/>
          </a:bodyPr>
          <a:lstStyle/>
          <a:p>
            <a:pPr algn="ctr"/>
            <a:r>
              <a:rPr lang="en-US" sz="3600" b="1" dirty="0">
                <a:latin typeface="Arial" panose="020B0604020202020204" pitchFamily="34" charset="0"/>
                <a:cs typeface="Arial" panose="020B0604020202020204" pitchFamily="34" charset="0"/>
              </a:rPr>
              <a:t>Tree of Heaven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Management</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622F374-3A8A-5E93-B230-49B177B4FF3B}"/>
              </a:ext>
            </a:extLst>
          </p:cNvPr>
          <p:cNvSpPr>
            <a:spLocks noGrp="1"/>
          </p:cNvSpPr>
          <p:nvPr>
            <p:ph idx="1"/>
          </p:nvPr>
        </p:nvSpPr>
        <p:spPr>
          <a:xfrm>
            <a:off x="480646" y="2371358"/>
            <a:ext cx="7022123" cy="3449760"/>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Prevention</a:t>
            </a:r>
            <a:r>
              <a:rPr lang="en-US" sz="2600" dirty="0">
                <a:latin typeface="Arial" panose="020B0604020202020204" pitchFamily="34" charset="0"/>
                <a:cs typeface="Arial" panose="020B0604020202020204" pitchFamily="34" charset="0"/>
              </a:rPr>
              <a:t> – slow the spread by checking equipment, shoes, etc. for root segments that could start new infestations.</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Chemical</a:t>
            </a:r>
            <a:r>
              <a:rPr lang="en-US" sz="2600" dirty="0">
                <a:latin typeface="Arial" panose="020B0604020202020204" pitchFamily="34" charset="0"/>
                <a:cs typeface="Arial" panose="020B0604020202020204" pitchFamily="34" charset="0"/>
              </a:rPr>
              <a:t> – several herbicides can be used for control including glyphosate, imazapyr, dicamba, methyl, triclopyr, and </a:t>
            </a:r>
            <a:r>
              <a:rPr lang="en-US" sz="2600" dirty="0" err="1">
                <a:latin typeface="Arial" panose="020B0604020202020204" pitchFamily="34" charset="0"/>
                <a:cs typeface="Arial" panose="020B0604020202020204" pitchFamily="34" charset="0"/>
              </a:rPr>
              <a:t>metsulfuron</a:t>
            </a:r>
            <a:r>
              <a:rPr lang="en-US" sz="2600" dirty="0">
                <a:latin typeface="Arial" panose="020B0604020202020204" pitchFamily="34" charset="0"/>
                <a:cs typeface="Arial" panose="020B0604020202020204" pitchFamily="34" charset="0"/>
              </a:rPr>
              <a:t>.  Always follow the label and wear the appropriate PPE when handling chemicals. </a:t>
            </a:r>
          </a:p>
          <a:p>
            <a:pPr marL="0" indent="0">
              <a:buNone/>
            </a:pPr>
            <a:endParaRPr lang="en-US" dirty="0"/>
          </a:p>
        </p:txBody>
      </p:sp>
      <p:pic>
        <p:nvPicPr>
          <p:cNvPr id="5" name="Picture 4">
            <a:extLst>
              <a:ext uri="{FF2B5EF4-FFF2-40B4-BE49-F238E27FC236}">
                <a16:creationId xmlns:a16="http://schemas.microsoft.com/office/drawing/2014/main" id="{681E92D0-6BF5-48D3-B340-51A23BEC084F}"/>
              </a:ext>
            </a:extLst>
          </p:cNvPr>
          <p:cNvPicPr>
            <a:picLocks noChangeAspect="1"/>
          </p:cNvPicPr>
          <p:nvPr/>
        </p:nvPicPr>
        <p:blipFill>
          <a:blip r:embed="rId2"/>
          <a:stretch>
            <a:fillRect/>
          </a:stretch>
        </p:blipFill>
        <p:spPr>
          <a:xfrm>
            <a:off x="8049358" y="1334477"/>
            <a:ext cx="4142642" cy="5523523"/>
          </a:xfrm>
          <a:prstGeom prst="rect">
            <a:avLst/>
          </a:prstGeom>
          <a:ln>
            <a:solidFill>
              <a:schemeClr val="tx1"/>
            </a:solidFill>
          </a:ln>
        </p:spPr>
      </p:pic>
      <p:sp>
        <p:nvSpPr>
          <p:cNvPr id="6" name="TextBox 5">
            <a:extLst>
              <a:ext uri="{FF2B5EF4-FFF2-40B4-BE49-F238E27FC236}">
                <a16:creationId xmlns:a16="http://schemas.microsoft.com/office/drawing/2014/main" id="{215FCEA6-3E8C-92DC-C8D6-14CFBE108F10}"/>
              </a:ext>
            </a:extLst>
          </p:cNvPr>
          <p:cNvSpPr txBox="1"/>
          <p:nvPr/>
        </p:nvSpPr>
        <p:spPr>
          <a:xfrm>
            <a:off x="8049359" y="6627168"/>
            <a:ext cx="2817934"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GSMNP, USDI National Park Service,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374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06F0-62EB-DD01-6B23-62FAF2A0E8E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C1952F9-AF55-FC4F-0B64-C5CBC5F8C38A}"/>
              </a:ext>
            </a:extLst>
          </p:cNvPr>
          <p:cNvSpPr/>
          <p:nvPr/>
        </p:nvSpPr>
        <p:spPr>
          <a:xfrm>
            <a:off x="0" y="0"/>
            <a:ext cx="12192000" cy="1325563"/>
          </a:xfrm>
          <a:prstGeom prst="rect">
            <a:avLst/>
          </a:prstGeom>
          <a:solidFill>
            <a:srgbClr val="F8E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B31400-D871-8EB6-4B04-2E888498CE21}"/>
              </a:ext>
            </a:extLst>
          </p:cNvPr>
          <p:cNvSpPr>
            <a:spLocks noGrp="1"/>
          </p:cNvSpPr>
          <p:nvPr>
            <p:ph type="title"/>
          </p:nvPr>
        </p:nvSpPr>
        <p:spPr>
          <a:xfrm>
            <a:off x="1" y="-1"/>
            <a:ext cx="12191999" cy="1325563"/>
          </a:xfrm>
        </p:spPr>
        <p:txBody>
          <a:bodyPr>
            <a:normAutofit/>
          </a:bodyPr>
          <a:lstStyle/>
          <a:p>
            <a:pPr algn="ctr"/>
            <a:r>
              <a:rPr lang="en-US" sz="3600" b="1" dirty="0">
                <a:latin typeface="Arial" panose="020B0604020202020204" pitchFamily="34" charset="0"/>
                <a:cs typeface="Arial" panose="020B0604020202020204" pitchFamily="34" charset="0"/>
              </a:rPr>
              <a:t>Tree of Heaven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Management</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FCC6E14-BA76-0452-58C5-CC7217872510}"/>
              </a:ext>
            </a:extLst>
          </p:cNvPr>
          <p:cNvSpPr>
            <a:spLocks noGrp="1"/>
          </p:cNvSpPr>
          <p:nvPr>
            <p:ph idx="1"/>
          </p:nvPr>
        </p:nvSpPr>
        <p:spPr>
          <a:xfrm>
            <a:off x="4639816" y="2437790"/>
            <a:ext cx="6959762" cy="3214687"/>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Mechanical</a:t>
            </a:r>
            <a:r>
              <a:rPr lang="en-US" sz="2600" dirty="0">
                <a:latin typeface="Arial" panose="020B0604020202020204" pitchFamily="34" charset="0"/>
                <a:cs typeface="Arial" panose="020B0604020202020204" pitchFamily="34" charset="0"/>
              </a:rPr>
              <a:t> – hand pulling can be effective for young seedlings if the entire root system is removed. Its extensive root system and ability to resprout make it difficult to control by mowing or cutting without continued treatment or the addition of chemical treatment for an integrated management approach. </a:t>
            </a:r>
          </a:p>
          <a:p>
            <a:pPr marL="0" indent="0">
              <a:buNone/>
            </a:pPr>
            <a:endParaRPr lang="en-US" dirty="0"/>
          </a:p>
        </p:txBody>
      </p:sp>
      <p:pic>
        <p:nvPicPr>
          <p:cNvPr id="5" name="Picture 4">
            <a:extLst>
              <a:ext uri="{FF2B5EF4-FFF2-40B4-BE49-F238E27FC236}">
                <a16:creationId xmlns:a16="http://schemas.microsoft.com/office/drawing/2014/main" id="{3D145218-D637-4E22-487B-EBD5659A2F31}"/>
              </a:ext>
            </a:extLst>
          </p:cNvPr>
          <p:cNvPicPr>
            <a:picLocks noChangeAspect="1"/>
          </p:cNvPicPr>
          <p:nvPr/>
        </p:nvPicPr>
        <p:blipFill>
          <a:blip r:embed="rId2"/>
          <a:stretch>
            <a:fillRect/>
          </a:stretch>
        </p:blipFill>
        <p:spPr>
          <a:xfrm>
            <a:off x="0" y="1428261"/>
            <a:ext cx="4072305" cy="5429740"/>
          </a:xfrm>
          <a:prstGeom prst="rect">
            <a:avLst/>
          </a:prstGeom>
          <a:ln>
            <a:solidFill>
              <a:schemeClr val="tx1"/>
            </a:solidFill>
          </a:ln>
        </p:spPr>
      </p:pic>
      <p:sp>
        <p:nvSpPr>
          <p:cNvPr id="6" name="TextBox 5">
            <a:extLst>
              <a:ext uri="{FF2B5EF4-FFF2-40B4-BE49-F238E27FC236}">
                <a16:creationId xmlns:a16="http://schemas.microsoft.com/office/drawing/2014/main" id="{58936593-1754-224C-9B7B-2D6DDF0D8D3F}"/>
              </a:ext>
            </a:extLst>
          </p:cNvPr>
          <p:cNvSpPr txBox="1"/>
          <p:nvPr/>
        </p:nvSpPr>
        <p:spPr>
          <a:xfrm>
            <a:off x="0" y="6627168"/>
            <a:ext cx="3157903"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Nancy Dagley, USDI National Park Service,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096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C8820E-1B77-48FD-ABA8-D1D1635CED44}"/>
              </a:ext>
            </a:extLst>
          </p:cNvPr>
          <p:cNvSpPr/>
          <p:nvPr/>
        </p:nvSpPr>
        <p:spPr>
          <a:xfrm>
            <a:off x="0" y="0"/>
            <a:ext cx="12192000" cy="1325563"/>
          </a:xfrm>
          <a:prstGeom prst="rect">
            <a:avLst/>
          </a:prstGeom>
          <a:solidFill>
            <a:srgbClr val="F8E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0487CC-38B1-5C21-FDF7-94A11F91ABF0}"/>
              </a:ext>
            </a:extLst>
          </p:cNvPr>
          <p:cNvSpPr>
            <a:spLocks noGrp="1"/>
          </p:cNvSpPr>
          <p:nvPr>
            <p:ph type="title"/>
          </p:nvPr>
        </p:nvSpPr>
        <p:spPr>
          <a:xfrm>
            <a:off x="1" y="-1"/>
            <a:ext cx="12191999" cy="1325563"/>
          </a:xfrm>
        </p:spPr>
        <p:txBody>
          <a:bodyPr>
            <a:normAutofit/>
          </a:bodyPr>
          <a:lstStyle/>
          <a:p>
            <a:pPr algn="ctr"/>
            <a:r>
              <a:rPr lang="en-US" sz="3600" b="1" dirty="0">
                <a:latin typeface="Arial" panose="020B0604020202020204" pitchFamily="34" charset="0"/>
                <a:cs typeface="Arial" panose="020B0604020202020204" pitchFamily="34" charset="0"/>
              </a:rPr>
              <a:t>Tree of Heaven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Additional Resources</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622F374-3A8A-5E93-B230-49B177B4FF3B}"/>
              </a:ext>
            </a:extLst>
          </p:cNvPr>
          <p:cNvSpPr>
            <a:spLocks noGrp="1"/>
          </p:cNvSpPr>
          <p:nvPr>
            <p:ph idx="1"/>
          </p:nvPr>
        </p:nvSpPr>
        <p:spPr>
          <a:xfrm>
            <a:off x="2250831" y="1825625"/>
            <a:ext cx="9102968" cy="435133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Southern Regional Extension Forestry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http://southernforesthealth.net/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NC State Extension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https://content.ces.ncsu.edu/tree-of-heaven-ailanthus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prstClr val="black"/>
                </a:solidFill>
                <a:latin typeface="Arial" panose="020B0604020202020204" pitchFamily="34" charset="0"/>
                <a:cs typeface="Arial" panose="020B0604020202020204" pitchFamily="34" charset="0"/>
              </a:rPr>
              <a:t>Michigan State Extension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https://www.canr.msu.edu/resources/a-tale-of-two-invaders-tree-of-heaven-and-spotted-lanternfly</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8A9FDC78-EADF-D606-0616-D5AFA57D0784}"/>
              </a:ext>
            </a:extLst>
          </p:cNvPr>
          <p:cNvPicPr>
            <a:picLocks noChangeAspect="1"/>
          </p:cNvPicPr>
          <p:nvPr/>
        </p:nvPicPr>
        <p:blipFill>
          <a:blip r:embed="rId5"/>
          <a:stretch>
            <a:fillRect/>
          </a:stretch>
        </p:blipFill>
        <p:spPr>
          <a:xfrm>
            <a:off x="634504" y="1786518"/>
            <a:ext cx="1086587" cy="926795"/>
          </a:xfrm>
          <a:prstGeom prst="rect">
            <a:avLst/>
          </a:prstGeom>
        </p:spPr>
      </p:pic>
      <p:sp>
        <p:nvSpPr>
          <p:cNvPr id="6" name="TextBox 5">
            <a:extLst>
              <a:ext uri="{FF2B5EF4-FFF2-40B4-BE49-F238E27FC236}">
                <a16:creationId xmlns:a16="http://schemas.microsoft.com/office/drawing/2014/main" id="{778BD425-3E84-481C-9674-3A8275C10406}"/>
              </a:ext>
            </a:extLst>
          </p:cNvPr>
          <p:cNvSpPr txBox="1"/>
          <p:nvPr/>
        </p:nvSpPr>
        <p:spPr>
          <a:xfrm>
            <a:off x="1941997" y="6369248"/>
            <a:ext cx="963040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 Created by Katy Crout Moretti &amp; David Coyle (Clemson University); Reviewed by Lynne Womack (US Forest Service)</a:t>
            </a:r>
          </a:p>
        </p:txBody>
      </p:sp>
      <p:pic>
        <p:nvPicPr>
          <p:cNvPr id="7" name="Picture 6">
            <a:extLst>
              <a:ext uri="{FF2B5EF4-FFF2-40B4-BE49-F238E27FC236}">
                <a16:creationId xmlns:a16="http://schemas.microsoft.com/office/drawing/2014/main" id="{1372F4A0-C8A5-FFFE-DAE8-71E0D2468086}"/>
              </a:ext>
            </a:extLst>
          </p:cNvPr>
          <p:cNvPicPr>
            <a:picLocks noChangeAspect="1"/>
          </p:cNvPicPr>
          <p:nvPr/>
        </p:nvPicPr>
        <p:blipFill>
          <a:blip r:embed="rId6"/>
          <a:stretch>
            <a:fillRect/>
          </a:stretch>
        </p:blipFill>
        <p:spPr>
          <a:xfrm>
            <a:off x="413601" y="3174271"/>
            <a:ext cx="1528396" cy="952557"/>
          </a:xfrm>
          <a:prstGeom prst="rect">
            <a:avLst/>
          </a:prstGeom>
        </p:spPr>
      </p:pic>
      <p:pic>
        <p:nvPicPr>
          <p:cNvPr id="1028" name="Picture 4" descr="Benzie County MSU Extension">
            <a:extLst>
              <a:ext uri="{FF2B5EF4-FFF2-40B4-BE49-F238E27FC236}">
                <a16:creationId xmlns:a16="http://schemas.microsoft.com/office/drawing/2014/main" id="{D33B4479-8C87-1E62-D851-7CF25AC801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756" y="4630741"/>
            <a:ext cx="1142085" cy="11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545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C8820E-1B77-48FD-ABA8-D1D1635CED44}"/>
              </a:ext>
            </a:extLst>
          </p:cNvPr>
          <p:cNvSpPr/>
          <p:nvPr/>
        </p:nvSpPr>
        <p:spPr>
          <a:xfrm>
            <a:off x="0" y="0"/>
            <a:ext cx="12192000" cy="1325563"/>
          </a:xfrm>
          <a:prstGeom prst="rect">
            <a:avLst/>
          </a:prstGeom>
          <a:solidFill>
            <a:srgbClr val="F8E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0487CC-38B1-5C21-FDF7-94A11F91ABF0}"/>
              </a:ext>
            </a:extLst>
          </p:cNvPr>
          <p:cNvSpPr>
            <a:spLocks noGrp="1"/>
          </p:cNvSpPr>
          <p:nvPr>
            <p:ph type="title"/>
          </p:nvPr>
        </p:nvSpPr>
        <p:spPr>
          <a:xfrm>
            <a:off x="1" y="-1"/>
            <a:ext cx="12191999" cy="1325563"/>
          </a:xfrm>
        </p:spPr>
        <p:txBody>
          <a:bodyPr>
            <a:normAutofit/>
          </a:bodyPr>
          <a:lstStyle/>
          <a:p>
            <a:pPr algn="ctr"/>
            <a:r>
              <a:rPr lang="en-US" sz="3600" b="1" dirty="0">
                <a:latin typeface="Arial" panose="020B0604020202020204" pitchFamily="34" charset="0"/>
                <a:cs typeface="Arial" panose="020B0604020202020204" pitchFamily="34" charset="0"/>
              </a:rPr>
              <a:t>Tree of Heaven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Introduction</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622F374-3A8A-5E93-B230-49B177B4FF3B}"/>
              </a:ext>
            </a:extLst>
          </p:cNvPr>
          <p:cNvSpPr>
            <a:spLocks noGrp="1"/>
          </p:cNvSpPr>
          <p:nvPr>
            <p:ph idx="1"/>
          </p:nvPr>
        </p:nvSpPr>
        <p:spPr>
          <a:xfrm>
            <a:off x="134916" y="1967858"/>
            <a:ext cx="4624653" cy="4398291"/>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Native to parts of China and Taiwan</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Introduced to the US in the mid to late 1700s as an ornamental species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Was once widely planted across several states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Has since spread to most states across the US</a:t>
            </a:r>
          </a:p>
        </p:txBody>
      </p:sp>
      <p:pic>
        <p:nvPicPr>
          <p:cNvPr id="5" name="Picture 4">
            <a:extLst>
              <a:ext uri="{FF2B5EF4-FFF2-40B4-BE49-F238E27FC236}">
                <a16:creationId xmlns:a16="http://schemas.microsoft.com/office/drawing/2014/main" id="{8E886CEF-7CCB-7FF2-D2AC-51D925D0D754}"/>
              </a:ext>
            </a:extLst>
          </p:cNvPr>
          <p:cNvPicPr>
            <a:picLocks noChangeAspect="1"/>
          </p:cNvPicPr>
          <p:nvPr/>
        </p:nvPicPr>
        <p:blipFill>
          <a:blip r:embed="rId2"/>
          <a:stretch>
            <a:fillRect/>
          </a:stretch>
        </p:blipFill>
        <p:spPr>
          <a:xfrm>
            <a:off x="5045480" y="2157046"/>
            <a:ext cx="7146520" cy="4019917"/>
          </a:xfrm>
          <a:prstGeom prst="rect">
            <a:avLst/>
          </a:prstGeom>
        </p:spPr>
      </p:pic>
    </p:spTree>
    <p:extLst>
      <p:ext uri="{BB962C8B-B14F-4D97-AF65-F5344CB8AC3E}">
        <p14:creationId xmlns:p14="http://schemas.microsoft.com/office/powerpoint/2010/main" val="3276570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C8820E-1B77-48FD-ABA8-D1D1635CED44}"/>
              </a:ext>
            </a:extLst>
          </p:cNvPr>
          <p:cNvSpPr/>
          <p:nvPr/>
        </p:nvSpPr>
        <p:spPr>
          <a:xfrm>
            <a:off x="0" y="0"/>
            <a:ext cx="12192000" cy="1325563"/>
          </a:xfrm>
          <a:prstGeom prst="rect">
            <a:avLst/>
          </a:prstGeom>
          <a:solidFill>
            <a:srgbClr val="F8E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0487CC-38B1-5C21-FDF7-94A11F91ABF0}"/>
              </a:ext>
            </a:extLst>
          </p:cNvPr>
          <p:cNvSpPr>
            <a:spLocks noGrp="1"/>
          </p:cNvSpPr>
          <p:nvPr>
            <p:ph type="title"/>
          </p:nvPr>
        </p:nvSpPr>
        <p:spPr>
          <a:xfrm>
            <a:off x="1" y="-1"/>
            <a:ext cx="12191999" cy="1325563"/>
          </a:xfrm>
        </p:spPr>
        <p:txBody>
          <a:bodyPr>
            <a:normAutofit/>
          </a:bodyPr>
          <a:lstStyle/>
          <a:p>
            <a:pPr algn="ctr"/>
            <a:r>
              <a:rPr lang="en-US" sz="3600" b="1" dirty="0">
                <a:latin typeface="Arial" panose="020B0604020202020204" pitchFamily="34" charset="0"/>
                <a:cs typeface="Arial" panose="020B0604020202020204" pitchFamily="34" charset="0"/>
              </a:rPr>
              <a:t>Tree of Heaven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Description</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622F374-3A8A-5E93-B230-49B177B4FF3B}"/>
              </a:ext>
            </a:extLst>
          </p:cNvPr>
          <p:cNvSpPr>
            <a:spLocks noGrp="1"/>
          </p:cNvSpPr>
          <p:nvPr>
            <p:ph idx="1"/>
          </p:nvPr>
        </p:nvSpPr>
        <p:spPr>
          <a:xfrm>
            <a:off x="3403316" y="1666491"/>
            <a:ext cx="5298829" cy="5076093"/>
          </a:xfrm>
        </p:spPr>
        <p:txBody>
          <a:bodyPr>
            <a:noAutofit/>
          </a:bodyPr>
          <a:lstStyle/>
          <a:p>
            <a:pPr marL="0" indent="0" algn="ctr">
              <a:spcBef>
                <a:spcPts val="1100"/>
              </a:spcBef>
              <a:spcAft>
                <a:spcPts val="1100"/>
              </a:spcAft>
              <a:buNone/>
            </a:pPr>
            <a:r>
              <a:rPr lang="en-US" sz="2600" b="1" dirty="0">
                <a:latin typeface="Arial" panose="020B0604020202020204" pitchFamily="34" charset="0"/>
                <a:cs typeface="Arial" panose="020B0604020202020204" pitchFamily="34" charset="0"/>
              </a:rPr>
              <a:t>Height: </a:t>
            </a:r>
            <a:r>
              <a:rPr lang="en-US" sz="2600" dirty="0">
                <a:latin typeface="Arial" panose="020B0604020202020204" pitchFamily="34" charset="0"/>
                <a:cs typeface="Arial" panose="020B0604020202020204" pitchFamily="34" charset="0"/>
              </a:rPr>
              <a:t>up to 80 feet</a:t>
            </a:r>
          </a:p>
          <a:p>
            <a:pPr marL="0" indent="0" algn="ctr">
              <a:spcBef>
                <a:spcPts val="1100"/>
              </a:spcBef>
              <a:spcAft>
                <a:spcPts val="1100"/>
              </a:spcAft>
              <a:buNone/>
            </a:pPr>
            <a:r>
              <a:rPr lang="en-US" sz="2600" b="1" dirty="0">
                <a:latin typeface="Arial" panose="020B0604020202020204" pitchFamily="34" charset="0"/>
                <a:cs typeface="Arial" panose="020B0604020202020204" pitchFamily="34" charset="0"/>
              </a:rPr>
              <a:t>Stem: </a:t>
            </a:r>
            <a:r>
              <a:rPr lang="en-US" sz="2600" dirty="0">
                <a:latin typeface="Arial" panose="020B0604020202020204" pitchFamily="34" charset="0"/>
                <a:cs typeface="Arial" panose="020B0604020202020204" pitchFamily="34" charset="0"/>
              </a:rPr>
              <a:t>6 feet in diameter, smooth bark with lenticels, light gray brown color, develops fissures with maturity, heart shaped scar left on branch after leaves fall, twigs have a spongy brown center</a:t>
            </a:r>
          </a:p>
          <a:p>
            <a:pPr marL="0" indent="0" algn="ctr">
              <a:spcBef>
                <a:spcPts val="1100"/>
              </a:spcBef>
              <a:spcAft>
                <a:spcPts val="1100"/>
              </a:spcAft>
              <a:buNone/>
            </a:pPr>
            <a:r>
              <a:rPr lang="en-US" sz="2600" b="1" dirty="0">
                <a:latin typeface="Arial" panose="020B0604020202020204" pitchFamily="34" charset="0"/>
                <a:cs typeface="Arial" panose="020B0604020202020204" pitchFamily="34" charset="0"/>
              </a:rPr>
              <a:t>Leaves: </a:t>
            </a:r>
            <a:r>
              <a:rPr lang="en-US" sz="2600" dirty="0">
                <a:latin typeface="Arial" panose="020B0604020202020204" pitchFamily="34" charset="0"/>
                <a:cs typeface="Arial" panose="020B0604020202020204" pitchFamily="34" charset="0"/>
              </a:rPr>
              <a:t>pinnately compound, 1-4 feet in length, around 10-40 lance shaped leaflets present, smooth edges, raised protruding bumps/glands at base</a:t>
            </a:r>
          </a:p>
        </p:txBody>
      </p:sp>
      <p:pic>
        <p:nvPicPr>
          <p:cNvPr id="5" name="Picture 4">
            <a:extLst>
              <a:ext uri="{FF2B5EF4-FFF2-40B4-BE49-F238E27FC236}">
                <a16:creationId xmlns:a16="http://schemas.microsoft.com/office/drawing/2014/main" id="{90481889-27D2-AF19-427D-6C776C7B682B}"/>
              </a:ext>
            </a:extLst>
          </p:cNvPr>
          <p:cNvPicPr>
            <a:picLocks noChangeAspect="1"/>
          </p:cNvPicPr>
          <p:nvPr/>
        </p:nvPicPr>
        <p:blipFill>
          <a:blip r:embed="rId2"/>
          <a:srcRect l="13031"/>
          <a:stretch>
            <a:fillRect/>
          </a:stretch>
        </p:blipFill>
        <p:spPr>
          <a:xfrm>
            <a:off x="0" y="1336858"/>
            <a:ext cx="3207646" cy="5532438"/>
          </a:xfrm>
          <a:prstGeom prst="rect">
            <a:avLst/>
          </a:prstGeom>
          <a:ln>
            <a:solidFill>
              <a:schemeClr val="tx1"/>
            </a:solidFill>
          </a:ln>
        </p:spPr>
      </p:pic>
      <p:sp>
        <p:nvSpPr>
          <p:cNvPr id="6" name="TextBox 5">
            <a:extLst>
              <a:ext uri="{FF2B5EF4-FFF2-40B4-BE49-F238E27FC236}">
                <a16:creationId xmlns:a16="http://schemas.microsoft.com/office/drawing/2014/main" id="{1796FC32-8851-19C8-59E4-05F6772CBC82}"/>
              </a:ext>
            </a:extLst>
          </p:cNvPr>
          <p:cNvSpPr txBox="1"/>
          <p:nvPr/>
        </p:nvSpPr>
        <p:spPr>
          <a:xfrm>
            <a:off x="1" y="6627168"/>
            <a:ext cx="2579076"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Paul Wray, Iowa State University,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E824F40-B029-911E-BEA4-3DFABFD4B3E4}"/>
              </a:ext>
            </a:extLst>
          </p:cNvPr>
          <p:cNvPicPr>
            <a:picLocks noChangeAspect="1"/>
          </p:cNvPicPr>
          <p:nvPr/>
        </p:nvPicPr>
        <p:blipFill>
          <a:blip r:embed="rId3"/>
          <a:srcRect l="16520" r="3962"/>
          <a:stretch>
            <a:fillRect/>
          </a:stretch>
        </p:blipFill>
        <p:spPr>
          <a:xfrm>
            <a:off x="8897816" y="1345773"/>
            <a:ext cx="3294184" cy="5523523"/>
          </a:xfrm>
          <a:prstGeom prst="rect">
            <a:avLst/>
          </a:prstGeom>
          <a:ln>
            <a:solidFill>
              <a:schemeClr val="tx1"/>
            </a:solidFill>
          </a:ln>
        </p:spPr>
      </p:pic>
      <p:sp>
        <p:nvSpPr>
          <p:cNvPr id="7" name="TextBox 6">
            <a:extLst>
              <a:ext uri="{FF2B5EF4-FFF2-40B4-BE49-F238E27FC236}">
                <a16:creationId xmlns:a16="http://schemas.microsoft.com/office/drawing/2014/main" id="{01B01FB0-1649-1857-6C1F-91C20603F14A}"/>
              </a:ext>
            </a:extLst>
          </p:cNvPr>
          <p:cNvSpPr txBox="1"/>
          <p:nvPr/>
        </p:nvSpPr>
        <p:spPr>
          <a:xfrm>
            <a:off x="8897815" y="6627168"/>
            <a:ext cx="2203937"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Annemarie Smith, ODNR,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575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53934-796E-49B5-5F4B-F780577379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5F1025D-9EC0-9FC8-B18A-545550D0371C}"/>
              </a:ext>
            </a:extLst>
          </p:cNvPr>
          <p:cNvSpPr/>
          <p:nvPr/>
        </p:nvSpPr>
        <p:spPr>
          <a:xfrm>
            <a:off x="0" y="0"/>
            <a:ext cx="12192000" cy="1325563"/>
          </a:xfrm>
          <a:prstGeom prst="rect">
            <a:avLst/>
          </a:prstGeom>
          <a:solidFill>
            <a:srgbClr val="F8E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77C791-B885-C5DB-6D59-201386800992}"/>
              </a:ext>
            </a:extLst>
          </p:cNvPr>
          <p:cNvSpPr>
            <a:spLocks noGrp="1"/>
          </p:cNvSpPr>
          <p:nvPr>
            <p:ph type="title"/>
          </p:nvPr>
        </p:nvSpPr>
        <p:spPr>
          <a:xfrm>
            <a:off x="1" y="-1"/>
            <a:ext cx="12191999" cy="1325563"/>
          </a:xfrm>
        </p:spPr>
        <p:txBody>
          <a:bodyPr>
            <a:normAutofit/>
          </a:bodyPr>
          <a:lstStyle/>
          <a:p>
            <a:pPr algn="ctr"/>
            <a:r>
              <a:rPr lang="en-US" sz="3600" b="1" dirty="0">
                <a:latin typeface="Arial" panose="020B0604020202020204" pitchFamily="34" charset="0"/>
                <a:cs typeface="Arial" panose="020B0604020202020204" pitchFamily="34" charset="0"/>
              </a:rPr>
              <a:t>Tree of Heaven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Description</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194AA51-5E2C-1D94-1F21-445A1601B759}"/>
              </a:ext>
            </a:extLst>
          </p:cNvPr>
          <p:cNvSpPr>
            <a:spLocks noGrp="1"/>
          </p:cNvSpPr>
          <p:nvPr>
            <p:ph idx="1"/>
          </p:nvPr>
        </p:nvSpPr>
        <p:spPr>
          <a:xfrm>
            <a:off x="3716215" y="1389612"/>
            <a:ext cx="4449058" cy="5404337"/>
          </a:xfrm>
        </p:spPr>
        <p:txBody>
          <a:bodyPr>
            <a:no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Flowers: </a:t>
            </a:r>
            <a:r>
              <a:rPr lang="en-US" sz="2600" dirty="0">
                <a:latin typeface="Arial" panose="020B0604020202020204" pitchFamily="34" charset="0"/>
                <a:cs typeface="Arial" panose="020B0604020202020204" pitchFamily="34" charset="0"/>
              </a:rPr>
              <a:t>large clusters of small yellow flowers that develop above the foliage</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Fruits: </a:t>
            </a:r>
            <a:r>
              <a:rPr lang="en-US" sz="2600" dirty="0">
                <a:latin typeface="Arial" panose="020B0604020202020204" pitchFamily="34" charset="0"/>
                <a:cs typeface="Arial" panose="020B0604020202020204" pitchFamily="34" charset="0"/>
              </a:rPr>
              <a:t>produced on female plants in clusters, tan to reddish color, single flat twisted wing with one rounded seed in the middle, 1-2 inches in length</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Smell: </a:t>
            </a:r>
            <a:r>
              <a:rPr lang="en-US" sz="2600" dirty="0">
                <a:latin typeface="Arial" panose="020B0604020202020204" pitchFamily="34" charset="0"/>
                <a:cs typeface="Arial" panose="020B0604020202020204" pitchFamily="34" charset="0"/>
              </a:rPr>
              <a:t>parts of this tree including the leaves have a distinct smell compared to burnt peanut butter</a:t>
            </a:r>
          </a:p>
        </p:txBody>
      </p:sp>
      <p:pic>
        <p:nvPicPr>
          <p:cNvPr id="5" name="Picture 4">
            <a:extLst>
              <a:ext uri="{FF2B5EF4-FFF2-40B4-BE49-F238E27FC236}">
                <a16:creationId xmlns:a16="http://schemas.microsoft.com/office/drawing/2014/main" id="{9760856A-ACF0-9769-72BE-162D8C853404}"/>
              </a:ext>
            </a:extLst>
          </p:cNvPr>
          <p:cNvPicPr>
            <a:picLocks noChangeAspect="1"/>
          </p:cNvPicPr>
          <p:nvPr/>
        </p:nvPicPr>
        <p:blipFill>
          <a:blip r:embed="rId3"/>
          <a:srcRect l="30128" r="22551"/>
          <a:stretch>
            <a:fillRect/>
          </a:stretch>
        </p:blipFill>
        <p:spPr>
          <a:xfrm>
            <a:off x="8265070" y="1325562"/>
            <a:ext cx="3926929" cy="5532438"/>
          </a:xfrm>
          <a:prstGeom prst="rect">
            <a:avLst/>
          </a:prstGeom>
          <a:ln>
            <a:solidFill>
              <a:schemeClr val="tx1"/>
            </a:solidFill>
          </a:ln>
        </p:spPr>
      </p:pic>
      <p:sp>
        <p:nvSpPr>
          <p:cNvPr id="7" name="TextBox 6">
            <a:extLst>
              <a:ext uri="{FF2B5EF4-FFF2-40B4-BE49-F238E27FC236}">
                <a16:creationId xmlns:a16="http://schemas.microsoft.com/office/drawing/2014/main" id="{948AD2B4-CFA2-5097-62D3-A3D53722317A}"/>
              </a:ext>
            </a:extLst>
          </p:cNvPr>
          <p:cNvSpPr txBox="1"/>
          <p:nvPr/>
        </p:nvSpPr>
        <p:spPr>
          <a:xfrm>
            <a:off x="8265069" y="6627168"/>
            <a:ext cx="2051537"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Chuck Bargeron, UGA,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43A0F3E-809B-6989-5815-073FAB58090C}"/>
              </a:ext>
            </a:extLst>
          </p:cNvPr>
          <p:cNvPicPr>
            <a:picLocks noChangeAspect="1"/>
          </p:cNvPicPr>
          <p:nvPr/>
        </p:nvPicPr>
        <p:blipFill>
          <a:blip r:embed="rId4"/>
          <a:srcRect l="22471" r="28403"/>
          <a:stretch>
            <a:fillRect/>
          </a:stretch>
        </p:blipFill>
        <p:spPr>
          <a:xfrm>
            <a:off x="0" y="1336955"/>
            <a:ext cx="3616417" cy="5521046"/>
          </a:xfrm>
          <a:prstGeom prst="rect">
            <a:avLst/>
          </a:prstGeom>
          <a:ln>
            <a:solidFill>
              <a:schemeClr val="tx1"/>
            </a:solidFill>
          </a:ln>
        </p:spPr>
      </p:pic>
      <p:sp>
        <p:nvSpPr>
          <p:cNvPr id="6" name="TextBox 5">
            <a:extLst>
              <a:ext uri="{FF2B5EF4-FFF2-40B4-BE49-F238E27FC236}">
                <a16:creationId xmlns:a16="http://schemas.microsoft.com/office/drawing/2014/main" id="{0A944F8C-65A2-C78F-C619-4EAF4857146A}"/>
              </a:ext>
            </a:extLst>
          </p:cNvPr>
          <p:cNvSpPr txBox="1"/>
          <p:nvPr/>
        </p:nvSpPr>
        <p:spPr>
          <a:xfrm>
            <a:off x="1" y="6627168"/>
            <a:ext cx="1840821"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Leslie J Mehrhoff,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4773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C8820E-1B77-48FD-ABA8-D1D1635CED44}"/>
              </a:ext>
            </a:extLst>
          </p:cNvPr>
          <p:cNvSpPr/>
          <p:nvPr/>
        </p:nvSpPr>
        <p:spPr>
          <a:xfrm>
            <a:off x="0" y="0"/>
            <a:ext cx="12192000" cy="1325563"/>
          </a:xfrm>
          <a:prstGeom prst="rect">
            <a:avLst/>
          </a:prstGeom>
          <a:solidFill>
            <a:srgbClr val="F8E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0487CC-38B1-5C21-FDF7-94A11F91ABF0}"/>
              </a:ext>
            </a:extLst>
          </p:cNvPr>
          <p:cNvSpPr>
            <a:spLocks noGrp="1"/>
          </p:cNvSpPr>
          <p:nvPr>
            <p:ph type="title"/>
          </p:nvPr>
        </p:nvSpPr>
        <p:spPr>
          <a:xfrm>
            <a:off x="1" y="-1"/>
            <a:ext cx="12191999" cy="1325563"/>
          </a:xfrm>
        </p:spPr>
        <p:txBody>
          <a:bodyPr>
            <a:normAutofit/>
          </a:bodyPr>
          <a:lstStyle/>
          <a:p>
            <a:pPr algn="ctr"/>
            <a:r>
              <a:rPr lang="en-US" sz="3600" b="1" dirty="0">
                <a:latin typeface="Arial" panose="020B0604020202020204" pitchFamily="34" charset="0"/>
                <a:cs typeface="Arial" panose="020B0604020202020204" pitchFamily="34" charset="0"/>
              </a:rPr>
              <a:t>Tree of Heaven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Growth</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622F374-3A8A-5E93-B230-49B177B4FF3B}"/>
              </a:ext>
            </a:extLst>
          </p:cNvPr>
          <p:cNvSpPr>
            <a:spLocks noGrp="1"/>
          </p:cNvSpPr>
          <p:nvPr>
            <p:ph idx="1"/>
          </p:nvPr>
        </p:nvSpPr>
        <p:spPr>
          <a:xfrm>
            <a:off x="838200" y="1729152"/>
            <a:ext cx="10515600" cy="1325563"/>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Forms dense, clonal thickets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Rapidly invades forest edges, fields, roadsides, etc.</a:t>
            </a:r>
          </a:p>
        </p:txBody>
      </p:sp>
      <p:pic>
        <p:nvPicPr>
          <p:cNvPr id="5" name="Picture 4">
            <a:extLst>
              <a:ext uri="{FF2B5EF4-FFF2-40B4-BE49-F238E27FC236}">
                <a16:creationId xmlns:a16="http://schemas.microsoft.com/office/drawing/2014/main" id="{BF345D4B-562E-DE0F-DF5D-96CCE88E0559}"/>
              </a:ext>
            </a:extLst>
          </p:cNvPr>
          <p:cNvPicPr>
            <a:picLocks noChangeAspect="1"/>
          </p:cNvPicPr>
          <p:nvPr/>
        </p:nvPicPr>
        <p:blipFill>
          <a:blip r:embed="rId2"/>
          <a:srcRect r="3922"/>
          <a:stretch>
            <a:fillRect/>
          </a:stretch>
        </p:blipFill>
        <p:spPr>
          <a:xfrm>
            <a:off x="0" y="3270739"/>
            <a:ext cx="4595446" cy="3587261"/>
          </a:xfrm>
          <a:prstGeom prst="rect">
            <a:avLst/>
          </a:prstGeom>
          <a:ln>
            <a:solidFill>
              <a:schemeClr val="tx1"/>
            </a:solidFill>
          </a:ln>
        </p:spPr>
      </p:pic>
      <p:pic>
        <p:nvPicPr>
          <p:cNvPr id="6" name="Picture 5">
            <a:extLst>
              <a:ext uri="{FF2B5EF4-FFF2-40B4-BE49-F238E27FC236}">
                <a16:creationId xmlns:a16="http://schemas.microsoft.com/office/drawing/2014/main" id="{D8CD7E52-2E5B-34E2-ED1A-3A8542D4E19F}"/>
              </a:ext>
            </a:extLst>
          </p:cNvPr>
          <p:cNvPicPr>
            <a:picLocks noChangeAspect="1"/>
          </p:cNvPicPr>
          <p:nvPr/>
        </p:nvPicPr>
        <p:blipFill>
          <a:blip r:embed="rId3"/>
          <a:srcRect l="2725" r="654"/>
          <a:stretch>
            <a:fillRect/>
          </a:stretch>
        </p:blipFill>
        <p:spPr>
          <a:xfrm>
            <a:off x="4595446" y="3270739"/>
            <a:ext cx="5199081" cy="3587261"/>
          </a:xfrm>
          <a:prstGeom prst="rect">
            <a:avLst/>
          </a:prstGeom>
          <a:ln>
            <a:solidFill>
              <a:schemeClr val="tx1"/>
            </a:solidFill>
          </a:ln>
        </p:spPr>
      </p:pic>
      <p:sp>
        <p:nvSpPr>
          <p:cNvPr id="8" name="TextBox 7">
            <a:extLst>
              <a:ext uri="{FF2B5EF4-FFF2-40B4-BE49-F238E27FC236}">
                <a16:creationId xmlns:a16="http://schemas.microsoft.com/office/drawing/2014/main" id="{5ACD7ADF-6849-E2BD-24D9-2E82613FF66D}"/>
              </a:ext>
            </a:extLst>
          </p:cNvPr>
          <p:cNvSpPr txBox="1"/>
          <p:nvPr/>
        </p:nvSpPr>
        <p:spPr>
          <a:xfrm>
            <a:off x="3704492" y="6627168"/>
            <a:ext cx="1781908"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Richard Gardner,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B31FCD8-6390-1488-2084-DCA632D2B99B}"/>
              </a:ext>
            </a:extLst>
          </p:cNvPr>
          <p:cNvPicPr>
            <a:picLocks noChangeAspect="1"/>
          </p:cNvPicPr>
          <p:nvPr/>
        </p:nvPicPr>
        <p:blipFill>
          <a:blip r:embed="rId4"/>
          <a:stretch>
            <a:fillRect/>
          </a:stretch>
        </p:blipFill>
        <p:spPr>
          <a:xfrm>
            <a:off x="9794527" y="3270739"/>
            <a:ext cx="2397473" cy="3587261"/>
          </a:xfrm>
          <a:prstGeom prst="rect">
            <a:avLst/>
          </a:prstGeom>
          <a:ln>
            <a:solidFill>
              <a:schemeClr val="tx1"/>
            </a:solidFill>
          </a:ln>
        </p:spPr>
      </p:pic>
      <p:sp>
        <p:nvSpPr>
          <p:cNvPr id="10" name="TextBox 9">
            <a:extLst>
              <a:ext uri="{FF2B5EF4-FFF2-40B4-BE49-F238E27FC236}">
                <a16:creationId xmlns:a16="http://schemas.microsoft.com/office/drawing/2014/main" id="{9592930A-AEAB-AA8C-CABD-D8484CCD2A57}"/>
              </a:ext>
            </a:extLst>
          </p:cNvPr>
          <p:cNvSpPr txBox="1"/>
          <p:nvPr/>
        </p:nvSpPr>
        <p:spPr>
          <a:xfrm>
            <a:off x="9794527" y="6627168"/>
            <a:ext cx="1781908"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Catherine Herms,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708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C8820E-1B77-48FD-ABA8-D1D1635CED44}"/>
              </a:ext>
            </a:extLst>
          </p:cNvPr>
          <p:cNvSpPr/>
          <p:nvPr/>
        </p:nvSpPr>
        <p:spPr>
          <a:xfrm>
            <a:off x="0" y="0"/>
            <a:ext cx="12192000" cy="1325563"/>
          </a:xfrm>
          <a:prstGeom prst="rect">
            <a:avLst/>
          </a:prstGeom>
          <a:solidFill>
            <a:srgbClr val="F8E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0487CC-38B1-5C21-FDF7-94A11F91ABF0}"/>
              </a:ext>
            </a:extLst>
          </p:cNvPr>
          <p:cNvSpPr>
            <a:spLocks noGrp="1"/>
          </p:cNvSpPr>
          <p:nvPr>
            <p:ph type="title"/>
          </p:nvPr>
        </p:nvSpPr>
        <p:spPr>
          <a:xfrm>
            <a:off x="1" y="-1"/>
            <a:ext cx="12191999" cy="1325563"/>
          </a:xfrm>
        </p:spPr>
        <p:txBody>
          <a:bodyPr>
            <a:normAutofit/>
          </a:bodyPr>
          <a:lstStyle/>
          <a:p>
            <a:pPr algn="ctr"/>
            <a:r>
              <a:rPr lang="en-US" sz="3600" b="1" dirty="0">
                <a:latin typeface="Arial" panose="020B0604020202020204" pitchFamily="34" charset="0"/>
                <a:cs typeface="Arial" panose="020B0604020202020204" pitchFamily="34" charset="0"/>
              </a:rPr>
              <a:t>Tree of Heaven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What Makes it a Successful Invader?</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622F374-3A8A-5E93-B230-49B177B4FF3B}"/>
              </a:ext>
            </a:extLst>
          </p:cNvPr>
          <p:cNvSpPr>
            <a:spLocks noGrp="1"/>
          </p:cNvSpPr>
          <p:nvPr>
            <p:ph idx="1"/>
          </p:nvPr>
        </p:nvSpPr>
        <p:spPr>
          <a:xfrm>
            <a:off x="323459" y="2040135"/>
            <a:ext cx="7877907" cy="4102864"/>
          </a:xfrm>
        </p:spPr>
        <p:txBody>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Prolific seed producer </a:t>
            </a:r>
            <a:r>
              <a:rPr lang="en-US" sz="2600" dirty="0">
                <a:latin typeface="Arial" panose="020B0604020202020204" pitchFamily="34" charset="0"/>
                <a:cs typeface="Arial" panose="020B0604020202020204" pitchFamily="34" charset="0"/>
              </a:rPr>
              <a:t>– a single mature tree can produce 350,000 seeds per year with a high germination rate, can disperse via wind, water, or wildlife</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Adaptable</a:t>
            </a:r>
            <a:r>
              <a:rPr lang="en-US" sz="2600" dirty="0">
                <a:latin typeface="Arial" panose="020B0604020202020204" pitchFamily="34" charset="0"/>
                <a:cs typeface="Arial" panose="020B0604020202020204" pitchFamily="34" charset="0"/>
              </a:rPr>
              <a:t> – can grow in shallow soils with a variety of soil types </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Fast growth </a:t>
            </a:r>
            <a:r>
              <a:rPr lang="en-US" sz="2600" dirty="0">
                <a:latin typeface="Arial" panose="020B0604020202020204" pitchFamily="34" charset="0"/>
                <a:cs typeface="Arial" panose="020B0604020202020204" pitchFamily="34" charset="0"/>
              </a:rPr>
              <a:t>– known for its rapid growth that made it a popular ornamental street tree, sprouts can grow 3 feet in a single season</a:t>
            </a:r>
            <a:endParaRPr lang="en-US" dirty="0"/>
          </a:p>
          <a:p>
            <a:pPr marL="0" indent="0">
              <a:buNone/>
            </a:pPr>
            <a:endParaRPr lang="en-US" dirty="0"/>
          </a:p>
        </p:txBody>
      </p:sp>
      <p:pic>
        <p:nvPicPr>
          <p:cNvPr id="5" name="Picture 4">
            <a:extLst>
              <a:ext uri="{FF2B5EF4-FFF2-40B4-BE49-F238E27FC236}">
                <a16:creationId xmlns:a16="http://schemas.microsoft.com/office/drawing/2014/main" id="{19ED8D39-2547-1B31-A7E1-7486C0F6CBDA}"/>
              </a:ext>
            </a:extLst>
          </p:cNvPr>
          <p:cNvPicPr>
            <a:picLocks noChangeAspect="1"/>
          </p:cNvPicPr>
          <p:nvPr/>
        </p:nvPicPr>
        <p:blipFill>
          <a:blip r:embed="rId2"/>
          <a:stretch>
            <a:fillRect/>
          </a:stretch>
        </p:blipFill>
        <p:spPr>
          <a:xfrm>
            <a:off x="8524825" y="1325135"/>
            <a:ext cx="3667175" cy="5532438"/>
          </a:xfrm>
          <a:prstGeom prst="rect">
            <a:avLst/>
          </a:prstGeom>
          <a:ln>
            <a:solidFill>
              <a:schemeClr val="tx1"/>
            </a:solidFill>
          </a:ln>
        </p:spPr>
      </p:pic>
      <p:sp>
        <p:nvSpPr>
          <p:cNvPr id="6" name="TextBox 5">
            <a:extLst>
              <a:ext uri="{FF2B5EF4-FFF2-40B4-BE49-F238E27FC236}">
                <a16:creationId xmlns:a16="http://schemas.microsoft.com/office/drawing/2014/main" id="{708FD9FC-5A09-8EF5-9EBE-8C49FB6DB1A4}"/>
              </a:ext>
            </a:extLst>
          </p:cNvPr>
          <p:cNvSpPr txBox="1"/>
          <p:nvPr/>
        </p:nvSpPr>
        <p:spPr>
          <a:xfrm>
            <a:off x="8524825" y="6626741"/>
            <a:ext cx="2063262"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Ohio State Weed Lab,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270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E45FC-F277-14AC-AAAC-177B21D79EB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25A6518-94D8-40C3-4C6D-6E64BB1D1C22}"/>
              </a:ext>
            </a:extLst>
          </p:cNvPr>
          <p:cNvSpPr/>
          <p:nvPr/>
        </p:nvSpPr>
        <p:spPr>
          <a:xfrm>
            <a:off x="0" y="0"/>
            <a:ext cx="12192000" cy="1325563"/>
          </a:xfrm>
          <a:prstGeom prst="rect">
            <a:avLst/>
          </a:prstGeom>
          <a:solidFill>
            <a:srgbClr val="F8E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0DACCF-6FEB-54BF-F629-CA72C33EC00A}"/>
              </a:ext>
            </a:extLst>
          </p:cNvPr>
          <p:cNvSpPr>
            <a:spLocks noGrp="1"/>
          </p:cNvSpPr>
          <p:nvPr>
            <p:ph type="title"/>
          </p:nvPr>
        </p:nvSpPr>
        <p:spPr>
          <a:xfrm>
            <a:off x="1" y="-1"/>
            <a:ext cx="12191999" cy="1325563"/>
          </a:xfrm>
        </p:spPr>
        <p:txBody>
          <a:bodyPr>
            <a:normAutofit/>
          </a:bodyPr>
          <a:lstStyle/>
          <a:p>
            <a:pPr algn="ctr"/>
            <a:r>
              <a:rPr lang="en-US" sz="3600" b="1" dirty="0">
                <a:latin typeface="Arial" panose="020B0604020202020204" pitchFamily="34" charset="0"/>
                <a:cs typeface="Arial" panose="020B0604020202020204" pitchFamily="34" charset="0"/>
              </a:rPr>
              <a:t>Tree of Heaven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What Makes it a Successful Invader?</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90947E7-DC15-5FCE-F852-5DBAA0B3AF32}"/>
              </a:ext>
            </a:extLst>
          </p:cNvPr>
          <p:cNvSpPr>
            <a:spLocks noGrp="1"/>
          </p:cNvSpPr>
          <p:nvPr>
            <p:ph idx="1"/>
          </p:nvPr>
        </p:nvSpPr>
        <p:spPr>
          <a:xfrm>
            <a:off x="7889630" y="2050469"/>
            <a:ext cx="4126524" cy="4136109"/>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Vegetative reproduction </a:t>
            </a:r>
            <a:r>
              <a:rPr lang="en-US" sz="2600" dirty="0">
                <a:latin typeface="Arial" panose="020B0604020202020204" pitchFamily="34" charset="0"/>
                <a:cs typeface="Arial" panose="020B0604020202020204" pitchFamily="34" charset="0"/>
              </a:rPr>
              <a:t>– spread via root sprouts/ suckers that can appear 50 feet or more from the parent tree</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Allelopathic</a:t>
            </a:r>
            <a:r>
              <a:rPr lang="en-US" sz="2600" dirty="0">
                <a:latin typeface="Arial" panose="020B0604020202020204" pitchFamily="34" charset="0"/>
                <a:cs typeface="Arial" panose="020B0604020202020204" pitchFamily="34" charset="0"/>
              </a:rPr>
              <a:t> – produces chemicals that limit or prevent the growth of other plant species in its vicinity </a:t>
            </a:r>
            <a:endParaRPr lang="en-US" dirty="0"/>
          </a:p>
          <a:p>
            <a:pPr marL="0" indent="0">
              <a:buNone/>
            </a:pPr>
            <a:endParaRPr lang="en-US" dirty="0"/>
          </a:p>
        </p:txBody>
      </p:sp>
      <p:pic>
        <p:nvPicPr>
          <p:cNvPr id="5" name="Picture 4">
            <a:extLst>
              <a:ext uri="{FF2B5EF4-FFF2-40B4-BE49-F238E27FC236}">
                <a16:creationId xmlns:a16="http://schemas.microsoft.com/office/drawing/2014/main" id="{54D4A0C5-1185-962C-0AB6-D04FAEB39B3C}"/>
              </a:ext>
            </a:extLst>
          </p:cNvPr>
          <p:cNvPicPr>
            <a:picLocks noChangeAspect="1"/>
          </p:cNvPicPr>
          <p:nvPr/>
        </p:nvPicPr>
        <p:blipFill>
          <a:blip r:embed="rId2"/>
          <a:stretch>
            <a:fillRect/>
          </a:stretch>
        </p:blipFill>
        <p:spPr>
          <a:xfrm>
            <a:off x="339969" y="1680124"/>
            <a:ext cx="7315200" cy="4876800"/>
          </a:xfrm>
          <a:prstGeom prst="rect">
            <a:avLst/>
          </a:prstGeom>
          <a:ln>
            <a:solidFill>
              <a:schemeClr val="tx1"/>
            </a:solidFill>
          </a:ln>
        </p:spPr>
      </p:pic>
      <p:sp>
        <p:nvSpPr>
          <p:cNvPr id="6" name="TextBox 5">
            <a:extLst>
              <a:ext uri="{FF2B5EF4-FFF2-40B4-BE49-F238E27FC236}">
                <a16:creationId xmlns:a16="http://schemas.microsoft.com/office/drawing/2014/main" id="{163D92A2-94B0-EE50-8B0B-1E92FDB6A192}"/>
              </a:ext>
            </a:extLst>
          </p:cNvPr>
          <p:cNvSpPr txBox="1"/>
          <p:nvPr/>
        </p:nvSpPr>
        <p:spPr>
          <a:xfrm>
            <a:off x="339969" y="6325664"/>
            <a:ext cx="2190067" cy="231260"/>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Barbara Tokarska-Guzik,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9384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B2820-BE9B-D2D6-CF1A-1923AB54AA7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5EB4A2F-6761-D8A2-D5A1-00F4D0092F85}"/>
              </a:ext>
            </a:extLst>
          </p:cNvPr>
          <p:cNvSpPr/>
          <p:nvPr/>
        </p:nvSpPr>
        <p:spPr>
          <a:xfrm>
            <a:off x="0" y="0"/>
            <a:ext cx="12192000" cy="1325563"/>
          </a:xfrm>
          <a:prstGeom prst="rect">
            <a:avLst/>
          </a:prstGeom>
          <a:solidFill>
            <a:srgbClr val="F8E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3181DC-0982-2BF2-A399-0FCC76B1224B}"/>
              </a:ext>
            </a:extLst>
          </p:cNvPr>
          <p:cNvSpPr>
            <a:spLocks noGrp="1"/>
          </p:cNvSpPr>
          <p:nvPr>
            <p:ph type="title"/>
          </p:nvPr>
        </p:nvSpPr>
        <p:spPr>
          <a:xfrm>
            <a:off x="1" y="-1"/>
            <a:ext cx="12191999" cy="1325563"/>
          </a:xfrm>
        </p:spPr>
        <p:txBody>
          <a:bodyPr>
            <a:normAutofit/>
          </a:bodyPr>
          <a:lstStyle/>
          <a:p>
            <a:pPr algn="ctr"/>
            <a:r>
              <a:rPr lang="en-US" sz="3600" b="1" dirty="0">
                <a:latin typeface="Arial" panose="020B0604020202020204" pitchFamily="34" charset="0"/>
                <a:cs typeface="Arial" panose="020B0604020202020204" pitchFamily="34" charset="0"/>
              </a:rPr>
              <a:t>Tree of Heaven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Host Tree</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7490D8F-4107-47D8-C797-41D0470BB20E}"/>
              </a:ext>
            </a:extLst>
          </p:cNvPr>
          <p:cNvSpPr>
            <a:spLocks noGrp="1"/>
          </p:cNvSpPr>
          <p:nvPr>
            <p:ph idx="1"/>
          </p:nvPr>
        </p:nvSpPr>
        <p:spPr>
          <a:xfrm>
            <a:off x="160500" y="1711997"/>
            <a:ext cx="8182707" cy="4759568"/>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Host plant for spotted lanternfly, SLF (</a:t>
            </a:r>
            <a:r>
              <a:rPr lang="en-US" sz="2600" i="1" dirty="0" err="1">
                <a:latin typeface="Arial" panose="020B0604020202020204" pitchFamily="34" charset="0"/>
                <a:cs typeface="Arial" panose="020B0604020202020204" pitchFamily="34" charset="0"/>
              </a:rPr>
              <a:t>Lycorma</a:t>
            </a:r>
            <a:r>
              <a:rPr lang="en-US" sz="2600" i="1" dirty="0">
                <a:latin typeface="Arial" panose="020B0604020202020204" pitchFamily="34" charset="0"/>
                <a:cs typeface="Arial" panose="020B0604020202020204" pitchFamily="34" charset="0"/>
              </a:rPr>
              <a:t> </a:t>
            </a:r>
            <a:r>
              <a:rPr lang="en-US" sz="2600" i="1" dirty="0" err="1">
                <a:latin typeface="Arial" panose="020B0604020202020204" pitchFamily="34" charset="0"/>
                <a:cs typeface="Arial" panose="020B0604020202020204" pitchFamily="34" charset="0"/>
              </a:rPr>
              <a:t>delicatula</a:t>
            </a:r>
            <a:r>
              <a:rPr lang="en-US" sz="2600" dirty="0">
                <a:latin typeface="Arial" panose="020B0604020202020204" pitchFamily="34" charset="0"/>
                <a:cs typeface="Arial" panose="020B0604020202020204" pitchFamily="34" charset="0"/>
              </a:rPr>
              <a:t>) – an invasive insect in forests and horticultural and agricultural crops </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SLF can feed on over 100 plant species, but its preferred host is tree of heaven</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SLF nymphs and adult have higher survival rates when tree of heaven is present, and adult females produce more eggs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Tree of heaven can be used to monitor for SLF populations</a:t>
            </a:r>
          </a:p>
        </p:txBody>
      </p:sp>
      <p:pic>
        <p:nvPicPr>
          <p:cNvPr id="5" name="Picture 4">
            <a:extLst>
              <a:ext uri="{FF2B5EF4-FFF2-40B4-BE49-F238E27FC236}">
                <a16:creationId xmlns:a16="http://schemas.microsoft.com/office/drawing/2014/main" id="{EEA4E932-ADA8-CD43-0018-76A32A37CDE7}"/>
              </a:ext>
            </a:extLst>
          </p:cNvPr>
          <p:cNvPicPr>
            <a:picLocks noChangeAspect="1"/>
          </p:cNvPicPr>
          <p:nvPr/>
        </p:nvPicPr>
        <p:blipFill>
          <a:blip r:embed="rId2"/>
          <a:stretch>
            <a:fillRect/>
          </a:stretch>
        </p:blipFill>
        <p:spPr>
          <a:xfrm>
            <a:off x="8503707" y="1325562"/>
            <a:ext cx="3688292" cy="5532438"/>
          </a:xfrm>
          <a:prstGeom prst="rect">
            <a:avLst/>
          </a:prstGeom>
          <a:ln>
            <a:solidFill>
              <a:schemeClr val="tx1"/>
            </a:solidFill>
          </a:ln>
        </p:spPr>
      </p:pic>
      <p:sp>
        <p:nvSpPr>
          <p:cNvPr id="6" name="TextBox 5">
            <a:extLst>
              <a:ext uri="{FF2B5EF4-FFF2-40B4-BE49-F238E27FC236}">
                <a16:creationId xmlns:a16="http://schemas.microsoft.com/office/drawing/2014/main" id="{1B07A188-2D7C-B0D6-77C4-33DBB66E1AFC}"/>
              </a:ext>
            </a:extLst>
          </p:cNvPr>
          <p:cNvSpPr txBox="1"/>
          <p:nvPr/>
        </p:nvSpPr>
        <p:spPr>
          <a:xfrm>
            <a:off x="8503706" y="6627168"/>
            <a:ext cx="1781908"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Richard Gardner,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448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C8820E-1B77-48FD-ABA8-D1D1635CED44}"/>
              </a:ext>
            </a:extLst>
          </p:cNvPr>
          <p:cNvSpPr/>
          <p:nvPr/>
        </p:nvSpPr>
        <p:spPr>
          <a:xfrm>
            <a:off x="0" y="0"/>
            <a:ext cx="12192000" cy="1325563"/>
          </a:xfrm>
          <a:prstGeom prst="rect">
            <a:avLst/>
          </a:prstGeom>
          <a:solidFill>
            <a:srgbClr val="F8E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0487CC-38B1-5C21-FDF7-94A11F91ABF0}"/>
              </a:ext>
            </a:extLst>
          </p:cNvPr>
          <p:cNvSpPr>
            <a:spLocks noGrp="1"/>
          </p:cNvSpPr>
          <p:nvPr>
            <p:ph type="title"/>
          </p:nvPr>
        </p:nvSpPr>
        <p:spPr>
          <a:xfrm>
            <a:off x="1" y="-1"/>
            <a:ext cx="12191999" cy="1325563"/>
          </a:xfrm>
        </p:spPr>
        <p:txBody>
          <a:bodyPr>
            <a:normAutofit/>
          </a:bodyPr>
          <a:lstStyle/>
          <a:p>
            <a:pPr algn="ctr"/>
            <a:r>
              <a:rPr lang="en-US" sz="3600" b="1" dirty="0">
                <a:latin typeface="Arial" panose="020B0604020202020204" pitchFamily="34" charset="0"/>
                <a:cs typeface="Arial" panose="020B0604020202020204" pitchFamily="34" charset="0"/>
              </a:rPr>
              <a:t>Tree of Heaven</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Impact</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622F374-3A8A-5E93-B230-49B177B4FF3B}"/>
              </a:ext>
            </a:extLst>
          </p:cNvPr>
          <p:cNvSpPr>
            <a:spLocks noGrp="1"/>
          </p:cNvSpPr>
          <p:nvPr>
            <p:ph idx="1"/>
          </p:nvPr>
        </p:nvSpPr>
        <p:spPr>
          <a:xfrm>
            <a:off x="4380766" y="1849315"/>
            <a:ext cx="7584831" cy="4478215"/>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Outcompetes and displaces native vegetation which leads to disrupting ecosystems, reducing wildlife habitat, and decreasing tree growth and establishment success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In urban areas where SLF is present, their feeding on tree of heaven can lead to honeydew – that attracts stinging insects – and black sooty mold that can coat any objects beneath the trees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Male trees produce copious amounts of pollen affecting people with seasonal allergies</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p:txBody>
      </p:sp>
      <p:pic>
        <p:nvPicPr>
          <p:cNvPr id="5" name="Picture 4">
            <a:extLst>
              <a:ext uri="{FF2B5EF4-FFF2-40B4-BE49-F238E27FC236}">
                <a16:creationId xmlns:a16="http://schemas.microsoft.com/office/drawing/2014/main" id="{8F793F4D-B3D2-827F-843A-AE4C404A30FB}"/>
              </a:ext>
            </a:extLst>
          </p:cNvPr>
          <p:cNvPicPr>
            <a:picLocks noChangeAspect="1"/>
          </p:cNvPicPr>
          <p:nvPr/>
        </p:nvPicPr>
        <p:blipFill>
          <a:blip r:embed="rId2"/>
          <a:stretch>
            <a:fillRect/>
          </a:stretch>
        </p:blipFill>
        <p:spPr>
          <a:xfrm>
            <a:off x="-1" y="1318847"/>
            <a:ext cx="4154365" cy="5539153"/>
          </a:xfrm>
          <a:prstGeom prst="rect">
            <a:avLst/>
          </a:prstGeom>
          <a:ln>
            <a:solidFill>
              <a:schemeClr val="tx1"/>
            </a:solidFill>
          </a:ln>
        </p:spPr>
      </p:pic>
      <p:sp>
        <p:nvSpPr>
          <p:cNvPr id="6" name="TextBox 5">
            <a:extLst>
              <a:ext uri="{FF2B5EF4-FFF2-40B4-BE49-F238E27FC236}">
                <a16:creationId xmlns:a16="http://schemas.microsoft.com/office/drawing/2014/main" id="{D4B01B35-BB74-44C8-4BAF-0B1AB1D8EE8B}"/>
              </a:ext>
            </a:extLst>
          </p:cNvPr>
          <p:cNvSpPr txBox="1"/>
          <p:nvPr/>
        </p:nvSpPr>
        <p:spPr>
          <a:xfrm>
            <a:off x="-2" y="6627168"/>
            <a:ext cx="3134537"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Emelie Swackhamer, Penn State University,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907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3010</TotalTime>
  <Words>794</Words>
  <Application>Microsoft Office PowerPoint</Application>
  <PresentationFormat>Widescreen</PresentationFormat>
  <Paragraphs>65</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Tree of Heaven</vt:lpstr>
      <vt:lpstr>Tree of Heaven Introduction</vt:lpstr>
      <vt:lpstr>Tree of Heaven Description</vt:lpstr>
      <vt:lpstr>Tree of Heaven Description</vt:lpstr>
      <vt:lpstr>Tree of Heaven Growth</vt:lpstr>
      <vt:lpstr>Tree of Heaven What Makes it a Successful Invader?</vt:lpstr>
      <vt:lpstr>Tree of Heaven What Makes it a Successful Invader?</vt:lpstr>
      <vt:lpstr>Tree of Heaven Host Tree</vt:lpstr>
      <vt:lpstr>Tree of Heaven Impact</vt:lpstr>
      <vt:lpstr>Tree of Heaven Management</vt:lpstr>
      <vt:lpstr>Tree of Heaven Management</vt:lpstr>
      <vt:lpstr>Tree of Heaven 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Katy Crout</dc:creator>
  <cp:lastModifiedBy>Katy Crout</cp:lastModifiedBy>
  <cp:revision>2</cp:revision>
  <dcterms:created xsi:type="dcterms:W3CDTF">2024-09-18T20:41:15Z</dcterms:created>
  <dcterms:modified xsi:type="dcterms:W3CDTF">2025-09-26T18:58:19Z</dcterms:modified>
</cp:coreProperties>
</file>